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039" r:id="rId6"/>
  </p:sldMasterIdLst>
  <p:notesMasterIdLst>
    <p:notesMasterId r:id="rId47"/>
  </p:notesMasterIdLst>
  <p:handoutMasterIdLst>
    <p:handoutMasterId r:id="rId48"/>
  </p:handoutMasterIdLst>
  <p:sldIdLst>
    <p:sldId id="437" r:id="rId7"/>
    <p:sldId id="438" r:id="rId8"/>
    <p:sldId id="418" r:id="rId9"/>
    <p:sldId id="489" r:id="rId10"/>
    <p:sldId id="594" r:id="rId11"/>
    <p:sldId id="399" r:id="rId12"/>
    <p:sldId id="632" r:id="rId13"/>
    <p:sldId id="412" r:id="rId14"/>
    <p:sldId id="415" r:id="rId15"/>
    <p:sldId id="576" r:id="rId16"/>
    <p:sldId id="578" r:id="rId17"/>
    <p:sldId id="591" r:id="rId18"/>
    <p:sldId id="592" r:id="rId19"/>
    <p:sldId id="598" r:id="rId20"/>
    <p:sldId id="473" r:id="rId21"/>
    <p:sldId id="638" r:id="rId22"/>
    <p:sldId id="640" r:id="rId23"/>
    <p:sldId id="661" r:id="rId24"/>
    <p:sldId id="659" r:id="rId25"/>
    <p:sldId id="596" r:id="rId26"/>
    <p:sldId id="480" r:id="rId27"/>
    <p:sldId id="627" r:id="rId28"/>
    <p:sldId id="642" r:id="rId29"/>
    <p:sldId id="656" r:id="rId30"/>
    <p:sldId id="646" r:id="rId31"/>
    <p:sldId id="554" r:id="rId32"/>
    <p:sldId id="375" r:id="rId33"/>
    <p:sldId id="569" r:id="rId34"/>
    <p:sldId id="568" r:id="rId35"/>
    <p:sldId id="660" r:id="rId36"/>
    <p:sldId id="624" r:id="rId37"/>
    <p:sldId id="649" r:id="rId38"/>
    <p:sldId id="648" r:id="rId39"/>
    <p:sldId id="650" r:id="rId40"/>
    <p:sldId id="397" r:id="rId41"/>
    <p:sldId id="663" r:id="rId42"/>
    <p:sldId id="589" r:id="rId43"/>
    <p:sldId id="651" r:id="rId44"/>
    <p:sldId id="535" r:id="rId45"/>
    <p:sldId id="536" r:id="rId46"/>
  </p:sldIdLst>
  <p:sldSz cx="9144000" cy="6858000" type="screen4x3"/>
  <p:notesSz cx="6797675" cy="9926638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B67FC-4832-A260-C9AF-B3D3ED5CDAB2}" name="Kristina Kosor" initials="KK" userId="S::kristina.kosor@eca.europa.eu::b7808bf0-d80c-4bf2-8e84-6024ca634aa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ea Japunčić" initials="TJ" lastIdx="8" clrIdx="1">
    <p:extLst>
      <p:ext uri="{19B8F6BF-5375-455C-9EA6-DF929625EA0E}">
        <p15:presenceInfo xmlns:p15="http://schemas.microsoft.com/office/powerpoint/2012/main" userId="S-1-5-21-1004336348-117609710-725345543-68129" providerId="AD"/>
      </p:ext>
    </p:extLst>
  </p:cmAuthor>
  <p:cmAuthor id="2" name="Ivana Maletić" initials="IM" lastIdx="1" clrIdx="2">
    <p:extLst>
      <p:ext uri="{19B8F6BF-5375-455C-9EA6-DF929625EA0E}">
        <p15:presenceInfo xmlns:p15="http://schemas.microsoft.com/office/powerpoint/2012/main" userId="S-1-5-21-1004336348-117609710-725345543-66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05828"/>
    <a:srgbClr val="A8B721"/>
    <a:srgbClr val="9CA81C"/>
    <a:srgbClr val="000000"/>
    <a:srgbClr val="026938"/>
    <a:srgbClr val="7F7F7F"/>
    <a:srgbClr val="00B050"/>
    <a:srgbClr val="CDDC29"/>
    <a:srgbClr val="AA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343" autoAdjust="0"/>
  </p:normalViewPr>
  <p:slideViewPr>
    <p:cSldViewPr showGuides="1">
      <p:cViewPr varScale="1">
        <p:scale>
          <a:sx n="114" d="100"/>
          <a:sy n="114" d="100"/>
        </p:scale>
        <p:origin x="1410" y="102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0" y="-84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Radni_list_programa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5B9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B5B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B-40B8-B88D-50172C2A5A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'ugovorenost 20224'!$A$2:$A$29</c:f>
              <c:strCache>
                <c:ptCount val="28"/>
                <c:pt idx="0">
                  <c:v>Švedska</c:v>
                </c:pt>
                <c:pt idx="1">
                  <c:v>Mađarska</c:v>
                </c:pt>
                <c:pt idx="2">
                  <c:v>Cipar</c:v>
                </c:pt>
                <c:pt idx="3">
                  <c:v>Luksemburg</c:v>
                </c:pt>
                <c:pt idx="4">
                  <c:v>Poljska</c:v>
                </c:pt>
                <c:pt idx="5">
                  <c:v>Finska</c:v>
                </c:pt>
                <c:pt idx="6">
                  <c:v>Njemačka</c:v>
                </c:pt>
                <c:pt idx="7">
                  <c:v>Belgija</c:v>
                </c:pt>
                <c:pt idx="8">
                  <c:v>Austrija</c:v>
                </c:pt>
                <c:pt idx="9">
                  <c:v>Češka</c:v>
                </c:pt>
                <c:pt idx="10">
                  <c:v>Slovenija</c:v>
                </c:pt>
                <c:pt idx="11">
                  <c:v>Bugarska</c:v>
                </c:pt>
                <c:pt idx="12">
                  <c:v>Nizozemska</c:v>
                </c:pt>
                <c:pt idx="13">
                  <c:v>Irska</c:v>
                </c:pt>
                <c:pt idx="14">
                  <c:v>Litva</c:v>
                </c:pt>
                <c:pt idx="15">
                  <c:v>Rumunjska</c:v>
                </c:pt>
                <c:pt idx="16">
                  <c:v>Latvija</c:v>
                </c:pt>
                <c:pt idx="17">
                  <c:v>Slovačka</c:v>
                </c:pt>
                <c:pt idx="18">
                  <c:v>Portugal</c:v>
                </c:pt>
                <c:pt idx="19">
                  <c:v>Grčka</c:v>
                </c:pt>
                <c:pt idx="20">
                  <c:v>Malta</c:v>
                </c:pt>
                <c:pt idx="21">
                  <c:v>EU-27</c:v>
                </c:pt>
                <c:pt idx="22">
                  <c:v>Estonija</c:v>
                </c:pt>
                <c:pt idx="23">
                  <c:v>Danska</c:v>
                </c:pt>
                <c:pt idx="24">
                  <c:v>Španjolska</c:v>
                </c:pt>
                <c:pt idx="25">
                  <c:v>Italija</c:v>
                </c:pt>
                <c:pt idx="26">
                  <c:v>Hrvatska</c:v>
                </c:pt>
                <c:pt idx="27">
                  <c:v>Francuska</c:v>
                </c:pt>
              </c:strCache>
            </c:strRef>
          </c:cat>
          <c:val>
            <c:numRef>
              <c:f>'ugovorenost 20224'!$B$2:$B$29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9.5785440196078431E-2</c:v>
                </c:pt>
                <c:pt idx="3">
                  <c:v>0.10314776348547718</c:v>
                </c:pt>
                <c:pt idx="4">
                  <c:v>0.10914028175812003</c:v>
                </c:pt>
                <c:pt idx="5">
                  <c:v>0.14022969317598769</c:v>
                </c:pt>
                <c:pt idx="6">
                  <c:v>0.1432733281450948</c:v>
                </c:pt>
                <c:pt idx="7">
                  <c:v>0.19348311481922925</c:v>
                </c:pt>
                <c:pt idx="8">
                  <c:v>0.20312994218631658</c:v>
                </c:pt>
                <c:pt idx="9">
                  <c:v>0.22237599809727673</c:v>
                </c:pt>
                <c:pt idx="10">
                  <c:v>0.22404551146931181</c:v>
                </c:pt>
                <c:pt idx="11">
                  <c:v>0.24062452293900508</c:v>
                </c:pt>
                <c:pt idx="12">
                  <c:v>0.24495057360779268</c:v>
                </c:pt>
                <c:pt idx="13">
                  <c:v>0.28059266291161178</c:v>
                </c:pt>
                <c:pt idx="14">
                  <c:v>0.28376745609436438</c:v>
                </c:pt>
                <c:pt idx="15">
                  <c:v>0.30846510806427835</c:v>
                </c:pt>
                <c:pt idx="16">
                  <c:v>0.31437277805992891</c:v>
                </c:pt>
                <c:pt idx="17">
                  <c:v>0.32579697253433204</c:v>
                </c:pt>
                <c:pt idx="18">
                  <c:v>0.34002391969372131</c:v>
                </c:pt>
                <c:pt idx="19">
                  <c:v>0.38851134270032928</c:v>
                </c:pt>
                <c:pt idx="20">
                  <c:v>0.42125589634146338</c:v>
                </c:pt>
                <c:pt idx="21">
                  <c:v>0.42542249150915579</c:v>
                </c:pt>
                <c:pt idx="22">
                  <c:v>0.45008726128016785</c:v>
                </c:pt>
                <c:pt idx="23">
                  <c:v>0.52649315006150066</c:v>
                </c:pt>
                <c:pt idx="24">
                  <c:v>0.54623988312420169</c:v>
                </c:pt>
                <c:pt idx="25">
                  <c:v>0.56310808310114235</c:v>
                </c:pt>
                <c:pt idx="26">
                  <c:v>0.58111437497839991</c:v>
                </c:pt>
                <c:pt idx="27">
                  <c:v>0.72971760335237201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B-40B8-B88D-50172C2A5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6136952"/>
        <c:axId val="736130392"/>
      </c:barChart>
      <c:catAx>
        <c:axId val="73613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36130392"/>
        <c:crosses val="autoZero"/>
        <c:auto val="1"/>
        <c:lblAlgn val="ctr"/>
        <c:lblOffset val="100"/>
        <c:noMultiLvlLbl val="0"/>
      </c:catAx>
      <c:valAx>
        <c:axId val="73613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3613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65971316818773"/>
          <c:y val="0.11427830999214166"/>
          <c:w val="0.8113323917137476"/>
          <c:h val="0.8391097634312381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Udio financijskih sredstava koja treba primiti do 2026. </c:v>
                </c:pt>
              </c:strCache>
            </c:strRef>
          </c:tx>
          <c:spPr>
            <a:solidFill>
              <a:srgbClr val="005385"/>
            </a:solidFill>
            <a:ln>
              <a:noFill/>
            </a:ln>
            <a:effectLst/>
          </c:spPr>
          <c:invertIfNegative val="0"/>
          <c:cat>
            <c:strRef>
              <c:f>Sheet1!$A$2:$A$29</c:f>
              <c:strCache>
                <c:ptCount val="28"/>
                <c:pt idx="0">
                  <c:v>Luksemburg</c:v>
                </c:pt>
                <c:pt idx="1">
                  <c:v>Grčka</c:v>
                </c:pt>
                <c:pt idx="2">
                  <c:v>Švedska</c:v>
                </c:pt>
                <c:pt idx="3">
                  <c:v>Francuska</c:v>
                </c:pt>
                <c:pt idx="4">
                  <c:v>Malta</c:v>
                </c:pt>
                <c:pt idx="5">
                  <c:v>Danska</c:v>
                </c:pt>
                <c:pt idx="6">
                  <c:v>Irska</c:v>
                </c:pt>
                <c:pt idx="7">
                  <c:v>Nizozemska</c:v>
                </c:pt>
                <c:pt idx="8">
                  <c:v>Češka</c:v>
                </c:pt>
                <c:pt idx="9">
                  <c:v>Finska</c:v>
                </c:pt>
                <c:pt idx="10">
                  <c:v>Portugal</c:v>
                </c:pt>
                <c:pt idx="11">
                  <c:v>Španjolska</c:v>
                </c:pt>
                <c:pt idx="12">
                  <c:v>EU-27</c:v>
                </c:pt>
                <c:pt idx="13">
                  <c:v>Austrija</c:v>
                </c:pt>
                <c:pt idx="14">
                  <c:v>Cipar</c:v>
                </c:pt>
                <c:pt idx="15">
                  <c:v>Slovačka</c:v>
                </c:pt>
                <c:pt idx="16">
                  <c:v>Bugarska</c:v>
                </c:pt>
                <c:pt idx="17">
                  <c:v>Hrvatska</c:v>
                </c:pt>
                <c:pt idx="18">
                  <c:v>Slovenija</c:v>
                </c:pt>
                <c:pt idx="19">
                  <c:v>Rumunjska</c:v>
                </c:pt>
                <c:pt idx="20">
                  <c:v>Belgija</c:v>
                </c:pt>
                <c:pt idx="21">
                  <c:v>Poljska</c:v>
                </c:pt>
                <c:pt idx="22">
                  <c:v>Mađarska</c:v>
                </c:pt>
                <c:pt idx="23">
                  <c:v>Estonija</c:v>
                </c:pt>
                <c:pt idx="24">
                  <c:v>Njemačka</c:v>
                </c:pt>
                <c:pt idx="25">
                  <c:v>Italija</c:v>
                </c:pt>
                <c:pt idx="26">
                  <c:v>Litva</c:v>
                </c:pt>
                <c:pt idx="27">
                  <c:v>Latvija</c:v>
                </c:pt>
              </c:strCache>
            </c:strRef>
          </c:cat>
          <c:val>
            <c:numRef>
              <c:f>Sheet1!$B$2:$B$29</c:f>
              <c:numCache>
                <c:formatCode>0.0%</c:formatCode>
                <c:ptCount val="28"/>
                <c:pt idx="0">
                  <c:v>8.5970578455522598E-2</c:v>
                </c:pt>
                <c:pt idx="1">
                  <c:v>0.1786525440601916</c:v>
                </c:pt>
                <c:pt idx="2">
                  <c:v>0.11009554672453055</c:v>
                </c:pt>
                <c:pt idx="3">
                  <c:v>0.17651063549461796</c:v>
                </c:pt>
                <c:pt idx="4">
                  <c:v>0.17689278811654213</c:v>
                </c:pt>
                <c:pt idx="5">
                  <c:v>0.25663279980808801</c:v>
                </c:pt>
                <c:pt idx="6">
                  <c:v>0.19491525427401285</c:v>
                </c:pt>
                <c:pt idx="7">
                  <c:v>0.33824262639267622</c:v>
                </c:pt>
                <c:pt idx="8">
                  <c:v>0.30000000009753647</c:v>
                </c:pt>
                <c:pt idx="9">
                  <c:v>0.33999999981529555</c:v>
                </c:pt>
                <c:pt idx="10">
                  <c:v>0.27737953481813704</c:v>
                </c:pt>
                <c:pt idx="11">
                  <c:v>6.6141992043876288E-2</c:v>
                </c:pt>
                <c:pt idx="12">
                  <c:v>0.16995119818068552</c:v>
                </c:pt>
                <c:pt idx="13">
                  <c:v>0.18149515946455985</c:v>
                </c:pt>
                <c:pt idx="14">
                  <c:v>0.18259128736581448</c:v>
                </c:pt>
                <c:pt idx="15">
                  <c:v>0.17164796847349878</c:v>
                </c:pt>
                <c:pt idx="16">
                  <c:v>0.17455448116753919</c:v>
                </c:pt>
                <c:pt idx="17">
                  <c:v>0.31454285614861816</c:v>
                </c:pt>
                <c:pt idx="18">
                  <c:v>0.15767750053798091</c:v>
                </c:pt>
                <c:pt idx="19">
                  <c:v>0.30841125648713569</c:v>
                </c:pt>
                <c:pt idx="20">
                  <c:v>0.27612282043942454</c:v>
                </c:pt>
                <c:pt idx="21">
                  <c:v>0.10375015475188351</c:v>
                </c:pt>
                <c:pt idx="23">
                  <c:v>0.25</c:v>
                </c:pt>
                <c:pt idx="24">
                  <c:v>0.15498249525204907</c:v>
                </c:pt>
                <c:pt idx="25">
                  <c:v>0.16832625552785388</c:v>
                </c:pt>
                <c:pt idx="26">
                  <c:v>0.24694325180956739</c:v>
                </c:pt>
                <c:pt idx="27">
                  <c:v>0.32766094550039837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E-4D4C-B395-3975BA4489E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Udio mjera koje treba dovršiti  do 2026.</c:v>
                </c:pt>
              </c:strCache>
            </c:strRef>
          </c:tx>
          <c:spPr>
            <a:solidFill>
              <a:srgbClr val="A7B521"/>
            </a:solidFill>
            <a:ln>
              <a:noFill/>
            </a:ln>
            <a:effectLst/>
          </c:spPr>
          <c:invertIfNegative val="0"/>
          <c:cat>
            <c:strRef>
              <c:f>Sheet1!$A$2:$A$29</c:f>
              <c:strCache>
                <c:ptCount val="28"/>
                <c:pt idx="0">
                  <c:v>Luksemburg</c:v>
                </c:pt>
                <c:pt idx="1">
                  <c:v>Grčka</c:v>
                </c:pt>
                <c:pt idx="2">
                  <c:v>Švedska</c:v>
                </c:pt>
                <c:pt idx="3">
                  <c:v>Francuska</c:v>
                </c:pt>
                <c:pt idx="4">
                  <c:v>Malta</c:v>
                </c:pt>
                <c:pt idx="5">
                  <c:v>Danska</c:v>
                </c:pt>
                <c:pt idx="6">
                  <c:v>Irska</c:v>
                </c:pt>
                <c:pt idx="7">
                  <c:v>Nizozemska</c:v>
                </c:pt>
                <c:pt idx="8">
                  <c:v>Češka</c:v>
                </c:pt>
                <c:pt idx="9">
                  <c:v>Finska</c:v>
                </c:pt>
                <c:pt idx="10">
                  <c:v>Portugal</c:v>
                </c:pt>
                <c:pt idx="11">
                  <c:v>Španjolska</c:v>
                </c:pt>
                <c:pt idx="12">
                  <c:v>EU-27</c:v>
                </c:pt>
                <c:pt idx="13">
                  <c:v>Austrija</c:v>
                </c:pt>
                <c:pt idx="14">
                  <c:v>Cipar</c:v>
                </c:pt>
                <c:pt idx="15">
                  <c:v>Slovačka</c:v>
                </c:pt>
                <c:pt idx="16">
                  <c:v>Bugarska</c:v>
                </c:pt>
                <c:pt idx="17">
                  <c:v>Hrvatska</c:v>
                </c:pt>
                <c:pt idx="18">
                  <c:v>Slovenija</c:v>
                </c:pt>
                <c:pt idx="19">
                  <c:v>Rumunjska</c:v>
                </c:pt>
                <c:pt idx="20">
                  <c:v>Belgija</c:v>
                </c:pt>
                <c:pt idx="21">
                  <c:v>Poljska</c:v>
                </c:pt>
                <c:pt idx="22">
                  <c:v>Mađarska</c:v>
                </c:pt>
                <c:pt idx="23">
                  <c:v>Estonija</c:v>
                </c:pt>
                <c:pt idx="24">
                  <c:v>Njemačka</c:v>
                </c:pt>
                <c:pt idx="25">
                  <c:v>Italija</c:v>
                </c:pt>
                <c:pt idx="26">
                  <c:v>Litva</c:v>
                </c:pt>
                <c:pt idx="27">
                  <c:v>Latvija</c:v>
                </c:pt>
              </c:strCache>
            </c:strRef>
          </c:cat>
          <c:val>
            <c:numRef>
              <c:f>Sheet1!$C$2:$C$29</c:f>
              <c:numCache>
                <c:formatCode>0.0%</c:formatCode>
                <c:ptCount val="28"/>
                <c:pt idx="0">
                  <c:v>0</c:v>
                </c:pt>
                <c:pt idx="1">
                  <c:v>1.1235955056179775E-2</c:v>
                </c:pt>
                <c:pt idx="2">
                  <c:v>3.3333333333333333E-2</c:v>
                </c:pt>
                <c:pt idx="3">
                  <c:v>8.1632653061224483E-2</c:v>
                </c:pt>
                <c:pt idx="4">
                  <c:v>0.1702127659574468</c:v>
                </c:pt>
                <c:pt idx="5">
                  <c:v>0.22500000000000001</c:v>
                </c:pt>
                <c:pt idx="6">
                  <c:v>0.29166666666666669</c:v>
                </c:pt>
                <c:pt idx="7">
                  <c:v>0.30769230769230771</c:v>
                </c:pt>
                <c:pt idx="8">
                  <c:v>0.31927710843373491</c:v>
                </c:pt>
                <c:pt idx="9">
                  <c:v>0.32203389830508472</c:v>
                </c:pt>
                <c:pt idx="10">
                  <c:v>0.32934131736526945</c:v>
                </c:pt>
                <c:pt idx="11">
                  <c:v>0.33201581027667987</c:v>
                </c:pt>
                <c:pt idx="12">
                  <c:v>0.35415909916454774</c:v>
                </c:pt>
                <c:pt idx="13">
                  <c:v>0.359375</c:v>
                </c:pt>
                <c:pt idx="14">
                  <c:v>0.36029411764705882</c:v>
                </c:pt>
                <c:pt idx="15">
                  <c:v>0.36220472440944884</c:v>
                </c:pt>
                <c:pt idx="16">
                  <c:v>0.36734693877551022</c:v>
                </c:pt>
                <c:pt idx="17">
                  <c:v>0.39662447257383965</c:v>
                </c:pt>
                <c:pt idx="18">
                  <c:v>0.39784946236559138</c:v>
                </c:pt>
                <c:pt idx="19">
                  <c:v>0.40721649484536082</c:v>
                </c:pt>
                <c:pt idx="20">
                  <c:v>0.41129032258064518</c:v>
                </c:pt>
                <c:pt idx="21">
                  <c:v>0.43243243243243246</c:v>
                </c:pt>
                <c:pt idx="22">
                  <c:v>0.46551724137931033</c:v>
                </c:pt>
                <c:pt idx="23">
                  <c:v>0.47826086956521741</c:v>
                </c:pt>
                <c:pt idx="24">
                  <c:v>0.51219512195121952</c:v>
                </c:pt>
                <c:pt idx="25">
                  <c:v>0.57339449541284404</c:v>
                </c:pt>
                <c:pt idx="26">
                  <c:v>0.63414634146341464</c:v>
                </c:pt>
                <c:pt idx="27">
                  <c:v>0.63636363636363635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E-4D4C-B395-3975BA448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9947999"/>
        <c:axId val="819971039"/>
      </c:barChart>
      <c:catAx>
        <c:axId val="819947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19971039"/>
        <c:crosses val="autoZero"/>
        <c:auto val="1"/>
        <c:lblAlgn val="ctr"/>
        <c:lblOffset val="100"/>
        <c:noMultiLvlLbl val="0"/>
      </c:catAx>
      <c:valAx>
        <c:axId val="819971039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sr-Latn-RS"/>
          </a:p>
        </c:txPr>
        <c:crossAx val="81994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5.6417861799217754E-2"/>
          <c:y val="1.2055708765718501E-2"/>
          <c:w val="0.52043278284803707"/>
          <c:h val="6.5302705082715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200" dirty="0"/>
              <a:t>ESIF 2014. - 2020. - isplaćena</a:t>
            </a:r>
            <a:r>
              <a:rPr lang="hr-HR" sz="1200" baseline="0" dirty="0"/>
              <a:t> sredstva  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5B9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B5B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E5-44E2-9783-74A0B9871A0B}"/>
              </c:ext>
            </c:extLst>
          </c:dPt>
          <c:dPt>
            <c:idx val="14"/>
            <c:invertIfNegative val="0"/>
            <c:bubble3D val="0"/>
            <c:spPr>
              <a:solidFill>
                <a:srgbClr val="B5B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E5-44E2-9783-74A0B9871A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'isplaćenost 2024'!$A$2:$A$28</c:f>
              <c:strCache>
                <c:ptCount val="27"/>
                <c:pt idx="0">
                  <c:v>ES</c:v>
                </c:pt>
                <c:pt idx="1">
                  <c:v>IT</c:v>
                </c:pt>
                <c:pt idx="2">
                  <c:v>DK</c:v>
                </c:pt>
                <c:pt idx="3">
                  <c:v>IE</c:v>
                </c:pt>
                <c:pt idx="4">
                  <c:v>SK</c:v>
                </c:pt>
                <c:pt idx="5">
                  <c:v>BE</c:v>
                </c:pt>
                <c:pt idx="6">
                  <c:v>SE</c:v>
                </c:pt>
                <c:pt idx="7">
                  <c:v>AT</c:v>
                </c:pt>
                <c:pt idx="8">
                  <c:v>RO</c:v>
                </c:pt>
                <c:pt idx="9">
                  <c:v>LV</c:v>
                </c:pt>
                <c:pt idx="10">
                  <c:v>LT</c:v>
                </c:pt>
                <c:pt idx="11">
                  <c:v>BG</c:v>
                </c:pt>
                <c:pt idx="12">
                  <c:v>CY</c:v>
                </c:pt>
                <c:pt idx="13">
                  <c:v>DE</c:v>
                </c:pt>
                <c:pt idx="14">
                  <c:v>EL</c:v>
                </c:pt>
                <c:pt idx="15">
                  <c:v>FI</c:v>
                </c:pt>
                <c:pt idx="16">
                  <c:v>EE</c:v>
                </c:pt>
                <c:pt idx="17">
                  <c:v>PL</c:v>
                </c:pt>
                <c:pt idx="18">
                  <c:v>HR</c:v>
                </c:pt>
                <c:pt idx="19">
                  <c:v>CZ</c:v>
                </c:pt>
                <c:pt idx="20">
                  <c:v>FR</c:v>
                </c:pt>
                <c:pt idx="21">
                  <c:v>LU</c:v>
                </c:pt>
                <c:pt idx="22">
                  <c:v>NL</c:v>
                </c:pt>
                <c:pt idx="23">
                  <c:v>HU</c:v>
                </c:pt>
                <c:pt idx="24">
                  <c:v>PT</c:v>
                </c:pt>
                <c:pt idx="25">
                  <c:v>MT</c:v>
                </c:pt>
                <c:pt idx="26">
                  <c:v>SI</c:v>
                </c:pt>
              </c:strCache>
            </c:strRef>
          </c:cat>
          <c:val>
            <c:numRef>
              <c:f>'isplaćenost 2024'!$B$2:$B$28</c:f>
              <c:numCache>
                <c:formatCode>0%</c:formatCode>
                <c:ptCount val="27"/>
                <c:pt idx="0">
                  <c:v>0.72</c:v>
                </c:pt>
                <c:pt idx="1">
                  <c:v>0.79</c:v>
                </c:pt>
                <c:pt idx="2">
                  <c:v>0.79</c:v>
                </c:pt>
                <c:pt idx="3">
                  <c:v>0.88</c:v>
                </c:pt>
                <c:pt idx="4">
                  <c:v>0.89</c:v>
                </c:pt>
                <c:pt idx="5">
                  <c:v>0.89</c:v>
                </c:pt>
                <c:pt idx="6">
                  <c:v>0.9</c:v>
                </c:pt>
                <c:pt idx="7">
                  <c:v>0.92</c:v>
                </c:pt>
                <c:pt idx="8">
                  <c:v>0.93</c:v>
                </c:pt>
                <c:pt idx="9">
                  <c:v>0.93</c:v>
                </c:pt>
                <c:pt idx="10">
                  <c:v>0.93</c:v>
                </c:pt>
                <c:pt idx="11">
                  <c:v>0.94</c:v>
                </c:pt>
                <c:pt idx="12">
                  <c:v>0.94</c:v>
                </c:pt>
                <c:pt idx="13">
                  <c:v>0.94</c:v>
                </c:pt>
                <c:pt idx="14">
                  <c:v>0.95</c:v>
                </c:pt>
                <c:pt idx="15">
                  <c:v>0.96</c:v>
                </c:pt>
                <c:pt idx="16">
                  <c:v>0.97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1</c:v>
                </c:pt>
                <c:pt idx="21">
                  <c:v>1</c:v>
                </c:pt>
                <c:pt idx="22">
                  <c:v>1.01</c:v>
                </c:pt>
                <c:pt idx="23">
                  <c:v>1.01</c:v>
                </c:pt>
                <c:pt idx="24">
                  <c:v>1.06</c:v>
                </c:pt>
                <c:pt idx="25">
                  <c:v>1.08</c:v>
                </c:pt>
                <c:pt idx="26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E5-44E2-9783-74A0B9871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9101056"/>
        <c:axId val="519101384"/>
      </c:barChart>
      <c:catAx>
        <c:axId val="51910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9101384"/>
        <c:crosses val="autoZero"/>
        <c:auto val="1"/>
        <c:lblAlgn val="ctr"/>
        <c:lblOffset val="100"/>
        <c:noMultiLvlLbl val="0"/>
      </c:catAx>
      <c:valAx>
        <c:axId val="519101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910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100" dirty="0"/>
              <a:t>ESIF</a:t>
            </a:r>
            <a:r>
              <a:rPr lang="hr-HR" sz="1100" baseline="0" dirty="0"/>
              <a:t> 2014. - 2020. - ugovorena sredstva</a:t>
            </a:r>
            <a:r>
              <a:rPr lang="hr-HR" sz="1100" dirty="0"/>
              <a:t> </a:t>
            </a:r>
            <a:endParaRPr lang="en-GB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5B900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B5B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4-4611-9DD6-4F43C0E0E2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'ugovorenost 20224'!$A$2:$A$28</c:f>
              <c:strCache>
                <c:ptCount val="27"/>
                <c:pt idx="0">
                  <c:v>MT</c:v>
                </c:pt>
                <c:pt idx="1">
                  <c:v>SE</c:v>
                </c:pt>
                <c:pt idx="2">
                  <c:v>EE</c:v>
                </c:pt>
                <c:pt idx="3">
                  <c:v>IT</c:v>
                </c:pt>
                <c:pt idx="4">
                  <c:v>AT</c:v>
                </c:pt>
                <c:pt idx="5">
                  <c:v>PL</c:v>
                </c:pt>
                <c:pt idx="6">
                  <c:v>DE</c:v>
                </c:pt>
                <c:pt idx="7">
                  <c:v>LT</c:v>
                </c:pt>
                <c:pt idx="8">
                  <c:v>SK</c:v>
                </c:pt>
                <c:pt idx="9">
                  <c:v>DK</c:v>
                </c:pt>
                <c:pt idx="10">
                  <c:v>LV</c:v>
                </c:pt>
                <c:pt idx="11">
                  <c:v>CZ</c:v>
                </c:pt>
                <c:pt idx="12">
                  <c:v>LU</c:v>
                </c:pt>
                <c:pt idx="13">
                  <c:v>BE</c:v>
                </c:pt>
                <c:pt idx="14">
                  <c:v>ES</c:v>
                </c:pt>
                <c:pt idx="15">
                  <c:v>NL</c:v>
                </c:pt>
                <c:pt idx="16">
                  <c:v>PT</c:v>
                </c:pt>
                <c:pt idx="17">
                  <c:v>BG</c:v>
                </c:pt>
                <c:pt idx="18">
                  <c:v>IE</c:v>
                </c:pt>
                <c:pt idx="19">
                  <c:v>FI</c:v>
                </c:pt>
                <c:pt idx="20">
                  <c:v>HU</c:v>
                </c:pt>
                <c:pt idx="21">
                  <c:v>HR</c:v>
                </c:pt>
                <c:pt idx="22">
                  <c:v>CY</c:v>
                </c:pt>
                <c:pt idx="23">
                  <c:v>SI</c:v>
                </c:pt>
                <c:pt idx="24">
                  <c:v>RO</c:v>
                </c:pt>
                <c:pt idx="25">
                  <c:v>EL</c:v>
                </c:pt>
                <c:pt idx="26">
                  <c:v>FR</c:v>
                </c:pt>
              </c:strCache>
            </c:strRef>
          </c:cat>
          <c:val>
            <c:numRef>
              <c:f>'ugovorenost 20224'!$B$2:$B$28</c:f>
              <c:numCache>
                <c:formatCode>0%</c:formatCode>
                <c:ptCount val="27"/>
                <c:pt idx="0">
                  <c:v>1.03</c:v>
                </c:pt>
                <c:pt idx="1">
                  <c:v>1.04</c:v>
                </c:pt>
                <c:pt idx="2">
                  <c:v>1.05</c:v>
                </c:pt>
                <c:pt idx="3">
                  <c:v>1.08</c:v>
                </c:pt>
                <c:pt idx="4">
                  <c:v>1.0900000000000001</c:v>
                </c:pt>
                <c:pt idx="5">
                  <c:v>1.1200000000000001</c:v>
                </c:pt>
                <c:pt idx="6">
                  <c:v>1.1200000000000001</c:v>
                </c:pt>
                <c:pt idx="7">
                  <c:v>1.1299999999999999</c:v>
                </c:pt>
                <c:pt idx="8">
                  <c:v>1.1399999999999999</c:v>
                </c:pt>
                <c:pt idx="9">
                  <c:v>1.1399999999999999</c:v>
                </c:pt>
                <c:pt idx="10">
                  <c:v>1.1499999999999999</c:v>
                </c:pt>
                <c:pt idx="11">
                  <c:v>1.1499999999999999</c:v>
                </c:pt>
                <c:pt idx="12">
                  <c:v>1.1599999999999999</c:v>
                </c:pt>
                <c:pt idx="13">
                  <c:v>1.23</c:v>
                </c:pt>
                <c:pt idx="14">
                  <c:v>1.24</c:v>
                </c:pt>
                <c:pt idx="15">
                  <c:v>1.24</c:v>
                </c:pt>
                <c:pt idx="16">
                  <c:v>1.25</c:v>
                </c:pt>
                <c:pt idx="17">
                  <c:v>1.27</c:v>
                </c:pt>
                <c:pt idx="18">
                  <c:v>1.27</c:v>
                </c:pt>
                <c:pt idx="19">
                  <c:v>1.27</c:v>
                </c:pt>
                <c:pt idx="20">
                  <c:v>1.3</c:v>
                </c:pt>
                <c:pt idx="21">
                  <c:v>1.35</c:v>
                </c:pt>
                <c:pt idx="22">
                  <c:v>1.37</c:v>
                </c:pt>
                <c:pt idx="23">
                  <c:v>1.38</c:v>
                </c:pt>
                <c:pt idx="24">
                  <c:v>1.46</c:v>
                </c:pt>
                <c:pt idx="25">
                  <c:v>1.46</c:v>
                </c:pt>
                <c:pt idx="26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94-4611-9DD6-4F43C0E0E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6136952"/>
        <c:axId val="736130392"/>
      </c:barChart>
      <c:catAx>
        <c:axId val="73613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36130392"/>
        <c:crosses val="autoZero"/>
        <c:auto val="1"/>
        <c:lblAlgn val="ctr"/>
        <c:lblOffset val="100"/>
        <c:noMultiLvlLbl val="0"/>
      </c:catAx>
      <c:valAx>
        <c:axId val="73613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3613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100" dirty="0"/>
              <a:t>ESIF 2014. -2020.</a:t>
            </a:r>
            <a:r>
              <a:rPr lang="hr-HR" sz="1100" baseline="0" dirty="0"/>
              <a:t> - sredstva isplaćena državama članicama od strane EK</a:t>
            </a:r>
            <a:endParaRPr lang="en-GB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5B9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B5B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9-4D7C-9494-C50951C9AF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 payments'!$A$2:$A$28</c:f>
              <c:strCache>
                <c:ptCount val="27"/>
                <c:pt idx="0">
                  <c:v>DK</c:v>
                </c:pt>
                <c:pt idx="1">
                  <c:v>IT</c:v>
                </c:pt>
                <c:pt idx="2">
                  <c:v>ES</c:v>
                </c:pt>
                <c:pt idx="3">
                  <c:v>NL</c:v>
                </c:pt>
                <c:pt idx="4">
                  <c:v>BG</c:v>
                </c:pt>
                <c:pt idx="5">
                  <c:v>MT</c:v>
                </c:pt>
                <c:pt idx="6">
                  <c:v>FR</c:v>
                </c:pt>
                <c:pt idx="7">
                  <c:v>SE</c:v>
                </c:pt>
                <c:pt idx="8">
                  <c:v>BE</c:v>
                </c:pt>
                <c:pt idx="9">
                  <c:v>DE</c:v>
                </c:pt>
                <c:pt idx="10">
                  <c:v>SK</c:v>
                </c:pt>
                <c:pt idx="11">
                  <c:v>AT</c:v>
                </c:pt>
                <c:pt idx="12">
                  <c:v>HR</c:v>
                </c:pt>
                <c:pt idx="13">
                  <c:v>RO</c:v>
                </c:pt>
                <c:pt idx="14">
                  <c:v>EL</c:v>
                </c:pt>
                <c:pt idx="15">
                  <c:v>IE</c:v>
                </c:pt>
                <c:pt idx="16">
                  <c:v>FI</c:v>
                </c:pt>
                <c:pt idx="17">
                  <c:v>CY</c:v>
                </c:pt>
                <c:pt idx="18">
                  <c:v>LU</c:v>
                </c:pt>
                <c:pt idx="19">
                  <c:v>LT</c:v>
                </c:pt>
                <c:pt idx="20">
                  <c:v>PL</c:v>
                </c:pt>
                <c:pt idx="21">
                  <c:v>LV</c:v>
                </c:pt>
                <c:pt idx="22">
                  <c:v>SI</c:v>
                </c:pt>
                <c:pt idx="23">
                  <c:v>EE</c:v>
                </c:pt>
                <c:pt idx="24">
                  <c:v>PT</c:v>
                </c:pt>
                <c:pt idx="25">
                  <c:v>HU</c:v>
                </c:pt>
                <c:pt idx="26">
                  <c:v>CZ</c:v>
                </c:pt>
              </c:strCache>
            </c:strRef>
          </c:cat>
          <c:val>
            <c:numRef>
              <c:f>'EU payments'!$B$2:$B$28</c:f>
              <c:numCache>
                <c:formatCode>0%</c:formatCode>
                <c:ptCount val="27"/>
                <c:pt idx="0">
                  <c:v>0.77</c:v>
                </c:pt>
                <c:pt idx="1">
                  <c:v>0.84</c:v>
                </c:pt>
                <c:pt idx="2">
                  <c:v>0.88</c:v>
                </c:pt>
                <c:pt idx="3">
                  <c:v>0.88</c:v>
                </c:pt>
                <c:pt idx="4">
                  <c:v>0.89</c:v>
                </c:pt>
                <c:pt idx="5">
                  <c:v>0.92</c:v>
                </c:pt>
                <c:pt idx="6">
                  <c:v>0.92</c:v>
                </c:pt>
                <c:pt idx="7">
                  <c:v>0.93</c:v>
                </c:pt>
                <c:pt idx="8">
                  <c:v>0.94</c:v>
                </c:pt>
                <c:pt idx="9">
                  <c:v>0.94</c:v>
                </c:pt>
                <c:pt idx="10">
                  <c:v>0.95</c:v>
                </c:pt>
                <c:pt idx="11">
                  <c:v>0.95</c:v>
                </c:pt>
                <c:pt idx="12">
                  <c:v>0.96</c:v>
                </c:pt>
                <c:pt idx="13">
                  <c:v>0.96</c:v>
                </c:pt>
                <c:pt idx="14">
                  <c:v>0.96</c:v>
                </c:pt>
                <c:pt idx="15">
                  <c:v>0.96</c:v>
                </c:pt>
                <c:pt idx="16">
                  <c:v>0.96</c:v>
                </c:pt>
                <c:pt idx="17">
                  <c:v>0.97</c:v>
                </c:pt>
                <c:pt idx="18">
                  <c:v>0.97</c:v>
                </c:pt>
                <c:pt idx="19">
                  <c:v>0.97</c:v>
                </c:pt>
                <c:pt idx="20">
                  <c:v>0.97</c:v>
                </c:pt>
                <c:pt idx="21">
                  <c:v>0.98</c:v>
                </c:pt>
                <c:pt idx="22">
                  <c:v>0.98</c:v>
                </c:pt>
                <c:pt idx="23">
                  <c:v>0.98</c:v>
                </c:pt>
                <c:pt idx="24">
                  <c:v>0.98</c:v>
                </c:pt>
                <c:pt idx="25">
                  <c:v>0.99</c:v>
                </c:pt>
                <c:pt idx="26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A9-4D7C-9494-C50951C9AF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8805504"/>
        <c:axId val="608805920"/>
      </c:barChart>
      <c:catAx>
        <c:axId val="60880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08805920"/>
        <c:crosses val="autoZero"/>
        <c:auto val="1"/>
        <c:lblAlgn val="ctr"/>
        <c:lblOffset val="100"/>
        <c:noMultiLvlLbl val="0"/>
      </c:catAx>
      <c:valAx>
        <c:axId val="60880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0880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/>
          <a:lstStyle>
            <a:lvl1pPr algn="l">
              <a:defRPr sz="11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4" y="2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/>
          <a:lstStyle>
            <a:lvl1pPr algn="r">
              <a:defRPr sz="11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713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4" y="9428713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 anchor="b"/>
          <a:lstStyle>
            <a:lvl1pPr algn="r">
              <a:defRPr sz="11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4" y="2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2" tIns="45689" rIns="91382" bIns="4568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714355"/>
            <a:ext cx="5438775" cy="4468584"/>
          </a:xfrm>
          <a:prstGeom prst="rect">
            <a:avLst/>
          </a:prstGeom>
        </p:spPr>
        <p:txBody>
          <a:bodyPr vert="horz" lIns="91382" tIns="45689" rIns="91382" bIns="456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713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4" y="9428713"/>
            <a:ext cx="2946400" cy="496333"/>
          </a:xfrm>
          <a:prstGeom prst="rect">
            <a:avLst/>
          </a:prstGeom>
        </p:spPr>
        <p:txBody>
          <a:bodyPr vert="horz" lIns="91382" tIns="45689" rIns="91382" bIns="456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26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34555" indent="-282521">
              <a:defRPr>
                <a:solidFill>
                  <a:schemeClr val="tx1"/>
                </a:solidFill>
                <a:latin typeface="Myriad Pro"/>
              </a:defRPr>
            </a:lvl2pPr>
            <a:lvl3pPr marL="1130084" indent="-226017">
              <a:defRPr>
                <a:solidFill>
                  <a:schemeClr val="tx1"/>
                </a:solidFill>
                <a:latin typeface="Myriad Pro"/>
              </a:defRPr>
            </a:lvl3pPr>
            <a:lvl4pPr marL="1582118" indent="-226017">
              <a:defRPr>
                <a:solidFill>
                  <a:schemeClr val="tx1"/>
                </a:solidFill>
                <a:latin typeface="Myriad Pro"/>
              </a:defRPr>
            </a:lvl4pPr>
            <a:lvl5pPr marL="2034151" indent="-226017">
              <a:defRPr>
                <a:solidFill>
                  <a:schemeClr val="tx1"/>
                </a:solidFill>
                <a:latin typeface="Myriad Pro"/>
              </a:defRPr>
            </a:lvl5pPr>
            <a:lvl6pPr marL="2486185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38219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390252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42286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CA380-69B5-49C3-828D-02ADE43867F9}" type="slidenum">
              <a:rPr lang="en-GB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9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70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63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77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1383-1799-4FA9-B73E-2CEAA217AD8D}" type="datetimeFigureOut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8711-528D-4B21-8D55-F73420EB05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777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A8076D91-874E-4C7B-B6EB-82F7F4C1C5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3F05591A-8D7D-41D3-B110-C4D78D67E6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  <p:sldLayoutId id="2147484052" r:id="rId2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conomy_finance/recovery-and-resilience-scoreboard/disbursements.html?lang=e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hesiondata.ec.europa.eu/overview/14-20" TargetMode="Externa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hesiondata.ec.europa.eu/overview/14-2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1685" y="1988840"/>
            <a:ext cx="6266539" cy="246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hr-HR" altLang="en-US" sz="4600" noProof="1"/>
              <a:t>Godišnja izvješća Europskog revizorskog suda za 2023. </a:t>
            </a:r>
            <a:endParaRPr lang="en-GB" altLang="en-US" sz="4600" dirty="0"/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322241" y="4941168"/>
            <a:ext cx="5435600" cy="43204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altLang="en-US" dirty="0"/>
              <a:t>Mr. sc. </a:t>
            </a:r>
            <a:r>
              <a:rPr lang="en-GB" altLang="en-US" dirty="0"/>
              <a:t>Ivana Maletić, </a:t>
            </a:r>
            <a:r>
              <a:rPr lang="hr-HR" altLang="en-US" dirty="0"/>
              <a:t>članica Suda </a:t>
            </a:r>
          </a:p>
          <a:p>
            <a:pPr eaLnBrk="1" hangingPunct="1">
              <a:spcBef>
                <a:spcPct val="0"/>
              </a:spcBef>
            </a:pPr>
            <a:endParaRPr lang="hr-HR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8387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Najčešće pogreške koje je Sud utvrdio u visokorizičnim rashodima u naslovima s najviše pogrešaka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412776"/>
            <a:ext cx="8280000" cy="4860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400" b="1" dirty="0"/>
              <a:t>„Kohezija, otpornost i vrijednosti”</a:t>
            </a:r>
            <a:r>
              <a:rPr lang="hr-HR" sz="2400" dirty="0"/>
              <a:t>: neprihvatljivi troškovi i projekti, nepridržavanje pravila o javnoj nabavi ili pravila </a:t>
            </a:r>
            <a:r>
              <a:rPr lang="en-GB" sz="2400" dirty="0"/>
              <a:t>o </a:t>
            </a:r>
            <a:r>
              <a:rPr lang="hr-HR" sz="2400" dirty="0"/>
              <a:t>državn</a:t>
            </a:r>
            <a:r>
              <a:rPr lang="en-GB" sz="2400" dirty="0"/>
              <a:t>im</a:t>
            </a:r>
            <a:r>
              <a:rPr lang="hr-HR" sz="2400" dirty="0"/>
              <a:t> potporama. 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400" b="1" dirty="0"/>
              <a:t>„Prirodni resursi i okoliš”</a:t>
            </a:r>
            <a:r>
              <a:rPr lang="hr-HR" sz="2400" dirty="0"/>
              <a:t>: neprihvatljivi korisnici ili rashodi, veća prijavljena površina zemljišta od stvarne.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r-HR" sz="2400" b="1" dirty="0"/>
              <a:t>„</a:t>
            </a:r>
            <a:r>
              <a:rPr lang="en-GB" sz="2400" b="1" dirty="0"/>
              <a:t>Jedinstveno tržište, inovacije i digitalizacija”</a:t>
            </a:r>
            <a:r>
              <a:rPr lang="hr-HR" sz="2400" dirty="0"/>
              <a:t>: </a:t>
            </a:r>
            <a:r>
              <a:rPr lang="en-GB" sz="2400" dirty="0"/>
              <a:t>neprihvatljivi troškovi </a:t>
            </a:r>
            <a:r>
              <a:rPr lang="hr-HR" sz="2400" dirty="0"/>
              <a:t>(posebice povezani s izravnim troškovima za osoblje</a:t>
            </a:r>
            <a:r>
              <a:rPr lang="en-GB" sz="2400" dirty="0"/>
              <a:t> </a:t>
            </a:r>
            <a:r>
              <a:rPr lang="hr-HR" sz="2400" dirty="0"/>
              <a:t>i podugovaranjem).</a:t>
            </a:r>
            <a:endParaRPr lang="en-GB" sz="2400" dirty="0"/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400" b="1" dirty="0"/>
              <a:t>„Susjedstvo i svijet”</a:t>
            </a:r>
            <a:r>
              <a:rPr lang="hr-HR" sz="2400" dirty="0"/>
              <a:t>: neprihvatljivi troškovi, nepostojanje ključne popratne dokumentacije, nepridržavanje pravila o javnoj nabavi i rashodi koji nisu nastali.</a:t>
            </a:r>
            <a:endParaRPr lang="en-GB" sz="24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2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6371" y="404664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Slučajevi prijevara 	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71" y="1628800"/>
            <a:ext cx="7938207" cy="4464496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2400" dirty="0"/>
              <a:t>Sud izvještava o nepravilnostima upotrebe sredstava  EU-a i upućuje slučajeve sumnje na prijevaru, korupciju ili druge nezakonite aktivnosti Europskom uredu za borbu protiv prijevara (OLAF) i Uredu europskog javnog tužitelja (EPPO).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2400" b="1" dirty="0"/>
              <a:t>Sud je 2023. OLAF-u </a:t>
            </a:r>
            <a:r>
              <a:rPr lang="hr-HR" sz="2400" dirty="0"/>
              <a:t>prijavio </a:t>
            </a:r>
            <a:r>
              <a:rPr lang="hr-HR" sz="2400" b="1" dirty="0"/>
              <a:t>20 slučajeva </a:t>
            </a:r>
            <a:r>
              <a:rPr lang="hr-HR" sz="2400" dirty="0"/>
              <a:t>(2022.: 14, 2021.: 15) koje je otkrio tijekom revizijskih aktivnosti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/>
              <a:t>OLAF je u vezi s prijavama već pokrenuo četiri istrage.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2400" b="1" dirty="0"/>
              <a:t>Sud je EPPO-u </a:t>
            </a:r>
            <a:r>
              <a:rPr lang="hr-HR" sz="2400" dirty="0"/>
              <a:t>prijavio </a:t>
            </a:r>
            <a:r>
              <a:rPr lang="hr-HR" sz="2400" b="1" dirty="0"/>
              <a:t>17 od tih 20 slučajeva </a:t>
            </a:r>
            <a:r>
              <a:rPr lang="hr-HR" sz="2400" dirty="0">
                <a:sym typeface="Wingdings" panose="05000000000000000000" pitchFamily="2" charset="2"/>
              </a:rPr>
              <a:t> EPPO </a:t>
            </a:r>
            <a:r>
              <a:rPr lang="hr-HR" sz="2400" dirty="0"/>
              <a:t>je na temelju prijava pokrenuo istrage za devet slučajeva.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hr-HR" sz="24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EE73D213-4CD1-4B5A-8093-39C8F956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3226"/>
            <a:ext cx="1464498" cy="681059"/>
          </a:xfrm>
          <a:prstGeom prst="rect">
            <a:avLst/>
          </a:prstGeom>
        </p:spPr>
      </p:pic>
      <p:pic>
        <p:nvPicPr>
          <p:cNvPr id="7" name="Picture 6" descr="A blue and white logo with stars and a flag&#10;&#10;Description automatically generated">
            <a:extLst>
              <a:ext uri="{FF2B5EF4-FFF2-40B4-BE49-F238E27FC236}">
                <a16:creationId xmlns:a16="http://schemas.microsoft.com/office/drawing/2014/main" id="{F8052B7D-D286-4EDF-A168-E4059AF76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885"/>
            <a:ext cx="21431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76000" y="476672"/>
            <a:ext cx="8064500" cy="431800"/>
          </a:xfrm>
        </p:spPr>
        <p:txBody>
          <a:bodyPr anchor="t"/>
          <a:lstStyle/>
          <a:p>
            <a:pPr eaLnBrk="1" hangingPunct="1"/>
            <a:r>
              <a:rPr lang="hr-HR" dirty="0"/>
              <a:t>Slučajevi u kojima je Sud tijekom obavljanja revizije utvrdio da postoji sumnja na prijevaru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476648"/>
            <a:ext cx="8280000" cy="4320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Tijekom revizije za 202</a:t>
            </a:r>
            <a:r>
              <a:rPr lang="en-GB" sz="2400" dirty="0"/>
              <a:t>3</a:t>
            </a:r>
            <a:r>
              <a:rPr lang="hr-HR" sz="2400" dirty="0"/>
              <a:t>. sumnja na prijevaru najčešće se odnosila na:</a:t>
            </a:r>
            <a:endParaRPr lang="en-GB" sz="24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400" dirty="0"/>
          </a:p>
          <a:p>
            <a:pPr marL="895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yriad Pro" panose="020B0503030403020204" pitchFamily="34" charset="0"/>
              <a:buChar char="–"/>
              <a:defRPr/>
            </a:pPr>
            <a:r>
              <a:rPr lang="en-US" sz="2400" dirty="0"/>
              <a:t>namjernu upotrebu ili iznošenje lažnih, netočnih ili nepotpunih izjava ili dokumenata i/ili nenavođenje informacija unatoč obvezi da se to učini, što je dovelo do protupravnog prisvajanja ili </a:t>
            </a:r>
            <a:r>
              <a:rPr lang="en-US" sz="2400" b="1" dirty="0"/>
              <a:t>nepropisnog zadržavanja financijskih sredstva EU-a</a:t>
            </a:r>
            <a:r>
              <a:rPr lang="en-US" sz="2400" dirty="0"/>
              <a:t>;</a:t>
            </a:r>
            <a:endParaRPr lang="hr-HR" sz="2400" dirty="0"/>
          </a:p>
          <a:p>
            <a:pPr marL="895350" eaLnBrk="1" fontAlgn="auto" hangingPunct="1">
              <a:lnSpc>
                <a:spcPct val="100000"/>
              </a:lnSpc>
              <a:spcAft>
                <a:spcPts val="0"/>
              </a:spcAft>
              <a:buFont typeface="Myriad Pro" panose="020B0503030403020204" pitchFamily="34" charset="0"/>
              <a:buChar char="–"/>
              <a:defRPr/>
            </a:pPr>
            <a:r>
              <a:rPr lang="hr-HR" sz="2400" b="1" dirty="0"/>
              <a:t>umjetno stvaranje uvjeta </a:t>
            </a:r>
            <a:r>
              <a:rPr lang="hr-HR" sz="2400" dirty="0"/>
              <a:t>potrebnih za dobivanje financijskih sredstava EU-a; </a:t>
            </a:r>
            <a:endParaRPr lang="en-GB" sz="2400" dirty="0"/>
          </a:p>
          <a:p>
            <a:pPr marL="895350" eaLnBrk="1" fontAlgn="auto" hangingPunct="1">
              <a:lnSpc>
                <a:spcPct val="100000"/>
              </a:lnSpc>
              <a:spcAft>
                <a:spcPts val="0"/>
              </a:spcAft>
              <a:buFont typeface="Myriad Pro" panose="020B0503030403020204" pitchFamily="34" charset="0"/>
              <a:buChar char="–"/>
              <a:defRPr/>
            </a:pPr>
            <a:r>
              <a:rPr lang="hr-HR" sz="2400" dirty="0"/>
              <a:t>upotrebu bespovratnih sredstava u </a:t>
            </a:r>
            <a:r>
              <a:rPr lang="hr-HR" sz="2400" b="1" dirty="0"/>
              <a:t>nedopuštene svrhe</a:t>
            </a:r>
            <a:r>
              <a:rPr lang="en-GB" sz="2400" b="1" dirty="0">
                <a:solidFill>
                  <a:schemeClr val="tx1"/>
                </a:solidFill>
              </a:rPr>
              <a:t>.</a:t>
            </a:r>
            <a:endParaRPr lang="hr-HR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3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20" y="1032150"/>
            <a:ext cx="8064500" cy="431800"/>
          </a:xfrm>
        </p:spPr>
        <p:txBody>
          <a:bodyPr/>
          <a:lstStyle/>
          <a:p>
            <a:r>
              <a:rPr lang="hr-HR" dirty="0"/>
              <a:t>Broj slučajeva u kojima je Sud tijekom obavljanja revizije utvrdio da postoji sumnja na prijevaru        2014. – 2023.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ADAF973-9307-41EF-A5E3-7F5D4FC7FB1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4132734" y="3717032"/>
            <a:ext cx="878531" cy="7200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8620" y="4725144"/>
            <a:ext cx="806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8595B"/>
                </a:solidFill>
                <a:latin typeface="+mn-lt"/>
                <a:cs typeface="+mn-cs"/>
              </a:rPr>
              <a:t>Na temelju informacija</a:t>
            </a:r>
            <a:r>
              <a:rPr lang="hr-HR" sz="2400" dirty="0">
                <a:solidFill>
                  <a:srgbClr val="58595B"/>
                </a:solidFill>
                <a:latin typeface="+mn-lt"/>
                <a:cs typeface="+mn-cs"/>
              </a:rPr>
              <a:t> </a:t>
            </a:r>
            <a:r>
              <a:rPr lang="en-GB" sz="2400" dirty="0">
                <a:solidFill>
                  <a:srgbClr val="58595B"/>
                </a:solidFill>
                <a:latin typeface="+mn-lt"/>
                <a:cs typeface="+mn-cs"/>
              </a:rPr>
              <a:t>proizašlih iz revizija koje je Sud proveo u razdoblju 2011. – 202</a:t>
            </a:r>
            <a:r>
              <a:rPr lang="hr-HR" sz="2400" dirty="0">
                <a:solidFill>
                  <a:srgbClr val="58595B"/>
                </a:solidFill>
                <a:latin typeface="+mn-lt"/>
                <a:cs typeface="+mn-cs"/>
              </a:rPr>
              <a:t>3</a:t>
            </a:r>
            <a:r>
              <a:rPr lang="en-GB" sz="2400" dirty="0">
                <a:solidFill>
                  <a:srgbClr val="58595B"/>
                </a:solidFill>
                <a:latin typeface="+mn-lt"/>
                <a:cs typeface="+mn-cs"/>
              </a:rPr>
              <a:t>. OLAF je preporučio da</a:t>
            </a:r>
            <a:r>
              <a:rPr lang="hr-HR" sz="2400" dirty="0">
                <a:solidFill>
                  <a:srgbClr val="58595B"/>
                </a:solidFill>
                <a:latin typeface="+mn-lt"/>
                <a:cs typeface="+mn-cs"/>
              </a:rPr>
              <a:t> </a:t>
            </a:r>
            <a:r>
              <a:rPr lang="en-GB" sz="2400" dirty="0">
                <a:solidFill>
                  <a:srgbClr val="58595B"/>
                </a:solidFill>
                <a:latin typeface="+mn-lt"/>
                <a:cs typeface="+mn-cs"/>
              </a:rPr>
              <a:t>se zatraži povrat sredstava u iznosu od </a:t>
            </a:r>
            <a:r>
              <a:rPr lang="hr-HR" sz="2400" b="1" dirty="0">
                <a:solidFill>
                  <a:srgbClr val="58595B"/>
                </a:solidFill>
                <a:latin typeface="+mn-lt"/>
                <a:cs typeface="+mn-cs"/>
              </a:rPr>
              <a:t>preko 1 milijarde</a:t>
            </a:r>
            <a:r>
              <a:rPr lang="en-GB" sz="2400" b="1" dirty="0">
                <a:solidFill>
                  <a:srgbClr val="58595B"/>
                </a:solidFill>
                <a:latin typeface="+mn-lt"/>
                <a:cs typeface="+mn-cs"/>
              </a:rPr>
              <a:t> eura</a:t>
            </a:r>
            <a:r>
              <a:rPr lang="hr-HR" sz="2400" dirty="0">
                <a:solidFill>
                  <a:srgbClr val="58595B"/>
                </a:solidFill>
                <a:latin typeface="+mn-lt"/>
                <a:cs typeface="+mn-cs"/>
              </a:rPr>
              <a:t>.</a:t>
            </a:r>
            <a:endParaRPr lang="en-GB" sz="2400" dirty="0">
              <a:solidFill>
                <a:srgbClr val="58595B"/>
              </a:solidFill>
              <a:latin typeface="+mn-lt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AEC79D-D21F-6858-4515-924A16FB6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89461"/>
              </p:ext>
            </p:extLst>
          </p:nvPr>
        </p:nvGraphicFramePr>
        <p:xfrm>
          <a:off x="568621" y="2060848"/>
          <a:ext cx="8072143" cy="127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345">
                  <a:extLst>
                    <a:ext uri="{9D8B030D-6E8A-4147-A177-3AD203B41FA5}">
                      <a16:colId xmlns:a16="http://schemas.microsoft.com/office/drawing/2014/main" val="3840841523"/>
                    </a:ext>
                  </a:extLst>
                </a:gridCol>
                <a:gridCol w="607121">
                  <a:extLst>
                    <a:ext uri="{9D8B030D-6E8A-4147-A177-3AD203B41FA5}">
                      <a16:colId xmlns:a16="http://schemas.microsoft.com/office/drawing/2014/main" val="2909091967"/>
                    </a:ext>
                  </a:extLst>
                </a:gridCol>
                <a:gridCol w="837997">
                  <a:extLst>
                    <a:ext uri="{9D8B030D-6E8A-4147-A177-3AD203B41FA5}">
                      <a16:colId xmlns:a16="http://schemas.microsoft.com/office/drawing/2014/main" val="584264019"/>
                    </a:ext>
                  </a:extLst>
                </a:gridCol>
                <a:gridCol w="795243">
                  <a:extLst>
                    <a:ext uri="{9D8B030D-6E8A-4147-A177-3AD203B41FA5}">
                      <a16:colId xmlns:a16="http://schemas.microsoft.com/office/drawing/2014/main" val="137793755"/>
                    </a:ext>
                  </a:extLst>
                </a:gridCol>
                <a:gridCol w="778141">
                  <a:extLst>
                    <a:ext uri="{9D8B030D-6E8A-4147-A177-3AD203B41FA5}">
                      <a16:colId xmlns:a16="http://schemas.microsoft.com/office/drawing/2014/main" val="2649314604"/>
                    </a:ext>
                  </a:extLst>
                </a:gridCol>
                <a:gridCol w="726835">
                  <a:extLst>
                    <a:ext uri="{9D8B030D-6E8A-4147-A177-3AD203B41FA5}">
                      <a16:colId xmlns:a16="http://schemas.microsoft.com/office/drawing/2014/main" val="3986874980"/>
                    </a:ext>
                  </a:extLst>
                </a:gridCol>
                <a:gridCol w="701182">
                  <a:extLst>
                    <a:ext uri="{9D8B030D-6E8A-4147-A177-3AD203B41FA5}">
                      <a16:colId xmlns:a16="http://schemas.microsoft.com/office/drawing/2014/main" val="189218636"/>
                    </a:ext>
                  </a:extLst>
                </a:gridCol>
                <a:gridCol w="718284">
                  <a:extLst>
                    <a:ext uri="{9D8B030D-6E8A-4147-A177-3AD203B41FA5}">
                      <a16:colId xmlns:a16="http://schemas.microsoft.com/office/drawing/2014/main" val="2614213714"/>
                    </a:ext>
                  </a:extLst>
                </a:gridCol>
                <a:gridCol w="735386">
                  <a:extLst>
                    <a:ext uri="{9D8B030D-6E8A-4147-A177-3AD203B41FA5}">
                      <a16:colId xmlns:a16="http://schemas.microsoft.com/office/drawing/2014/main" val="3335453156"/>
                    </a:ext>
                  </a:extLst>
                </a:gridCol>
                <a:gridCol w="735386">
                  <a:extLst>
                    <a:ext uri="{9D8B030D-6E8A-4147-A177-3AD203B41FA5}">
                      <a16:colId xmlns:a16="http://schemas.microsoft.com/office/drawing/2014/main" val="2288717155"/>
                    </a:ext>
                  </a:extLst>
                </a:gridCol>
                <a:gridCol w="624223">
                  <a:extLst>
                    <a:ext uri="{9D8B030D-6E8A-4147-A177-3AD203B41FA5}">
                      <a16:colId xmlns:a16="http://schemas.microsoft.com/office/drawing/2014/main" val="617243396"/>
                    </a:ext>
                  </a:extLst>
                </a:gridCol>
              </a:tblGrid>
              <a:tr h="424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Godina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2014.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2015.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2016.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2017.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2018.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2019.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2020.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2021.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2022.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2023.</a:t>
                      </a:r>
                      <a:endParaRPr lang="en-GB" sz="1200" b="1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:a16="http://schemas.microsoft.com/office/drawing/2014/main" val="40220833"/>
                  </a:ext>
                </a:extLst>
              </a:tr>
              <a:tr h="8482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Broj slučajeva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22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13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9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9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14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</a:t>
                      </a:r>
                      <a:endParaRPr lang="en-GB" sz="1200" b="0" i="0" u="none" strike="noStrike" dirty="0">
                        <a:solidFill>
                          <a:srgbClr val="58595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126" marR="5126" marT="5126" marB="0" anchor="ctr"/>
                </a:tc>
                <a:extLst>
                  <a:ext uri="{0D108BD9-81ED-4DB2-BD59-A6C34878D82A}">
                    <a16:rowId xmlns:a16="http://schemas.microsoft.com/office/drawing/2014/main" val="239012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67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Godišnja izvješća za 2023.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508168" cy="1269088"/>
          </a:xfrm>
        </p:spPr>
        <p:txBody>
          <a:bodyPr>
            <a:normAutofit/>
          </a:bodyPr>
          <a:lstStyle/>
          <a:p>
            <a:r>
              <a:rPr lang="hr-HR" dirty="0"/>
              <a:t>Mehanizam za oporavak i otpornost </a:t>
            </a:r>
          </a:p>
          <a:p>
            <a:r>
              <a:rPr lang="hr-HR" dirty="0"/>
              <a:t>(Poglavlje 11.)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2. DIO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162547-A0C9-4700-845F-04698929466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4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23528" y="396000"/>
            <a:ext cx="8352928" cy="728744"/>
          </a:xfrm>
        </p:spPr>
        <p:txBody>
          <a:bodyPr anchor="t"/>
          <a:lstStyle/>
          <a:p>
            <a:pPr eaLnBrk="1" hangingPunct="1"/>
            <a:r>
              <a:rPr lang="hr-HR" dirty="0"/>
              <a:t>Mehanizam za oporavak i otpornost: </a:t>
            </a:r>
            <a:r>
              <a:rPr lang="en-GB" dirty="0">
                <a:solidFill>
                  <a:srgbClr val="005828"/>
                </a:solidFill>
              </a:rPr>
              <a:t>141,6</a:t>
            </a:r>
            <a:r>
              <a:rPr lang="hr-HR" dirty="0">
                <a:solidFill>
                  <a:srgbClr val="005828"/>
                </a:solidFill>
              </a:rPr>
              <a:t> milijardi eura</a:t>
            </a:r>
            <a:r>
              <a:rPr lang="hr-HR" dirty="0">
                <a:solidFill>
                  <a:srgbClr val="B5B900"/>
                </a:solidFill>
              </a:rPr>
              <a:t/>
            </a:r>
            <a:br>
              <a:rPr lang="hr-HR" dirty="0">
                <a:solidFill>
                  <a:srgbClr val="B5B900"/>
                </a:solidFill>
              </a:rPr>
            </a:br>
            <a:r>
              <a:rPr lang="hr-HR" sz="2400" dirty="0">
                <a:solidFill>
                  <a:srgbClr val="7F7F7F"/>
                </a:solidFill>
              </a:rPr>
              <a:t>Iznos obuhvaćen revizijom: 53,5 milijardi eura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6508080" cy="4797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600" dirty="0">
                <a:effectLst/>
                <a:ea typeface="Times New Roman" panose="02020603050405020304" pitchFamily="18" charset="0"/>
              </a:rPr>
              <a:t>Sud je ispitao </a:t>
            </a:r>
            <a:r>
              <a:rPr lang="hr-HR" sz="1600" b="1" dirty="0">
                <a:effectLst/>
                <a:ea typeface="Times New Roman" panose="02020603050405020304" pitchFamily="18" charset="0"/>
              </a:rPr>
              <a:t>23</a:t>
            </a:r>
            <a:r>
              <a:rPr lang="en-GB" sz="1600" b="1" dirty="0">
                <a:effectLst/>
                <a:ea typeface="Times New Roman" panose="02020603050405020304" pitchFamily="18" charset="0"/>
              </a:rPr>
              <a:t> od 37</a:t>
            </a:r>
            <a:r>
              <a:rPr lang="hr-HR" sz="1600" b="1" dirty="0">
                <a:effectLst/>
                <a:ea typeface="Times New Roman" panose="02020603050405020304" pitchFamily="18" charset="0"/>
              </a:rPr>
              <a:t> isplat</a:t>
            </a:r>
            <a:r>
              <a:rPr lang="en-GB" sz="1600" b="1" dirty="0">
                <a:effectLst/>
                <a:ea typeface="Times New Roman" panose="02020603050405020304" pitchFamily="18" charset="0"/>
              </a:rPr>
              <a:t>a</a:t>
            </a:r>
            <a:r>
              <a:rPr lang="hr-HR" sz="1600" b="1" dirty="0">
                <a:effectLst/>
                <a:ea typeface="Times New Roman" panose="02020603050405020304" pitchFamily="18" charset="0"/>
              </a:rPr>
              <a:t> bespovratnih sredstava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izvršen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ih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 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u 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2023. u korist </a:t>
            </a:r>
            <a:r>
              <a:rPr lang="hr-HR" sz="1600" b="1" dirty="0">
                <a:effectLst/>
                <a:ea typeface="Times New Roman" panose="02020603050405020304" pitchFamily="18" charset="0"/>
              </a:rPr>
              <a:t>17 država članica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, kao i </a:t>
            </a:r>
            <a:r>
              <a:rPr lang="hr-HR" sz="1600" b="1" dirty="0">
                <a:effectLst/>
                <a:ea typeface="Times New Roman" panose="02020603050405020304" pitchFamily="18" charset="0"/>
              </a:rPr>
              <a:t>je li u zadovoljavajućoj mjeri dostignuto 325 ključnih etapa i 127 ciljnih vrijednosti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4AD81-79F1-46BC-866B-D21E051D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709" y="1440000"/>
            <a:ext cx="1465747" cy="1512000"/>
          </a:xfrm>
          <a:prstGeom prst="rect">
            <a:avLst/>
          </a:prstGeom>
        </p:spPr>
      </p:pic>
      <p:pic>
        <p:nvPicPr>
          <p:cNvPr id="3" name="Content Placeholder 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D2C1F37B-01D4-A4F6-323D-6F023CC56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132856"/>
            <a:ext cx="5128260" cy="39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85231D-AB30-1A3E-46A3-99BF19B10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10" y="3996470"/>
            <a:ext cx="4968552" cy="2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5645-314E-9D1A-6EFF-7BC16D6C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2" y="260648"/>
            <a:ext cx="8064000" cy="575965"/>
          </a:xfrm>
        </p:spPr>
        <p:txBody>
          <a:bodyPr/>
          <a:lstStyle/>
          <a:p>
            <a:r>
              <a:rPr lang="en-US" sz="2400" dirty="0"/>
              <a:t>Napredak u isplati bespovratnih sredstava iz RRF-a</a:t>
            </a:r>
            <a:br>
              <a:rPr lang="en-US" sz="2400" dirty="0"/>
            </a:br>
            <a:r>
              <a:rPr lang="en-US" sz="2400" dirty="0"/>
              <a:t>državama članicama prema stanju od 31. prosinca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1FD70-26D6-8E9A-E184-A3B0304D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BE87C-725C-FD5C-0AFE-7D1FF02D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613"/>
            <a:ext cx="6264696" cy="59766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CE88E3-2EED-BCC3-1B58-555502561954}"/>
              </a:ext>
            </a:extLst>
          </p:cNvPr>
          <p:cNvSpPr/>
          <p:nvPr/>
        </p:nvSpPr>
        <p:spPr>
          <a:xfrm>
            <a:off x="1691680" y="1916832"/>
            <a:ext cx="532859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2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D249-76EB-8018-BED0-642A38EF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94217"/>
            <a:ext cx="8064000" cy="432000"/>
          </a:xfrm>
        </p:spPr>
        <p:txBody>
          <a:bodyPr/>
          <a:lstStyle/>
          <a:p>
            <a:r>
              <a:rPr lang="en-US" dirty="0"/>
              <a:t>Stanje provedbe RRF-a zaključno s 21. listopada 2024.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0FB61-FE1F-057F-E041-D157A496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E0B8C-09A0-7BD5-DB69-63E25A02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/>
          <a:stretch/>
        </p:blipFill>
        <p:spPr>
          <a:xfrm>
            <a:off x="179512" y="2420888"/>
            <a:ext cx="9071992" cy="22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87A5-815B-7F90-F333-D343F074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2" y="260648"/>
            <a:ext cx="8064000" cy="575965"/>
          </a:xfrm>
        </p:spPr>
        <p:txBody>
          <a:bodyPr/>
          <a:lstStyle/>
          <a:p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</a:rPr>
              <a:t>Isplaćena bespovratna sredstva iz RRF-a postotku ukupne alokacije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</a:rPr>
              <a:t> (</a:t>
            </a:r>
            <a:r>
              <a:rPr lang="en-GB" sz="2000" dirty="0">
                <a:solidFill>
                  <a:srgbClr val="026938"/>
                </a:solidFill>
                <a:latin typeface="Myriad Pro"/>
              </a:rPr>
              <a:t>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</a:rPr>
              <a:t>tanje na 18/10/2024)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A8F20-A9B9-4179-3AB0-6EEDF93F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94F21-1561-FE13-463F-56D1AFD4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88" y="1124744"/>
            <a:ext cx="4374343" cy="215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A166E-0891-AE90-23BB-1A69CDEA11F6}"/>
              </a:ext>
            </a:extLst>
          </p:cNvPr>
          <p:cNvSpPr txBox="1"/>
          <p:nvPr/>
        </p:nvSpPr>
        <p:spPr>
          <a:xfrm>
            <a:off x="1669788" y="6295815"/>
            <a:ext cx="583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Izvor: </a:t>
            </a:r>
            <a:r>
              <a:rPr lang="hr-HR" sz="900" dirty="0">
                <a:hlinkClick r:id="rId3"/>
              </a:rPr>
              <a:t>https://ec.europa.eu/economy_finance/recovery-and-resilience-scoreboard/disbursements.html?lang=en</a:t>
            </a:r>
            <a:r>
              <a:rPr lang="en-GB" sz="900" dirty="0"/>
              <a:t> </a:t>
            </a:r>
            <a:endParaRPr lang="hr-HR" sz="9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F55FA1-4745-47C6-89C1-BB44695C4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976725"/>
              </p:ext>
            </p:extLst>
          </p:nvPr>
        </p:nvGraphicFramePr>
        <p:xfrm>
          <a:off x="1835696" y="836613"/>
          <a:ext cx="4752528" cy="539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755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429FD-2461-057E-8015-995F7F95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C44011-7754-1CA5-8562-3FC8E56A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5958"/>
            <a:ext cx="8064500" cy="431800"/>
          </a:xfrm>
        </p:spPr>
        <p:txBody>
          <a:bodyPr/>
          <a:lstStyle/>
          <a:p>
            <a:r>
              <a:rPr lang="hr-HR" sz="1800" dirty="0"/>
              <a:t> Udio mjera s ključnim etapama i ciljnim vrijednostima koje treba dosegnuti u odnosu na udio financijskih sredstava koje treba primiti 2026.</a:t>
            </a:r>
            <a:endParaRPr lang="en-US" sz="18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054282-7A3A-3D0E-C3BD-E148F98A2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002851"/>
              </p:ext>
            </p:extLst>
          </p:nvPr>
        </p:nvGraphicFramePr>
        <p:xfrm>
          <a:off x="1205483" y="632659"/>
          <a:ext cx="5724922" cy="61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89FB406-BAD6-4ED0-0A69-509D9039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44" y="3140968"/>
            <a:ext cx="5238080" cy="216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2DB3E-4008-ABFA-EFEC-CB6E54023E19}"/>
              </a:ext>
            </a:extLst>
          </p:cNvPr>
          <p:cNvSpPr txBox="1"/>
          <p:nvPr/>
        </p:nvSpPr>
        <p:spPr>
          <a:xfrm>
            <a:off x="1907704" y="2291773"/>
            <a:ext cx="37814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GB" sz="700" i="1" dirty="0">
                <a:solidFill>
                  <a:srgbClr val="005385"/>
                </a:solidFill>
                <a:latin typeface="Myriad Pro" panose="020B0503030403020204" pitchFamily="34" charset="0"/>
                <a:cs typeface="+mn-cs"/>
              </a:rPr>
              <a:t>OA nije potpisan</a:t>
            </a:r>
          </a:p>
        </p:txBody>
      </p:sp>
    </p:spTree>
    <p:extLst>
      <p:ext uri="{BB962C8B-B14F-4D97-AF65-F5344CB8AC3E}">
        <p14:creationId xmlns:p14="http://schemas.microsoft.com/office/powerpoint/2010/main" val="192822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447764" y="1221235"/>
            <a:ext cx="424847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Uloga i zadaće Suda </a:t>
            </a:r>
            <a:b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propisane su člancima 285., 286. i 287. </a:t>
            </a:r>
            <a:b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Ugovora o funkcioniranju Europske unije (UFEU)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9750" y="452438"/>
            <a:ext cx="8064500" cy="4318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algn="ctr"/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Zadaće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" y="2509941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4906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13887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7" y="3693284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1" y="4812627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65167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371854" y="2536354"/>
            <a:ext cx="2756228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1400" dirty="0">
                <a:solidFill>
                  <a:srgbClr val="58595B"/>
                </a:solidFill>
              </a:rPr>
              <a:t>Ispituje jesu li svi </a:t>
            </a:r>
            <a:r>
              <a:rPr lang="hr-HR" sz="1400" b="1" dirty="0">
                <a:solidFill>
                  <a:srgbClr val="58595B"/>
                </a:solidFill>
              </a:rPr>
              <a:t>prihodi</a:t>
            </a:r>
            <a:r>
              <a:rPr lang="hr-HR" sz="1400" dirty="0">
                <a:solidFill>
                  <a:srgbClr val="58595B"/>
                </a:solidFill>
              </a:rPr>
              <a:t> primljeni i jesu li svi </a:t>
            </a:r>
            <a:r>
              <a:rPr lang="hr-HR" sz="1400" b="1" dirty="0">
                <a:solidFill>
                  <a:srgbClr val="58595B"/>
                </a:solidFill>
              </a:rPr>
              <a:t>rashodi</a:t>
            </a:r>
            <a:r>
              <a:rPr lang="hr-HR" sz="1400" dirty="0">
                <a:solidFill>
                  <a:srgbClr val="58595B"/>
                </a:solidFill>
              </a:rPr>
              <a:t> nastali na zakonit i pravilan način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116" y="2428633"/>
            <a:ext cx="3005600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1400" dirty="0">
                <a:solidFill>
                  <a:srgbClr val="58595B"/>
                </a:solidFill>
              </a:rPr>
              <a:t>Ispituje </a:t>
            </a:r>
            <a:r>
              <a:rPr lang="hr-HR" sz="1400" b="1" dirty="0">
                <a:solidFill>
                  <a:srgbClr val="58595B"/>
                </a:solidFill>
              </a:rPr>
              <a:t>računovodstvenu dokumentaciju</a:t>
            </a:r>
            <a:r>
              <a:rPr lang="hr-HR" sz="1400" dirty="0">
                <a:solidFill>
                  <a:srgbClr val="58595B"/>
                </a:solidFill>
              </a:rPr>
              <a:t> za sve prihode i rashode EU-a te njegovih agencija i decentraliziranih tijela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8116" y="4745295"/>
            <a:ext cx="2895054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1400" dirty="0">
                <a:solidFill>
                  <a:srgbClr val="58595B"/>
                </a:solidFill>
              </a:rPr>
              <a:t>Daje </a:t>
            </a:r>
            <a:r>
              <a:rPr lang="hr-HR" sz="1400" b="1" dirty="0">
                <a:solidFill>
                  <a:srgbClr val="58595B"/>
                </a:solidFill>
              </a:rPr>
              <a:t>izjavu o jamstvu</a:t>
            </a:r>
            <a:r>
              <a:rPr lang="hr-HR" sz="1400" dirty="0">
                <a:solidFill>
                  <a:srgbClr val="58595B"/>
                </a:solidFill>
              </a:rPr>
              <a:t> u pogledu pouzdanosti računovodstvene dokumentacije te zakonitosti i pravilnosti povezanih transakcija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2402" y="3728351"/>
            <a:ext cx="2756228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1400" dirty="0">
                <a:solidFill>
                  <a:srgbClr val="58595B"/>
                </a:solidFill>
              </a:rPr>
              <a:t>Ispituje </a:t>
            </a:r>
            <a:r>
              <a:rPr lang="hr-HR" sz="1400" b="1" dirty="0">
                <a:solidFill>
                  <a:srgbClr val="58595B"/>
                </a:solidFill>
              </a:rPr>
              <a:t>nove ili ažurirane zakonske akte</a:t>
            </a:r>
            <a:r>
              <a:rPr lang="hr-HR" sz="1400" dirty="0">
                <a:solidFill>
                  <a:srgbClr val="58595B"/>
                </a:solidFill>
              </a:rPr>
              <a:t> sa znatnim učinkom na financijsko upravljanje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12513" y="4853017"/>
            <a:ext cx="30056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1400" dirty="0">
                <a:solidFill>
                  <a:srgbClr val="58595B"/>
                </a:solidFill>
              </a:rPr>
              <a:t>Pomaže </a:t>
            </a:r>
            <a:r>
              <a:rPr lang="hr-HR" sz="1400" b="1" dirty="0">
                <a:solidFill>
                  <a:srgbClr val="58595B"/>
                </a:solidFill>
              </a:rPr>
              <a:t>Europskom parlamentu i Vijeću</a:t>
            </a:r>
            <a:r>
              <a:rPr lang="hr-HR" sz="1400" dirty="0">
                <a:solidFill>
                  <a:srgbClr val="58595B"/>
                </a:solidFill>
              </a:rPr>
              <a:t> u obavljanju nadzora nad izvršenjem proračuna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9007" y="3812019"/>
            <a:ext cx="289505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1400" dirty="0">
                <a:solidFill>
                  <a:srgbClr val="58595B"/>
                </a:solidFill>
              </a:rPr>
              <a:t>Procjenjuje je li se poštovalo </a:t>
            </a:r>
            <a:r>
              <a:rPr lang="hr-HR" sz="1400" b="1" dirty="0">
                <a:solidFill>
                  <a:srgbClr val="58595B"/>
                </a:solidFill>
              </a:rPr>
              <a:t>načelo dobrog financijskog upravljanja</a:t>
            </a: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687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F5E1-1778-4D8D-B73D-76817490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 wrap="square" anchor="b">
            <a:normAutofit/>
          </a:bodyPr>
          <a:lstStyle/>
          <a:p>
            <a:r>
              <a:rPr lang="hr-HR" dirty="0"/>
              <a:t>Ključni nalazi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59D585A-06E5-4708-ADDA-D9A366CEA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980881"/>
          </a:xfrm>
        </p:spPr>
        <p:txBody>
          <a:bodyPr wrap="square" anchor="t">
            <a:normAutofit/>
          </a:bodyPr>
          <a:lstStyle/>
          <a:p>
            <a:r>
              <a:rPr lang="en-GB" sz="2400" dirty="0"/>
              <a:t>Sud je utvrdio </a:t>
            </a:r>
            <a:r>
              <a:rPr lang="hr-HR" sz="2400" dirty="0"/>
              <a:t>nepravilnosti vezane uz </a:t>
            </a:r>
            <a:r>
              <a:rPr lang="en-GB" sz="2400" dirty="0"/>
              <a:t>1</a:t>
            </a:r>
            <a:r>
              <a:rPr lang="hr-HR" sz="2400" dirty="0"/>
              <a:t>6</a:t>
            </a:r>
            <a:r>
              <a:rPr lang="en-GB" sz="2400" dirty="0"/>
              <a:t> ključn</a:t>
            </a:r>
            <a:r>
              <a:rPr lang="hr-HR" sz="2400" dirty="0"/>
              <a:t>ih</a:t>
            </a:r>
            <a:r>
              <a:rPr lang="en-GB" sz="2400" dirty="0"/>
              <a:t> etap</a:t>
            </a:r>
            <a:r>
              <a:rPr lang="hr-HR" sz="2400" dirty="0"/>
              <a:t>a</a:t>
            </a:r>
            <a:r>
              <a:rPr lang="en-GB" sz="2400" dirty="0"/>
              <a:t> i ciljn</a:t>
            </a:r>
            <a:r>
              <a:rPr lang="hr-HR" sz="2400" dirty="0"/>
              <a:t>ih</a:t>
            </a:r>
            <a:r>
              <a:rPr lang="en-GB" sz="2400" dirty="0"/>
              <a:t> vrijednosti</a:t>
            </a:r>
            <a:r>
              <a:rPr lang="hr-HR" sz="2400" dirty="0"/>
              <a:t>, koje se odnose na 6 plaćanja.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0" dirty="0"/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308DA-F291-43DE-9B5D-B99CCBFD1C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E4BDF9-1497-4ADD-8399-52B0AD1D0968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A19640-3836-2AD4-A856-2819B122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966529"/>
              </p:ext>
            </p:extLst>
          </p:nvPr>
        </p:nvGraphicFramePr>
        <p:xfrm>
          <a:off x="471454" y="2297720"/>
          <a:ext cx="788443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607">
                  <a:extLst>
                    <a:ext uri="{9D8B030D-6E8A-4147-A177-3AD203B41FA5}">
                      <a16:colId xmlns:a16="http://schemas.microsoft.com/office/drawing/2014/main" val="382531243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3369964073"/>
                    </a:ext>
                  </a:extLst>
                </a:gridCol>
                <a:gridCol w="982801">
                  <a:extLst>
                    <a:ext uri="{9D8B030D-6E8A-4147-A177-3AD203B41FA5}">
                      <a16:colId xmlns:a16="http://schemas.microsoft.com/office/drawing/2014/main" val="367519225"/>
                    </a:ext>
                  </a:extLst>
                </a:gridCol>
              </a:tblGrid>
              <a:tr h="308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 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2022. 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2023.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extLst>
                  <a:ext uri="{0D108BD9-81ED-4DB2-BD59-A6C34878D82A}">
                    <a16:rowId xmlns:a16="http://schemas.microsoft.com/office/drawing/2014/main" val="1378462996"/>
                  </a:ext>
                </a:extLst>
              </a:tr>
              <a:tr h="5454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Ključne etape ili ciljne vrijednosti nisu dostignute u zadovoljavajućoj mjeri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8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7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extLst>
                  <a:ext uri="{0D108BD9-81ED-4DB2-BD59-A6C34878D82A}">
                    <a16:rowId xmlns:a16="http://schemas.microsoft.com/office/drawing/2014/main" val="1303843686"/>
                  </a:ext>
                </a:extLst>
              </a:tr>
              <a:tr h="308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Financiranje stalnih nacionalnih proračunskih rashoda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3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500" u="none" strike="noStrike" dirty="0">
                          <a:effectLst/>
                        </a:rPr>
                        <a:t>-</a:t>
                      </a:r>
                      <a:r>
                        <a:rPr lang="en-GB" sz="1500" u="none" strike="noStrike" dirty="0">
                          <a:effectLst/>
                        </a:rPr>
                        <a:t> 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extLst>
                  <a:ext uri="{0D108BD9-81ED-4DB2-BD59-A6C34878D82A}">
                    <a16:rowId xmlns:a16="http://schemas.microsoft.com/office/drawing/2014/main" val="323119736"/>
                  </a:ext>
                </a:extLst>
              </a:tr>
              <a:tr h="308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Mjere započete prije razdoblja prihvatljivosti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2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6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extLst>
                  <a:ext uri="{0D108BD9-81ED-4DB2-BD59-A6C34878D82A}">
                    <a16:rowId xmlns:a16="http://schemas.microsoft.com/office/drawing/2014/main" val="1555503924"/>
                  </a:ext>
                </a:extLst>
              </a:tr>
              <a:tr h="308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Dvostruko financiranje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3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extLst>
                  <a:ext uri="{0D108BD9-81ED-4DB2-BD59-A6C34878D82A}">
                    <a16:rowId xmlns:a16="http://schemas.microsoft.com/office/drawing/2014/main" val="1931610960"/>
                  </a:ext>
                </a:extLst>
              </a:tr>
              <a:tr h="308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Obrat u pogledu mjere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 </a:t>
                      </a:r>
                      <a:r>
                        <a:rPr lang="hr-HR" sz="1500" u="none" strike="noStrike" dirty="0">
                          <a:effectLst/>
                        </a:rPr>
                        <a:t>-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03" marR="14003" marT="14003" marB="0" anchor="ctr"/>
                </a:tc>
                <a:extLst>
                  <a:ext uri="{0D108BD9-81ED-4DB2-BD59-A6C34878D82A}">
                    <a16:rowId xmlns:a16="http://schemas.microsoft.com/office/drawing/2014/main" val="215895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1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7ECD6-25E4-4FF0-962E-52D65F803914}"/>
              </a:ext>
            </a:extLst>
          </p:cNvPr>
          <p:cNvSpPr txBox="1"/>
          <p:nvPr/>
        </p:nvSpPr>
        <p:spPr>
          <a:xfrm>
            <a:off x="2123728" y="6316351"/>
            <a:ext cx="33843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rgbClr val="58595B"/>
                </a:solidFill>
                <a:latin typeface="+mn-lt"/>
                <a:cs typeface="Calibri" panose="020F0502020204030204" pitchFamily="34" charset="0"/>
              </a:rPr>
              <a:t>(*) Tijekom 2023. izvršeno je više od jednog plaćanja.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31EF2-C3C6-16EE-AD03-9CDDE65E2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7"/>
          <a:stretch/>
        </p:blipFill>
        <p:spPr>
          <a:xfrm>
            <a:off x="2123728" y="694272"/>
            <a:ext cx="4104456" cy="5642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22349-3624-A1C4-BC81-3B85681D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615179"/>
            <a:ext cx="4104456" cy="204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2034D-8B89-497A-C9F4-8A4987468394}"/>
              </a:ext>
            </a:extLst>
          </p:cNvPr>
          <p:cNvSpPr txBox="1">
            <a:spLocks/>
          </p:cNvSpPr>
          <p:nvPr/>
        </p:nvSpPr>
        <p:spPr bwMode="auto">
          <a:xfrm>
            <a:off x="467544" y="520774"/>
            <a:ext cx="8064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9221A8-AFA3-A53C-F77C-F11DC3B4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2272"/>
            <a:ext cx="8064000" cy="432000"/>
          </a:xfrm>
        </p:spPr>
        <p:txBody>
          <a:bodyPr/>
          <a:lstStyle/>
          <a:p>
            <a:r>
              <a:rPr lang="en-US" dirty="0"/>
              <a:t>Mehanizam za oporavak i otpornost – Rezultati revizije</a:t>
            </a:r>
          </a:p>
        </p:txBody>
      </p:sp>
    </p:spTree>
    <p:extLst>
      <p:ext uri="{BB962C8B-B14F-4D97-AF65-F5344CB8AC3E}">
        <p14:creationId xmlns:p14="http://schemas.microsoft.com/office/powerpoint/2010/main" val="35159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314A-F8D8-417A-BE25-4393151B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6" y="72120"/>
            <a:ext cx="8064500" cy="431800"/>
          </a:xfrm>
        </p:spPr>
        <p:txBody>
          <a:bodyPr/>
          <a:lstStyle/>
          <a:p>
            <a:r>
              <a:rPr lang="hr-HR" dirty="0"/>
              <a:t>Primjeri u Hrvatskoj – </a:t>
            </a:r>
            <a:r>
              <a:rPr lang="en-GB" dirty="0"/>
              <a:t>treća isplata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70D8-C390-46E0-A95F-AE7D60671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08" y="3279108"/>
            <a:ext cx="8311456" cy="3150209"/>
          </a:xfrm>
        </p:spPr>
        <p:txBody>
          <a:bodyPr/>
          <a:lstStyle/>
          <a:p>
            <a:r>
              <a:rPr lang="hr-HR" sz="1600" dirty="0"/>
              <a:t>Komisija je u svojoj preliminarnoj ocjeni </a:t>
            </a:r>
            <a:r>
              <a:rPr lang="en-GB" sz="1600" dirty="0"/>
              <a:t>zaključila da je </a:t>
            </a:r>
            <a:r>
              <a:rPr lang="en-GB" sz="1600" b="1" dirty="0"/>
              <a:t>ključna etapa ostvarena</a:t>
            </a:r>
            <a:r>
              <a:rPr lang="en-GB" sz="1600" dirty="0"/>
              <a:t>, iako je </a:t>
            </a:r>
            <a:r>
              <a:rPr lang="hr-HR" sz="1600" dirty="0"/>
              <a:t>smatrala da postoji </a:t>
            </a:r>
            <a:r>
              <a:rPr lang="hr-HR" sz="1600" b="1" dirty="0"/>
              <a:t>administrativna pogreška </a:t>
            </a:r>
            <a:r>
              <a:rPr lang="hr-HR" sz="1600" dirty="0"/>
              <a:t>u tekstu Provedbene odluke Vijeća</a:t>
            </a:r>
            <a:r>
              <a:rPr lang="en-GB" sz="1600" dirty="0"/>
              <a:t>, </a:t>
            </a:r>
            <a:r>
              <a:rPr lang="hr-HR" sz="1600" dirty="0"/>
              <a:t>te da je  relevantan iznos 63</a:t>
            </a:r>
            <a:r>
              <a:rPr lang="en-GB" sz="1600" dirty="0"/>
              <a:t> milijuna eura</a:t>
            </a:r>
            <a:r>
              <a:rPr lang="hr-HR" sz="1600" dirty="0"/>
              <a:t>, a ne 29 </a:t>
            </a:r>
            <a:r>
              <a:rPr lang="en-GB" sz="1600" dirty="0"/>
              <a:t>milijuna eura.  </a:t>
            </a:r>
          </a:p>
          <a:p>
            <a:r>
              <a:rPr lang="en-GB" sz="1600" dirty="0"/>
              <a:t>Sud </a:t>
            </a:r>
            <a:r>
              <a:rPr lang="hr-HR" sz="1600" dirty="0"/>
              <a:t>nije mogao </a:t>
            </a:r>
            <a:r>
              <a:rPr lang="en-GB" sz="1600" dirty="0"/>
              <a:t>pronaći u </a:t>
            </a:r>
            <a:r>
              <a:rPr lang="hr-HR" sz="1600" dirty="0"/>
              <a:t>službenim dokument</a:t>
            </a:r>
            <a:r>
              <a:rPr lang="en-GB" sz="1600" dirty="0"/>
              <a:t>ima</a:t>
            </a:r>
            <a:r>
              <a:rPr lang="hr-HR" sz="1600" dirty="0"/>
              <a:t> (npr. Prilog Provedbenoj odluci Vijeća, OA, plan za oporavak i otpornost)</a:t>
            </a:r>
            <a:r>
              <a:rPr lang="en-GB" sz="1600" dirty="0"/>
              <a:t> iznos od 63 milijuna eura, te je utvrdio da se </a:t>
            </a:r>
            <a:r>
              <a:rPr lang="en-GB" sz="1600" b="1" dirty="0"/>
              <a:t>Komisijina</a:t>
            </a:r>
            <a:r>
              <a:rPr lang="en-GB" sz="1600" dirty="0"/>
              <a:t> </a:t>
            </a:r>
            <a:r>
              <a:rPr lang="en-GB" sz="1600" b="1" dirty="0"/>
              <a:t>procjena ostvarenja ključne etape temelji na netočnom iznosu</a:t>
            </a:r>
            <a:r>
              <a:rPr lang="en-GB" sz="1600" dirty="0"/>
              <a:t>.</a:t>
            </a:r>
          </a:p>
          <a:p>
            <a:r>
              <a:rPr lang="en-GB" sz="1600" dirty="0"/>
              <a:t>Sud je smatrao da </a:t>
            </a:r>
            <a:r>
              <a:rPr lang="en-GB" sz="1600" b="1" dirty="0"/>
              <a:t>oba iznosa, nisu relevantna</a:t>
            </a:r>
            <a:r>
              <a:rPr lang="en-GB" sz="1600" dirty="0"/>
              <a:t>, već je svoju procjenu temeljio na 50% iznosa navedenog u troškovnom prilogu planu za oporavak i otpornost (82,9 milijuna eura), te zaključio da je ključna etapa ostvarena. </a:t>
            </a:r>
          </a:p>
          <a:p>
            <a:r>
              <a:rPr lang="hr-HR" sz="1600" dirty="0"/>
              <a:t>Sud taj nalaz smatra </a:t>
            </a:r>
            <a:r>
              <a:rPr lang="hr-HR" sz="1600" b="1" dirty="0"/>
              <a:t>„</a:t>
            </a:r>
            <a:r>
              <a:rPr lang="en-GB" sz="1600" b="1" dirty="0"/>
              <a:t>slabosti</a:t>
            </a:r>
            <a:r>
              <a:rPr lang="hr-HR" sz="1600" b="1" dirty="0"/>
              <a:t> iz Provedbene odluke Vijeća” </a:t>
            </a:r>
            <a:r>
              <a:rPr lang="hr-HR" sz="1600" dirty="0"/>
              <a:t>i „</a:t>
            </a:r>
            <a:r>
              <a:rPr lang="en-GB" sz="1600" b="1" dirty="0"/>
              <a:t>o</a:t>
            </a:r>
            <a:r>
              <a:rPr lang="hr-HR" sz="1600" b="1" dirty="0"/>
              <a:t>stalim nedostatcima u Komisijinoj ex ante procjeni”.</a:t>
            </a:r>
            <a:endParaRPr lang="en-GB" sz="1600" b="1" dirty="0"/>
          </a:p>
          <a:p>
            <a:endParaRPr lang="en-GB" sz="1600" dirty="0"/>
          </a:p>
          <a:p>
            <a:endParaRPr lang="en-GB" sz="17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AFAC0-1646-4BB4-840E-FE2B77BE92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ADAF973-9307-41EF-A5E3-7F5D4FC7FB15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AD687612-00B9-480B-94C1-5C6A9A639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2151"/>
              </p:ext>
            </p:extLst>
          </p:nvPr>
        </p:nvGraphicFramePr>
        <p:xfrm>
          <a:off x="495181" y="1189810"/>
          <a:ext cx="795332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321">
                  <a:extLst>
                    <a:ext uri="{9D8B030D-6E8A-4147-A177-3AD203B41FA5}">
                      <a16:colId xmlns:a16="http://schemas.microsoft.com/office/drawing/2014/main" val="2529316029"/>
                    </a:ext>
                  </a:extLst>
                </a:gridCol>
              </a:tblGrid>
              <a:tr h="1618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1400" dirty="0">
                          <a:solidFill>
                            <a:srgbClr val="58595B"/>
                          </a:solidFill>
                        </a:rPr>
                        <a:t>Mjera – ulaganje C1.6.R1-I2 – Jačanje konkurentnosti poduzetnika i poticanje zelene i digitalne tranzicije turističkog sektora </a:t>
                      </a:r>
                      <a:endParaRPr lang="en-GB" sz="1400" dirty="0">
                        <a:solidFill>
                          <a:srgbClr val="58595B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hr-HR" sz="1200" dirty="0">
                        <a:solidFill>
                          <a:srgbClr val="58595B"/>
                        </a:solidFill>
                      </a:endParaRPr>
                    </a:p>
                    <a:p>
                      <a:r>
                        <a:rPr lang="hr-HR" sz="1200" i="1" noProof="0" dirty="0">
                          <a:solidFill>
                            <a:srgbClr val="58595B"/>
                          </a:solidFill>
                        </a:rPr>
                        <a:t>Cilj – pokrenuti javne pozive za jačanje održivosti i poticanje zelene i digitalne tranzicije turističkih poduzetnika, pri čemu najmanje 50 % ukupnih ulaganja podupire zelenu tranziciju: </a:t>
                      </a:r>
                    </a:p>
                    <a:p>
                      <a:endParaRPr lang="en-GB" sz="1200" dirty="0">
                        <a:solidFill>
                          <a:srgbClr val="58595B"/>
                        </a:solidFill>
                      </a:endParaRPr>
                    </a:p>
                    <a:p>
                      <a:r>
                        <a:rPr lang="en-GB" sz="1200" b="0" noProof="0" dirty="0">
                          <a:solidFill>
                            <a:srgbClr val="58595B"/>
                          </a:solidFill>
                        </a:rPr>
                        <a:t>U Provedbenoj odluci Vijeća  je navedeno da je potrebno dodijeliti </a:t>
                      </a:r>
                      <a:r>
                        <a:rPr lang="en-GB" sz="1200" b="0" u="sng" noProof="0" dirty="0">
                          <a:solidFill>
                            <a:srgbClr val="58595B"/>
                          </a:solidFill>
                        </a:rPr>
                        <a:t>n</a:t>
                      </a:r>
                      <a:r>
                        <a:rPr lang="hr-HR" sz="1200" b="0" u="sng" noProof="0" dirty="0">
                          <a:solidFill>
                            <a:srgbClr val="58595B"/>
                          </a:solidFill>
                        </a:rPr>
                        <a:t>ajmanje 29 </a:t>
                      </a:r>
                      <a:r>
                        <a:rPr lang="en-GB" sz="1200" b="0" u="sng" noProof="0" dirty="0">
                          <a:solidFill>
                            <a:srgbClr val="58595B"/>
                          </a:solidFill>
                        </a:rPr>
                        <a:t>milijuna eura </a:t>
                      </a:r>
                      <a:r>
                        <a:rPr lang="hr-HR" sz="1200" b="0" noProof="0" dirty="0">
                          <a:solidFill>
                            <a:srgbClr val="58595B"/>
                          </a:solidFill>
                        </a:rPr>
                        <a:t>ukupnih ulaganja</a:t>
                      </a:r>
                      <a:r>
                        <a:rPr lang="en-GB" sz="1200" b="0" noProof="0" dirty="0">
                          <a:solidFill>
                            <a:srgbClr val="58595B"/>
                          </a:solidFill>
                        </a:rPr>
                        <a:t>,</a:t>
                      </a:r>
                      <a:r>
                        <a:rPr lang="hr-HR" sz="1200" b="0" noProof="0" dirty="0">
                          <a:solidFill>
                            <a:srgbClr val="58595B"/>
                          </a:solidFill>
                        </a:rPr>
                        <a:t> </a:t>
                      </a:r>
                      <a:r>
                        <a:rPr lang="en-GB" sz="1200" b="0" noProof="0" dirty="0">
                          <a:solidFill>
                            <a:srgbClr val="58595B"/>
                          </a:solidFill>
                        </a:rPr>
                        <a:t>projektima</a:t>
                      </a:r>
                      <a:r>
                        <a:rPr lang="hr-HR" sz="1200" b="0" noProof="0" dirty="0">
                          <a:solidFill>
                            <a:srgbClr val="58595B"/>
                          </a:solidFill>
                        </a:rPr>
                        <a:t> usmjerenima na ublažavanje klimatskih promjena ili prilagodbu tim promjenama, digitalizaciju djelatnosti u skladu s kriterijima smanjenja emisija stakleničkih plinova ili energetske učinkovitosti i smanjenja otpada, </a:t>
                      </a:r>
                      <a:r>
                        <a:rPr lang="en-GB" sz="1200" b="0" noProof="0" dirty="0">
                          <a:solidFill>
                            <a:srgbClr val="58595B"/>
                          </a:solidFill>
                        </a:rPr>
                        <a:t>te </a:t>
                      </a:r>
                      <a:r>
                        <a:rPr lang="hr-HR" sz="1200" b="0" noProof="0" dirty="0">
                          <a:solidFill>
                            <a:srgbClr val="58595B"/>
                          </a:solidFill>
                        </a:rPr>
                        <a:t>prelazak na kružno gospodarstvo.</a:t>
                      </a:r>
                    </a:p>
                  </a:txBody>
                  <a:tcPr>
                    <a:solidFill>
                      <a:srgbClr val="A8B72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56282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443D3E-0A16-4F55-B05E-04DF0ABC568F}"/>
              </a:ext>
            </a:extLst>
          </p:cNvPr>
          <p:cNvSpPr txBox="1">
            <a:spLocks/>
          </p:cNvSpPr>
          <p:nvPr/>
        </p:nvSpPr>
        <p:spPr bwMode="auto">
          <a:xfrm>
            <a:off x="504650" y="618022"/>
            <a:ext cx="806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>
                <a:solidFill>
                  <a:srgbClr val="A8B721"/>
                </a:solidFill>
              </a:rPr>
              <a:t>Sud je utvrdio </a:t>
            </a:r>
            <a:r>
              <a:rPr lang="en-GB" sz="2000" b="1" dirty="0">
                <a:solidFill>
                  <a:srgbClr val="A8B721"/>
                </a:solidFill>
              </a:rPr>
              <a:t>dva </a:t>
            </a:r>
            <a:r>
              <a:rPr lang="hr-HR" sz="2000" b="1" dirty="0">
                <a:solidFill>
                  <a:srgbClr val="A8B721"/>
                </a:solidFill>
              </a:rPr>
              <a:t>nedostatk</a:t>
            </a:r>
            <a:r>
              <a:rPr lang="en-GB" sz="2000" b="1" dirty="0">
                <a:solidFill>
                  <a:srgbClr val="A8B721"/>
                </a:solidFill>
              </a:rPr>
              <a:t>a</a:t>
            </a:r>
            <a:r>
              <a:rPr lang="hr-HR" sz="2000" b="1" dirty="0">
                <a:solidFill>
                  <a:srgbClr val="A8B721"/>
                </a:solidFill>
              </a:rPr>
              <a:t> u  jednoj ključnoj etapi</a:t>
            </a:r>
            <a:r>
              <a:rPr lang="en-GB" sz="2000" b="1" dirty="0">
                <a:solidFill>
                  <a:srgbClr val="A8B721"/>
                </a:solidFill>
              </a:rPr>
              <a:t> (146)</a:t>
            </a:r>
            <a:r>
              <a:rPr lang="hr-HR" sz="2000" b="1" dirty="0">
                <a:solidFill>
                  <a:srgbClr val="A8B721"/>
                </a:solidFill>
              </a:rPr>
              <a:t> koji nisu utjecali na njezino zadovoljavajuće ostvarenje.</a:t>
            </a:r>
          </a:p>
        </p:txBody>
      </p:sp>
    </p:spTree>
    <p:extLst>
      <p:ext uri="{BB962C8B-B14F-4D97-AF65-F5344CB8AC3E}">
        <p14:creationId xmlns:p14="http://schemas.microsoft.com/office/powerpoint/2010/main" val="1631100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AF25-F33E-EB46-5E54-565A8225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Primjer</a:t>
            </a:r>
            <a:r>
              <a:rPr lang="hr-HR" dirty="0"/>
              <a:t>i</a:t>
            </a:r>
            <a:r>
              <a:rPr lang="en-GB" dirty="0"/>
              <a:t> utvrđen</a:t>
            </a:r>
            <a:r>
              <a:rPr lang="hr-HR" dirty="0"/>
              <a:t>ih</a:t>
            </a:r>
            <a:r>
              <a:rPr lang="en-GB" dirty="0"/>
              <a:t> </a:t>
            </a:r>
            <a:r>
              <a:rPr lang="hr-HR" dirty="0"/>
              <a:t>nepravilnosti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7A5A7-7866-4598-CF33-2EE5C90AC6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7094921"/>
              </p:ext>
            </p:extLst>
          </p:nvPr>
        </p:nvGraphicFramePr>
        <p:xfrm>
          <a:off x="395536" y="1057891"/>
          <a:ext cx="856895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419">
                  <a:extLst>
                    <a:ext uri="{9D8B030D-6E8A-4147-A177-3AD203B41FA5}">
                      <a16:colId xmlns:a16="http://schemas.microsoft.com/office/drawing/2014/main" val="1969231854"/>
                    </a:ext>
                  </a:extLst>
                </a:gridCol>
                <a:gridCol w="1089274">
                  <a:extLst>
                    <a:ext uri="{9D8B030D-6E8A-4147-A177-3AD203B41FA5}">
                      <a16:colId xmlns:a16="http://schemas.microsoft.com/office/drawing/2014/main" val="3186793165"/>
                    </a:ext>
                  </a:extLst>
                </a:gridCol>
                <a:gridCol w="1307128">
                  <a:extLst>
                    <a:ext uri="{9D8B030D-6E8A-4147-A177-3AD203B41FA5}">
                      <a16:colId xmlns:a16="http://schemas.microsoft.com/office/drawing/2014/main" val="2579138290"/>
                    </a:ext>
                  </a:extLst>
                </a:gridCol>
                <a:gridCol w="5301131">
                  <a:extLst>
                    <a:ext uri="{9D8B030D-6E8A-4147-A177-3AD203B41FA5}">
                      <a16:colId xmlns:a16="http://schemas.microsoft.com/office/drawing/2014/main" val="1160042233"/>
                    </a:ext>
                  </a:extLst>
                </a:gridCol>
              </a:tblGrid>
              <a:tr h="411181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r>
                        <a:rPr lang="en-US" sz="1200" dirty="0">
                          <a:latin typeface="+mn-lt"/>
                        </a:rPr>
                        <a:t>Zemlja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noProof="0" dirty="0">
                          <a:latin typeface="+mn-lt"/>
                        </a:rPr>
                        <a:t/>
                      </a:r>
                      <a:br>
                        <a:rPr lang="en-GB" sz="1200" noProof="0" dirty="0">
                          <a:latin typeface="+mn-lt"/>
                        </a:rPr>
                      </a:br>
                      <a:r>
                        <a:rPr lang="en-GB" sz="1200" noProof="0" dirty="0">
                          <a:latin typeface="+mn-lt"/>
                        </a:rPr>
                        <a:t>Projekt</a:t>
                      </a:r>
                      <a:endParaRPr lang="hr-HR" sz="12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Tip nepravilnosti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latin typeface="+mn-lt"/>
                      </a:endParaRPr>
                    </a:p>
                    <a:p>
                      <a:pPr algn="l"/>
                      <a:r>
                        <a:rPr lang="hr-HR" sz="1200" noProof="0" dirty="0">
                          <a:latin typeface="+mn-lt"/>
                        </a:rPr>
                        <a:t>Primjer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669155"/>
                  </a:ext>
                </a:extLst>
              </a:tr>
              <a:tr h="65027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Italija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„Potpora za nadogradnju sigurnosnih</a:t>
                      </a:r>
                    </a:p>
                    <a:p>
                      <a:r>
                        <a:rPr lang="pl-PL" sz="1200" dirty="0">
                          <a:latin typeface="+mn-lt"/>
                        </a:rPr>
                        <a:t>struktura T1”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Ciljna vrijednosti nije dostignuta u zadovoljavajućoj mjeri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b="0" i="0" u="none" strike="noStrike" baseline="0" noProof="0" dirty="0">
                          <a:latin typeface="+mn-lt"/>
                        </a:rPr>
                        <a:t>Država članica dostavila je sedam izvješća kao dokaz provedbe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 </a:t>
                      </a:r>
                      <a:r>
                        <a:rPr lang="hr-HR" sz="1200" b="0" i="0" u="none" strike="noStrike" baseline="0" noProof="0" dirty="0">
                          <a:latin typeface="+mn-lt"/>
                        </a:rPr>
                        <a:t>intervencija za jačanje kojima se nadograđuju sigurnosne strukture dovršene u sektoru Nacionalne sigurnosti za kibersigurnost (PSNC) i mrežnih I informacijskih sustava (NIS). Izvješća su uključivala analizu položaja u pogledu kibernetičkog prostora te analizu rizika 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i</a:t>
                      </a:r>
                      <a:r>
                        <a:rPr lang="hr-HR" sz="1200" b="0" i="0" u="none" strike="noStrike" baseline="0" noProof="0" dirty="0">
                          <a:latin typeface="+mn-lt"/>
                        </a:rPr>
                        <a:t> učinka. Navedene mjere su samo jedan od deset  elemenata potrebnih za upravljanje rizikom za sigurnost mrežnih I informacijskih sustava.  </a:t>
                      </a:r>
                      <a:r>
                        <a:rPr lang="hr-HR" sz="1200" noProof="0" dirty="0">
                          <a:latin typeface="+mn-lt"/>
                        </a:rPr>
                        <a:t>Komisija je zauzela stajalište da tih sedam izvješća čini intervencije jačanja. </a:t>
                      </a:r>
                      <a:r>
                        <a:rPr lang="hr-HR" sz="1200" b="1" noProof="0" dirty="0">
                          <a:latin typeface="+mn-lt"/>
                        </a:rPr>
                        <a:t>Stajalište je Suda da šest od tih sedam izvješća ne čini poboljšanje u kapacitetima za unutarnje praćenje i kontrolu, već samo analizu tih kapaciteta, te da nije riječ o intervencijama jačanja kojima se nadograđuju sigurnosne strukture kako je propisano provedbenom odlukom Vijeća.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21489"/>
                  </a:ext>
                </a:extLst>
              </a:tr>
              <a:tr h="638730">
                <a:tc>
                  <a:txBody>
                    <a:bodyPr/>
                    <a:lstStyle/>
                    <a:p>
                      <a:r>
                        <a:rPr lang="hr-HR" sz="1200" noProof="0" dirty="0"/>
                        <a:t>Francuska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“</a:t>
                      </a:r>
                      <a:r>
                        <a:rPr lang="hr-HR" sz="1200" noProof="0" dirty="0"/>
                        <a:t>Električni vodovi</a:t>
                      </a:r>
                      <a:r>
                        <a:rPr lang="en-GB" sz="1200" noProof="0" dirty="0"/>
                        <a:t>”</a:t>
                      </a:r>
                      <a:endParaRPr lang="hr-H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noProof="0" dirty="0"/>
                        <a:t>Mjere započete prije razdoblja prihvatljivosti</a:t>
                      </a:r>
                    </a:p>
                    <a:p>
                      <a:endParaRPr lang="hr-HR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noProof="0" dirty="0"/>
                        <a:t>Kako bi potkrijepila dostizanje ciljne vrijednosti, francuska tijela dostavila su</a:t>
                      </a:r>
                    </a:p>
                    <a:p>
                      <a:pPr algn="just"/>
                      <a:r>
                        <a:rPr lang="hr-HR" sz="1200" noProof="0" dirty="0"/>
                        <a:t>Komisiji popis sa sedam željezničkih projekata u sklopu kojih je postavljeno</a:t>
                      </a:r>
                    </a:p>
                    <a:p>
                      <a:pPr algn="just"/>
                      <a:r>
                        <a:rPr lang="hr-HR" sz="1200" noProof="0" dirty="0"/>
                        <a:t>233,9 km novih električnih vodova iznad pruga. </a:t>
                      </a:r>
                      <a:r>
                        <a:rPr lang="hr-HR" sz="1200" b="1" noProof="0" dirty="0"/>
                        <a:t>Sud je pregledom </a:t>
                      </a:r>
                      <a:r>
                        <a:rPr lang="en-GB" sz="1200" b="1" noProof="0" dirty="0"/>
                        <a:t>dokumentacije </a:t>
                      </a:r>
                      <a:r>
                        <a:rPr lang="hr-HR" sz="1200" b="1" noProof="0" dirty="0"/>
                        <a:t>utvrdio da su za četiri projekta kojima je obuhvaćeno postavljanje 155 km vodova </a:t>
                      </a:r>
                      <a:r>
                        <a:rPr lang="en-GB" sz="1200" b="1" noProof="0" dirty="0"/>
                        <a:t>nabava</a:t>
                      </a:r>
                      <a:r>
                        <a:rPr lang="hr-HR" sz="1200" b="1" noProof="0" dirty="0"/>
                        <a:t> iz</a:t>
                      </a:r>
                      <a:r>
                        <a:rPr lang="en-GB" sz="1200" b="1" noProof="0" dirty="0"/>
                        <a:t>vršena</a:t>
                      </a:r>
                      <a:r>
                        <a:rPr lang="hr-HR" sz="1200" b="1" noProof="0" dirty="0"/>
                        <a:t> prije veljače 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64633"/>
                  </a:ext>
                </a:extLst>
              </a:tr>
              <a:tr h="450530">
                <a:tc>
                  <a:txBody>
                    <a:bodyPr/>
                    <a:lstStyle/>
                    <a:p>
                      <a:r>
                        <a:rPr lang="en-US" sz="1200" dirty="0"/>
                        <a:t>Austrija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noProof="0" dirty="0"/>
                        <a:t>„Četvrto izvješće o kulturološkim</a:t>
                      </a:r>
                      <a:r>
                        <a:rPr lang="en-GB" sz="1200" noProof="0" dirty="0"/>
                        <a:t> aspektima</a:t>
                      </a:r>
                      <a:r>
                        <a:rPr lang="hr-HR" sz="1200" noProof="0" dirty="0"/>
                        <a:t> građenja”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Z</a:t>
                      </a:r>
                      <a:r>
                        <a:rPr lang="hr-HR" sz="1200" noProof="0" dirty="0"/>
                        <a:t>amjen</a:t>
                      </a:r>
                      <a:r>
                        <a:rPr lang="en-GB" sz="1200" noProof="0" dirty="0"/>
                        <a:t>a</a:t>
                      </a:r>
                      <a:r>
                        <a:rPr lang="hr-HR" sz="1200" noProof="0" dirty="0"/>
                        <a:t> stalnih nacionalnih proračunskih rashoda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noProof="0" dirty="0"/>
                        <a:t>Austrija je izradila četvrto izvješće o </a:t>
                      </a:r>
                      <a:r>
                        <a:rPr lang="en-GB" sz="1200" noProof="0" dirty="0"/>
                        <a:t>kulturološkim aspektima</a:t>
                      </a:r>
                      <a:r>
                        <a:rPr lang="hr-HR" sz="1200" noProof="0" dirty="0"/>
                        <a:t> građenja, kao nastavak inicijative koju je 2005. pokrenuo austrijski parlament.</a:t>
                      </a:r>
                      <a:r>
                        <a:rPr lang="en-GB" sz="1200" noProof="0" dirty="0"/>
                        <a:t> </a:t>
                      </a:r>
                      <a:r>
                        <a:rPr lang="hr-HR" sz="1200" noProof="0" dirty="0"/>
                        <a:t>Riječ je o</a:t>
                      </a:r>
                      <a:r>
                        <a:rPr lang="en-GB" sz="1200" noProof="0" dirty="0"/>
                        <a:t> </a:t>
                      </a:r>
                      <a:r>
                        <a:rPr lang="hr-HR" sz="1200" noProof="0" dirty="0"/>
                        <a:t>inicijativi u sklopu koje je potrebno redovito (svakih pet godina) objavljivati</a:t>
                      </a:r>
                      <a:r>
                        <a:rPr lang="en-GB" sz="1200" noProof="0" dirty="0"/>
                        <a:t> </a:t>
                      </a:r>
                      <a:r>
                        <a:rPr lang="hr-HR" sz="1200" noProof="0" dirty="0"/>
                        <a:t>predmetno izvješće</a:t>
                      </a:r>
                      <a:r>
                        <a:rPr lang="en-GB" sz="1200" noProof="0" dirty="0"/>
                        <a:t>. </a:t>
                      </a:r>
                      <a:r>
                        <a:rPr lang="hr-HR" sz="1200" b="1" noProof="0" dirty="0"/>
                        <a:t>Sud smatra da je izrada i objava </a:t>
                      </a:r>
                      <a:r>
                        <a:rPr lang="en-GB" sz="1200" b="1" noProof="0" dirty="0"/>
                        <a:t>predmetnog izvje</a:t>
                      </a:r>
                      <a:r>
                        <a:rPr lang="hr-HR" sz="1200" b="1" noProof="0" dirty="0"/>
                        <a:t>šć</a:t>
                      </a:r>
                      <a:r>
                        <a:rPr lang="en-GB" sz="1200" b="1" noProof="0" dirty="0"/>
                        <a:t>a s</a:t>
                      </a:r>
                      <a:r>
                        <a:rPr lang="hr-HR" sz="1200" b="1" noProof="0" dirty="0"/>
                        <a:t>talna aktivnost koja se mora provesti svakih pet godina i koja se dosad financirala nacionalnim proračunskim rashodima</a:t>
                      </a:r>
                      <a:r>
                        <a:rPr lang="hr-HR" sz="1200" noProof="0" dirty="0"/>
                        <a:t>. Osim toga, u predmetnom izvješću nije bilo znatnog poboljšanja u odnosu na prethodna izvješća. Stoga se ono nije trebalo financirati iz RRF-a.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4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128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4DC6-8A48-269D-D3D7-E84FF12D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Nedostatci utvrđeni ex post revizijama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0749-BFCA-B02E-D79E-E65227F1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5A40-A79C-A6EB-0D16-F58BBC4C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908721"/>
            <a:ext cx="7762825" cy="51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6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E2BC-76F2-BCBC-0568-4C86C5DB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Primjer nedostataka u </a:t>
            </a:r>
            <a:r>
              <a:rPr lang="en-GB" dirty="0">
                <a:solidFill>
                  <a:srgbClr val="026938"/>
                </a:solidFill>
                <a:latin typeface="Myriad Pro"/>
              </a:rPr>
              <a:t>informacijskim sustavima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0FA6-D1E0-20A9-2223-7F2C2F79E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268761"/>
            <a:ext cx="8064000" cy="4176464"/>
          </a:xfrm>
        </p:spPr>
        <p:txBody>
          <a:bodyPr>
            <a:normAutofit/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26938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/>
                <a:ea typeface="+mn-ea"/>
                <a:cs typeface="+mn-cs"/>
              </a:rPr>
              <a:t>Nedostatci u sustavima kontrole u državama članicama o kojima je Sud izvijestio 2022. i dalje su prisutni.</a:t>
            </a:r>
            <a:endParaRPr lang="en-US" dirty="0"/>
          </a:p>
          <a:p>
            <a:r>
              <a:rPr lang="en-US" b="1" dirty="0"/>
              <a:t>Hrvatska: </a:t>
            </a:r>
            <a:r>
              <a:rPr lang="en-US" dirty="0"/>
              <a:t>u repozitorijskom sustavu nije moguće pregledavati podatke o projektima za koje su ugovori sklopljeni prije uspostave sustava.</a:t>
            </a:r>
          </a:p>
          <a:p>
            <a:r>
              <a:rPr lang="en-US" b="1" dirty="0"/>
              <a:t>Španjolska: </a:t>
            </a:r>
            <a:r>
              <a:rPr lang="en-US" dirty="0"/>
              <a:t>sustav izvještavanja ne sadrži cjelovite informacije o napretku u pogledu nedostignutih ključnih etapa / ciljnih vrijednosti te o stvarnim vlasnicima i isplaćenim iznosima.</a:t>
            </a:r>
          </a:p>
          <a:p>
            <a:r>
              <a:rPr lang="en-US" b="1" dirty="0"/>
              <a:t>Francuska: </a:t>
            </a:r>
            <a:r>
              <a:rPr lang="en-US" dirty="0"/>
              <a:t>sustav za upravljanje i izvještavanje nije povezan s drugim IT sustavima za upravljanje mjerama u okviru NPOO-a. U nedostatku integriranog informacijskog sustava protok informacija nije automatiziran te stoga postoji rizik za kvalitetu podataka.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DDFE5-64B3-4935-328A-61036ECF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Godišnja izvješća za 2023. godinu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508168" cy="1269088"/>
          </a:xfrm>
        </p:spPr>
        <p:txBody>
          <a:bodyPr>
            <a:normAutofit/>
          </a:bodyPr>
          <a:lstStyle/>
          <a:p>
            <a:r>
              <a:rPr lang="hr-HR" dirty="0"/>
              <a:t>Detaljniji prikaz po naslovima VFO-a:</a:t>
            </a:r>
          </a:p>
          <a:p>
            <a:pPr marL="446088" lvl="1" indent="-355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Kohezija, otpornost i vrijednosti</a:t>
            </a:r>
          </a:p>
          <a:p>
            <a:pPr marL="446088" lvl="1" indent="-355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Prirodni resursi</a:t>
            </a:r>
            <a:r>
              <a:rPr lang="hr-HR" sz="2400" dirty="0">
                <a:solidFill>
                  <a:schemeClr val="bg1"/>
                </a:solidFill>
              </a:rPr>
              <a:t> i okoliš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3. DIO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162547-A0C9-4700-845F-04698929466D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955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56563" cy="864000"/>
          </a:xfrm>
        </p:spPr>
        <p:txBody>
          <a:bodyPr anchor="t"/>
          <a:lstStyle/>
          <a:p>
            <a:pPr eaLnBrk="1" hangingPunct="1"/>
            <a:r>
              <a:rPr lang="hr-HR" sz="2400" dirty="0"/>
              <a:t>Kohezija, otpornost i vrijednosti: </a:t>
            </a:r>
            <a:r>
              <a:rPr lang="hr-HR" sz="2400" dirty="0">
                <a:solidFill>
                  <a:srgbClr val="B5B900"/>
                </a:solidFill>
              </a:rPr>
              <a:t>73,3 milijarde eura</a:t>
            </a:r>
            <a:r>
              <a:rPr lang="hr-HR" dirty="0"/>
              <a:t/>
            </a:r>
            <a:br>
              <a:rPr lang="hr-HR" dirty="0"/>
            </a:br>
            <a:r>
              <a:rPr lang="hr-HR" sz="2200" dirty="0">
                <a:solidFill>
                  <a:srgbClr val="7F7F7F"/>
                </a:solidFill>
              </a:rPr>
              <a:t>Iznos obuhvaćen revizijom: 60,2 milijarde eura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12875"/>
            <a:ext cx="4860096" cy="482443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500" dirty="0"/>
              <a:t>Sud je ispitao 238 transakcija u kojima je utvrdio i </a:t>
            </a:r>
            <a:r>
              <a:rPr lang="hr-HR" sz="1500" b="1" dirty="0"/>
              <a:t>kvantificirao 49 pogrešaka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500" dirty="0"/>
              <a:t>Stopi pogreške koju je procijenio Sud najviše su doprinijela: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500" dirty="0"/>
              <a:t>znatna </a:t>
            </a:r>
            <a:r>
              <a:rPr lang="hr-HR" sz="1500" b="1" dirty="0"/>
              <a:t>dodatna financijska sredstva iz instrumenta REACT-EU</a:t>
            </a:r>
            <a:r>
              <a:rPr lang="hr-HR" sz="1500" dirty="0"/>
              <a:t> i </a:t>
            </a:r>
            <a:r>
              <a:rPr lang="hr-HR" sz="1500" b="1" dirty="0"/>
              <a:t>preklapanje razdoblja prihvatljivosti</a:t>
            </a:r>
            <a:r>
              <a:rPr lang="hr-HR" sz="1500" dirty="0"/>
              <a:t> za sredstva u okviru kohezijske politike za razdoblje 2014. – 2020. </a:t>
            </a:r>
            <a:r>
              <a:rPr lang="en-GB" sz="1500" dirty="0"/>
              <a:t>i RRF-a,</a:t>
            </a:r>
            <a:r>
              <a:rPr lang="hr-HR" sz="1500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500" b="1" dirty="0"/>
              <a:t>značajno</a:t>
            </a:r>
            <a:r>
              <a:rPr lang="en-GB" sz="1500" b="1" dirty="0"/>
              <a:t> povećana sredstva stvaraju </a:t>
            </a:r>
            <a:r>
              <a:rPr lang="hr-HR" sz="1500" b="1" dirty="0"/>
              <a:t>dodatan pritisak na države članice </a:t>
            </a:r>
            <a:r>
              <a:rPr lang="hr-HR" sz="1500" dirty="0"/>
              <a:t>te je povećan rizik u pogledu njihove sposobnosti </a:t>
            </a:r>
            <a:r>
              <a:rPr lang="hr-HR" sz="1500" b="1" dirty="0"/>
              <a:t>da zajamče pravilnost potrošnje</a:t>
            </a:r>
            <a:r>
              <a:rPr lang="en-GB" sz="1500" b="1" dirty="0"/>
              <a:t>,</a:t>
            </a:r>
            <a:endParaRPr lang="hr-HR" sz="15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500" b="1" dirty="0"/>
              <a:t>neprihvatljivi projekti </a:t>
            </a:r>
            <a:r>
              <a:rPr lang="hr-HR" sz="1500" dirty="0"/>
              <a:t>koji zauzimaju najveći udio u stopi pogreške koju je Sud procijenio. Velik udio zauzimali su i </a:t>
            </a:r>
            <a:r>
              <a:rPr lang="hr-HR" sz="1500" b="1" dirty="0"/>
              <a:t>neprihvatljivi troškovi</a:t>
            </a:r>
            <a:r>
              <a:rPr lang="hr-HR" sz="1500" dirty="0"/>
              <a:t> te </a:t>
            </a:r>
            <a:r>
              <a:rPr lang="hr-HR" sz="1500" b="1" dirty="0"/>
              <a:t>kršenja</a:t>
            </a:r>
            <a:r>
              <a:rPr lang="hr-HR" sz="1500" dirty="0"/>
              <a:t> pravila o javnoj nabavi.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1500" dirty="0"/>
              <a:t>Utvrđene su </a:t>
            </a:r>
            <a:r>
              <a:rPr lang="hr-HR" sz="1500" b="1" dirty="0"/>
              <a:t>različite vrste nedostataka u radu svih 19 revizijskih tijela </a:t>
            </a:r>
            <a:r>
              <a:rPr lang="hr-HR" sz="1500" dirty="0"/>
              <a:t>nad kojima je Sud proveo reviziju.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2429" y="1412875"/>
            <a:ext cx="1512000" cy="1512000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45904"/>
              </p:ext>
            </p:extLst>
          </p:nvPr>
        </p:nvGraphicFramePr>
        <p:xfrm>
          <a:off x="5580112" y="3486120"/>
          <a:ext cx="3384376" cy="21031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3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884">
                <a:tc>
                  <a:txBody>
                    <a:bodyPr/>
                    <a:lstStyle/>
                    <a:p>
                      <a:r>
                        <a:rPr lang="hr-HR" b="1" dirty="0"/>
                        <a:t>Je li bilo značajnih pogrešaka?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249">
                <a:tc>
                  <a:txBody>
                    <a:bodyPr/>
                    <a:lstStyle/>
                    <a:p>
                      <a:r>
                        <a:rPr lang="hr-HR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Procijenjena najvjerojatnija stopa pogreške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9,3 % (2022.: 6,4 %)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CAF34-5ABE-49DC-92EF-B8501D3BA43F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8CC5E1-E840-4800-9DCD-83087239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71" y="116632"/>
            <a:ext cx="7646512" cy="432000"/>
          </a:xfrm>
        </p:spPr>
        <p:txBody>
          <a:bodyPr/>
          <a:lstStyle/>
          <a:p>
            <a:r>
              <a:rPr lang="hr-HR" dirty="0"/>
              <a:t>Utvrđene pogreške u EU-27 i UK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8B2349-8B70-49BC-A78E-0ADF99ABBF66}"/>
              </a:ext>
            </a:extLst>
          </p:cNvPr>
          <p:cNvSpPr/>
          <p:nvPr/>
        </p:nvSpPr>
        <p:spPr>
          <a:xfrm>
            <a:off x="1141768" y="4509120"/>
            <a:ext cx="660780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37D15B-7678-F2AE-6806-1C396E53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68" y="508088"/>
            <a:ext cx="6624736" cy="60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Detaljan prikaz utvrđenih pogrešaka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CAF34-5ABE-49DC-92EF-B8501D3BA43F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3A8DC-7BF8-9D02-C44C-D478F9CB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79" y="1268760"/>
            <a:ext cx="665006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0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Europski revizorski sud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080000"/>
            <a:ext cx="8064000" cy="5040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hr-HR" sz="2200" b="1" dirty="0">
                <a:solidFill>
                  <a:srgbClr val="B5B900"/>
                </a:solidFill>
              </a:rPr>
              <a:t>Publikacije Suda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b="1" dirty="0"/>
              <a:t>Godišnja izvješća</a:t>
            </a:r>
            <a:r>
              <a:rPr lang="hr-HR" dirty="0"/>
              <a:t> uglavnom sadržavaju izjavu o jamstvu o proračunu EU-a, Mehanizma za oporavak i otpornost (RRF, od engl. </a:t>
            </a:r>
            <a:r>
              <a:rPr lang="hr-HR" i="1" dirty="0"/>
              <a:t>Recovery and Resilience Facility</a:t>
            </a:r>
            <a:r>
              <a:rPr lang="hr-HR" dirty="0"/>
              <a:t>) i europskih razvojnih fondova, ali i informacije o proračunskim aspektima i aspektima uspješnosti.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b="1" dirty="0"/>
              <a:t>Tematska izvješća</a:t>
            </a:r>
            <a:r>
              <a:rPr lang="hr-HR" dirty="0"/>
              <a:t> su publikacije u kojima se iznose rezultati revizija po izboru kojima su obuhvaćena određena područja politike, rashodovna područja ili pitanja u vezi s proračunom ili upravljanjem.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b="1" dirty="0"/>
              <a:t>Posebna godišnja izvješća</a:t>
            </a:r>
            <a:r>
              <a:rPr lang="hr-HR" dirty="0"/>
              <a:t> objavljuju se pojedinačno za agencije, decentralizirana tijela i zajednička poduzeća EU-a.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b="1" dirty="0"/>
              <a:t>Mišljenja</a:t>
            </a:r>
            <a:r>
              <a:rPr lang="hr-HR" dirty="0"/>
              <a:t> o novim ili izmijenjenim zakonskim aktima sa znatnim učinkom na financijsko upravljanje koja se izrađuju na zahtjev drugih institucija ili na vlastitu inicijativu.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b="1" dirty="0"/>
              <a:t>Pregledi</a:t>
            </a:r>
            <a:r>
              <a:rPr lang="hr-HR" dirty="0"/>
              <a:t> kojima se pruža opis politika, sustava i instrumenata ili informacije o njima, a obrađuju se i uže teme.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866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F364-0B5D-F311-8746-83C306F5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2" y="-33438"/>
            <a:ext cx="8338368" cy="432000"/>
          </a:xfrm>
        </p:spPr>
        <p:txBody>
          <a:bodyPr/>
          <a:lstStyle/>
          <a:p>
            <a:r>
              <a:rPr lang="en-US" sz="2000" dirty="0"/>
              <a:t>Pregled ECA uzorka po državama članicama 2017 -2022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E95F-ACD3-3D35-1FD5-B1ADDF21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AAF012-EB52-31F2-272E-32A6B28C73AE}"/>
              </a:ext>
            </a:extLst>
          </p:cNvPr>
          <p:cNvSpPr txBox="1"/>
          <p:nvPr/>
        </p:nvSpPr>
        <p:spPr>
          <a:xfrm>
            <a:off x="1979712" y="6314972"/>
            <a:ext cx="383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Izvor: Prilog 3, Pregled 03/2024, Pregled jamstvenog okvira i ključnih čimbenika koji doprinose </a:t>
            </a:r>
          </a:p>
          <a:p>
            <a:r>
              <a:rPr lang="en-GB" sz="600" dirty="0"/>
              <a:t>pogreškama u rashodima u području kohezije za razdoblje 2014. – 2020.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94BBF99-9A6B-C638-1D0E-8E91A109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8562"/>
            <a:ext cx="5832648" cy="6414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D573F-2B84-9AFF-3FDC-278AD02D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504173"/>
            <a:ext cx="3960440" cy="2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85775" y="124262"/>
            <a:ext cx="8172450" cy="875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2000" dirty="0"/>
              <a:t>Stope iskorištenosti sredstava iz ESI fondova u državama članicama za razdoblje 2014. – 2020. na kraju 2023.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9EBF0-7166-485E-B44C-E5162DD9A313}"/>
              </a:ext>
            </a:extLst>
          </p:cNvPr>
          <p:cNvSpPr txBox="1"/>
          <p:nvPr/>
        </p:nvSpPr>
        <p:spPr>
          <a:xfrm>
            <a:off x="1619671" y="6222504"/>
            <a:ext cx="5472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Izvor: Sud, </a:t>
            </a:r>
            <a:r>
              <a:rPr lang="pl-PL" sz="900" dirty="0"/>
              <a:t>na temelju Komisijine platforme otvorenih podataka od 8. siječnja 2024. i drugih podataka</a:t>
            </a:r>
            <a:r>
              <a:rPr lang="en-GB" sz="900" dirty="0"/>
              <a:t> </a:t>
            </a:r>
            <a:r>
              <a:rPr lang="pl-PL" sz="900" dirty="0"/>
              <a:t>Komisije.</a:t>
            </a:r>
            <a:endParaRPr lang="en-GB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9C3B6-8954-B360-F840-14F07E09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43" y="746418"/>
            <a:ext cx="4801116" cy="5365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6C187-89D0-0CB5-0403-81E0A24B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76872"/>
            <a:ext cx="4032448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89D13-21AD-F94D-BA8B-56300C452D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</a:t>
            </a:r>
            <a:fld id="{2ADAF973-9307-41EF-A5E3-7F5D4FC7FB15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C881D4-AB29-7998-2F9A-51FAA4A0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404813"/>
            <a:ext cx="8064500" cy="431800"/>
          </a:xfrm>
        </p:spPr>
        <p:txBody>
          <a:bodyPr/>
          <a:lstStyle/>
          <a:p>
            <a:r>
              <a:rPr lang="hr-HR" dirty="0"/>
              <a:t>ESIF 2014. – 2020. – stanje provedbe (</a:t>
            </a:r>
            <a:r>
              <a:rPr lang="en-GB" sz="2800" dirty="0"/>
              <a:t>listopad </a:t>
            </a:r>
            <a:r>
              <a:rPr lang="hr-HR" sz="2800" dirty="0"/>
              <a:t>202</a:t>
            </a:r>
            <a:r>
              <a:rPr lang="en-GB" sz="2800" dirty="0"/>
              <a:t>4</a:t>
            </a:r>
            <a:r>
              <a:rPr lang="hr-HR" sz="2800" dirty="0"/>
              <a:t>.)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A5586B-2BA3-42AD-9416-DDAD0B394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846181"/>
              </p:ext>
            </p:extLst>
          </p:nvPr>
        </p:nvGraphicFramePr>
        <p:xfrm>
          <a:off x="4788024" y="871711"/>
          <a:ext cx="3528392" cy="525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16C31E-355E-4D4F-89F3-4AAE4228C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003749"/>
              </p:ext>
            </p:extLst>
          </p:nvPr>
        </p:nvGraphicFramePr>
        <p:xfrm>
          <a:off x="683568" y="821167"/>
          <a:ext cx="3600400" cy="534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2F8F26B-FC7F-F4A5-46D4-768625118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8" y="2060848"/>
            <a:ext cx="3056458" cy="216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4161E-91AD-CCA2-17D3-7646A067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636912"/>
            <a:ext cx="3168352" cy="216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717842-FE0C-458A-4F95-3E47B04BCBFA}"/>
              </a:ext>
            </a:extLst>
          </p:cNvPr>
          <p:cNvSpPr txBox="1"/>
          <p:nvPr/>
        </p:nvSpPr>
        <p:spPr>
          <a:xfrm>
            <a:off x="1605198" y="6296067"/>
            <a:ext cx="6012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5"/>
              </a:rPr>
              <a:t>https://cohesiondata.ec.europa.eu/overview/14-20</a:t>
            </a:r>
            <a:r>
              <a:rPr lang="en-US" sz="1050" dirty="0"/>
              <a:t>, 22/10/2024 (</a:t>
            </a:r>
            <a:r>
              <a:rPr lang="hr-HR" sz="1050" dirty="0"/>
              <a:t>obuhvaća</a:t>
            </a:r>
            <a:r>
              <a:rPr lang="en-US" sz="1050" dirty="0"/>
              <a:t> podatke do 31/12/2023</a:t>
            </a:r>
          </a:p>
        </p:txBody>
      </p:sp>
    </p:spTree>
    <p:extLst>
      <p:ext uri="{BB962C8B-B14F-4D97-AF65-F5344CB8AC3E}">
        <p14:creationId xmlns:p14="http://schemas.microsoft.com/office/powerpoint/2010/main" val="1153536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8FAC-7D50-6DD8-EA99-25939060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48891"/>
            <a:ext cx="8064500" cy="431800"/>
          </a:xfrm>
        </p:spPr>
        <p:txBody>
          <a:bodyPr/>
          <a:lstStyle/>
          <a:p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ESIF 2014. – 2020. – sredstva isplaćena od strane EK do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22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listopada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 202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4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8239-FEF3-9471-965C-4833D7F429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</a:t>
            </a:r>
            <a:fld id="{2ADAF973-9307-41EF-A5E3-7F5D4FC7FB15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009284-333D-42BD-AAAE-D92DB80F0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886776"/>
              </p:ext>
            </p:extLst>
          </p:nvPr>
        </p:nvGraphicFramePr>
        <p:xfrm>
          <a:off x="1547664" y="718186"/>
          <a:ext cx="6048672" cy="559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FEF3B46-4D2B-3E39-803D-E340F605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22" y="3645024"/>
            <a:ext cx="5003601" cy="216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FDE47-7DD7-BD50-67FE-DF4F639941DD}"/>
              </a:ext>
            </a:extLst>
          </p:cNvPr>
          <p:cNvSpPr txBox="1"/>
          <p:nvPr/>
        </p:nvSpPr>
        <p:spPr>
          <a:xfrm>
            <a:off x="1619672" y="6292220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https://cohesiondata.ec.europa.eu/overview/14-20</a:t>
            </a:r>
            <a:r>
              <a:rPr lang="en-US" sz="1000" dirty="0"/>
              <a:t>, stanje na 22/10/2024</a:t>
            </a:r>
          </a:p>
        </p:txBody>
      </p:sp>
    </p:spTree>
    <p:extLst>
      <p:ext uri="{BB962C8B-B14F-4D97-AF65-F5344CB8AC3E}">
        <p14:creationId xmlns:p14="http://schemas.microsoft.com/office/powerpoint/2010/main" val="2341199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EFEE-74C7-8888-0DD4-610BC359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Primjeri utvrđenih nepravilnosti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2029A2-F5BF-B484-9373-2170803E8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2009"/>
              </p:ext>
            </p:extLst>
          </p:nvPr>
        </p:nvGraphicFramePr>
        <p:xfrm>
          <a:off x="544937" y="1268760"/>
          <a:ext cx="7848872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715">
                  <a:extLst>
                    <a:ext uri="{9D8B030D-6E8A-4147-A177-3AD203B41FA5}">
                      <a16:colId xmlns:a16="http://schemas.microsoft.com/office/drawing/2014/main" val="1297571816"/>
                    </a:ext>
                  </a:extLst>
                </a:gridCol>
                <a:gridCol w="2025787">
                  <a:extLst>
                    <a:ext uri="{9D8B030D-6E8A-4147-A177-3AD203B41FA5}">
                      <a16:colId xmlns:a16="http://schemas.microsoft.com/office/drawing/2014/main" val="3384272293"/>
                    </a:ext>
                  </a:extLst>
                </a:gridCol>
                <a:gridCol w="4630370">
                  <a:extLst>
                    <a:ext uri="{9D8B030D-6E8A-4147-A177-3AD203B41FA5}">
                      <a16:colId xmlns:a16="http://schemas.microsoft.com/office/drawing/2014/main" val="1862172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/>
                        <a:t>Zemlja</a:t>
                      </a:r>
                      <a:endParaRPr lang="hr-H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Primjer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4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Pružanje savjetodavnih usluga MSP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Udruga iz Portugala nije provela nikakav postupak javne nabave za nekoliko ugovora o pružanju  savjetodavnih usluga MSP-ovima (kako bi im se olakšao pristup stranim tržištima), iako u skladu s nacionalnim zakonodavstvom bila je dužna pokrenuti postupak javne nabave. Revizijsko tijelo nije utvrdilo taj problem pri provjeri projekta.</a:t>
                      </a:r>
                    </a:p>
                    <a:p>
                      <a:r>
                        <a:rPr lang="en-US" sz="1200" dirty="0"/>
                        <a:t>Sud smatra da je korisnik neopravdano izravno dodijelio ugovor o pružanju savjetodavnih usluga, što je u suprotnosti s nacionalnim zakonodavstvom o javnoj nabavi.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Mađarska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Obnova općinskog vrtića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Posredničko tijelo utvrdilo je da je načelnik općine bio uključen u pripremu postupka javne nabave i u proces donošenja odluka te da je u isto vrijeme djelovao u ime jednog poduzeća koje je u cijelosti u vlasništvu općine i koje je ostvarivalo vlasnička prava nad odabranim poduzećem. Stoga je on djelovao i u ime javnog naručitelja i u ime odabranog ponuditelja, a da pritom nije poduzeo odgovarajuće mjere za ublažavanje sukoba interesa. Revizijsko tijelo je utvrdilo postojanje sukoba interesa, ali nije primjenilo financijsku korekciju od 100%, već od samo 10%.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553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38B5E-667E-1FD5-947B-E557C25430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</a:t>
            </a:r>
            <a:fld id="{2ADAF973-9307-41EF-A5E3-7F5D4FC7FB1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718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800752"/>
          </a:xfrm>
        </p:spPr>
        <p:txBody>
          <a:bodyPr anchor="t"/>
          <a:lstStyle/>
          <a:p>
            <a:pPr eaLnBrk="1" hangingPunct="1"/>
            <a:r>
              <a:rPr lang="hr-HR" dirty="0"/>
              <a:t>Prirodni resursi: </a:t>
            </a:r>
            <a:r>
              <a:rPr lang="hr-HR" dirty="0">
                <a:solidFill>
                  <a:srgbClr val="B5B900"/>
                </a:solidFill>
              </a:rPr>
              <a:t>59,5 milijardi eura</a:t>
            </a:r>
            <a:br>
              <a:rPr lang="hr-HR" dirty="0">
                <a:solidFill>
                  <a:srgbClr val="B5B900"/>
                </a:solidFill>
              </a:rPr>
            </a:br>
            <a:r>
              <a:rPr lang="hr-HR" sz="2400" dirty="0">
                <a:solidFill>
                  <a:srgbClr val="7F7F7F"/>
                </a:solidFill>
              </a:rPr>
              <a:t>Iznos obuhvaćen revizijom: 58,6 milijardi eura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12875"/>
            <a:ext cx="4284032" cy="4752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r-HR" dirty="0"/>
              <a:t>Od 218 transakcija koje je Sud ispitao  njih 56 (26 %) sadržavalo je pogreške. Sud je kvantificirao 37 pogrešaka.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r-HR" dirty="0"/>
              <a:t>Stopa pogreške </a:t>
            </a:r>
            <a:r>
              <a:rPr lang="hr-HR" b="1" dirty="0">
                <a:ea typeface="Times New Roman" panose="02020603050405020304" pitchFamily="18" charset="0"/>
              </a:rPr>
              <a:t>nije bila značajna za izravna plaćanja</a:t>
            </a:r>
            <a:r>
              <a:rPr lang="hr-HR" dirty="0"/>
              <a:t> (66 % rashoda).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r-HR" dirty="0"/>
              <a:t>Za </a:t>
            </a:r>
            <a:r>
              <a:rPr lang="hr-HR" b="1" dirty="0">
                <a:ea typeface="Times New Roman" panose="02020603050405020304" pitchFamily="18" charset="0"/>
              </a:rPr>
              <a:t>ostala rashodovna područja</a:t>
            </a:r>
            <a:r>
              <a:rPr lang="hr-HR" dirty="0"/>
              <a:t> (34 % rashoda) stopa pogreške bila je </a:t>
            </a:r>
            <a:r>
              <a:rPr lang="hr-HR" b="1" dirty="0">
                <a:ea typeface="Times New Roman" panose="02020603050405020304" pitchFamily="18" charset="0"/>
              </a:rPr>
              <a:t>značajna</a:t>
            </a:r>
            <a:r>
              <a:rPr lang="hr-HR" dirty="0"/>
              <a:t>. Najveći broj mjerljivih pogrešaka odnosio se na </a:t>
            </a:r>
            <a:r>
              <a:rPr lang="hr-HR" b="1" dirty="0">
                <a:ea typeface="Times New Roman" panose="02020603050405020304" pitchFamily="18" charset="0"/>
              </a:rPr>
              <a:t>transakcije u području ruralnog razvoja</a:t>
            </a:r>
            <a:r>
              <a:rPr lang="hr-HR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r-HR" dirty="0"/>
              <a:t>Glavni izvor procijenjene stope pogreške bila je </a:t>
            </a:r>
            <a:r>
              <a:rPr lang="hr-HR" b="1" dirty="0">
                <a:ea typeface="Times New Roman" panose="02020603050405020304" pitchFamily="18" charset="0"/>
              </a:rPr>
              <a:t>neprihvatljivost korisnika, aktivnosti, projekata ili rashoda</a:t>
            </a:r>
            <a:r>
              <a:rPr lang="hr-HR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748" y="1412875"/>
            <a:ext cx="1323415" cy="1323415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36096" y="3573016"/>
          <a:ext cx="3320654" cy="208135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5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9282">
                <a:tc>
                  <a:txBody>
                    <a:bodyPr/>
                    <a:lstStyle/>
                    <a:p>
                      <a:r>
                        <a:rPr lang="hr-HR" b="1" baseline="0" dirty="0">
                          <a:solidFill>
                            <a:schemeClr val="bg1"/>
                          </a:solidFill>
                        </a:rPr>
                        <a:t>Je li bilo značajnih pogrešaka?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b="1" baseline="0" dirty="0">
                          <a:solidFill>
                            <a:schemeClr val="bg1"/>
                          </a:solidFill>
                        </a:rPr>
                        <a:t>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959">
                <a:tc>
                  <a:txBody>
                    <a:bodyPr/>
                    <a:lstStyle/>
                    <a:p>
                      <a:r>
                        <a:rPr lang="hr-HR" b="1" baseline="0" dirty="0">
                          <a:solidFill>
                            <a:schemeClr val="bg1"/>
                          </a:solidFill>
                        </a:rPr>
                        <a:t>Procijenjena najvjerojatnija stopa pogreške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b="1" baseline="0" dirty="0">
                          <a:solidFill>
                            <a:schemeClr val="bg1"/>
                          </a:solidFill>
                        </a:rPr>
                        <a:t>2,2 %</a:t>
                      </a:r>
                      <a:r>
                        <a:rPr lang="hr-HR" baseline="0" dirty="0">
                          <a:solidFill>
                            <a:schemeClr val="bg1"/>
                          </a:solidFill>
                        </a:rPr>
                        <a:t> (2022.: 2,2 %)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2" y="6352361"/>
            <a:ext cx="966118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03229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8051"/>
            <a:ext cx="8064000" cy="252413"/>
          </a:xfrm>
        </p:spPr>
        <p:txBody>
          <a:bodyPr/>
          <a:lstStyle/>
          <a:p>
            <a:r>
              <a:rPr lang="hr-HR" dirty="0"/>
              <a:t>Utvrđene pogreške u</a:t>
            </a:r>
            <a:r>
              <a:rPr lang="en-GB" dirty="0"/>
              <a:t> EU-</a:t>
            </a:r>
            <a:r>
              <a:rPr lang="hr-HR" dirty="0"/>
              <a:t>27 i 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CAF34-5ABE-49DC-92EF-B8501D3BA43F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5235F-3B08-4628-C74D-B59F15DE6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5" y="332656"/>
            <a:ext cx="5004843" cy="62513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8FD2F9-9F0A-63C7-507E-EF78FFC8FF13}"/>
              </a:ext>
            </a:extLst>
          </p:cNvPr>
          <p:cNvSpPr/>
          <p:nvPr/>
        </p:nvSpPr>
        <p:spPr>
          <a:xfrm>
            <a:off x="1835696" y="5445224"/>
            <a:ext cx="500484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48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1800225" cy="25241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76D91-874E-4C7B-B6EB-82F7F4C1C57C}" type="slidenum">
              <a:rPr lang="en-GB" sz="1000" b="1">
                <a:solidFill>
                  <a:prstClr val="white"/>
                </a:solidFill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9588" y="340478"/>
            <a:ext cx="8064500" cy="431899"/>
          </a:xfrm>
        </p:spPr>
        <p:txBody>
          <a:bodyPr/>
          <a:lstStyle/>
          <a:p>
            <a:r>
              <a:rPr lang="hr-HR" dirty="0"/>
              <a:t>Najčešći izvor utvrđenih pogrešaka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73CCD-9792-ECE8-CEB3-598029C0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71942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1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6AB0-6EFF-15EE-FD60-34C6D41E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Primjer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 </a:t>
            </a: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utvrđen</a:t>
            </a:r>
            <a:r>
              <a:rPr lang="en-GB" dirty="0">
                <a:solidFill>
                  <a:srgbClr val="026938"/>
                </a:solidFill>
                <a:latin typeface="Myriad Pro"/>
              </a:rPr>
              <a:t>e</a:t>
            </a: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 nepravilnosti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46DA4-B762-CF75-B242-49D218C9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C78CAF34-5ABE-49DC-92EF-B8501D3BA43F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9FF1B-D0E8-6B14-114D-547403CF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65818"/>
            <a:ext cx="3689026" cy="284461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04898B-3893-4CE5-0ADB-50AC00A73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37613"/>
              </p:ext>
            </p:extLst>
          </p:nvPr>
        </p:nvGraphicFramePr>
        <p:xfrm>
          <a:off x="1396027" y="1237120"/>
          <a:ext cx="5720491" cy="2160339"/>
        </p:xfrm>
        <a:graphic>
          <a:graphicData uri="http://schemas.openxmlformats.org/drawingml/2006/table">
            <a:tbl>
              <a:tblPr firstRow="1" firstCol="1" bandRow="1"/>
              <a:tblGrid>
                <a:gridCol w="5720491">
                  <a:extLst>
                    <a:ext uri="{9D8B030D-6E8A-4147-A177-3AD203B41FA5}">
                      <a16:colId xmlns:a16="http://schemas.microsoft.com/office/drawing/2014/main" val="2356705764"/>
                    </a:ext>
                  </a:extLst>
                </a:gridCol>
              </a:tblGrid>
              <a:tr h="2160339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Prijava </a:t>
                      </a:r>
                      <a:r>
                        <a:rPr lang="hr-HR" sz="16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prihvatljive površine već</a:t>
                      </a:r>
                      <a:r>
                        <a:rPr lang="en-GB" sz="16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16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od stvarne</a:t>
                      </a:r>
                      <a:endParaRPr lang="en-GB" sz="1600" b="1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7000"/>
                        </a:lnSpc>
                        <a:spcAft>
                          <a:spcPts val="12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 Litvi je za poljoprivredno gospodarstvo jednog korisnika utvrđena prihvatljiva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površina od 15,02 ha. Sud je tijekom terenskog posjeta potvrdio utvrđenu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površinu, osim za jednu parcelu, za koju korisnik nije ispunjavao minimalne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zahtjeve jer je na jednom dijelu površina bila zarasla i prekrivena neželjenom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vegetacijom. Nakon mjerenja prihvatljiva površina parcele smanjena je za 1,64 ha,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što čini mjerljivu pogrešku veću od 10 % za ukupnu površinu poljoprivrednog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gospodarstva. Na zračnoj snimci vidi se zaraslo područje na parceli koje je Sud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utvrdio tijekom terenskog posjeta.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525" marR="136525" marT="136525" marB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72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43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84200" y="2533030"/>
            <a:ext cx="8064500" cy="358775"/>
          </a:xfrm>
        </p:spPr>
        <p:txBody>
          <a:bodyPr/>
          <a:lstStyle/>
          <a:p>
            <a:pPr eaLnBrk="1" hangingPunct="1"/>
            <a:r>
              <a:rPr lang="hr-HR" sz="3500" b="1" dirty="0"/>
              <a:t>Pitanja?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8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Sadržaj 		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5" y="916847"/>
            <a:ext cx="8280000" cy="4860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1700" dirty="0"/>
              <a:t> </a:t>
            </a:r>
            <a:r>
              <a:rPr lang="hr-HR" sz="1700" dirty="0"/>
              <a:t>Uvod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1. – Izjava o jamstvu i popratne informacije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2. – Proračunsko i financijsko upravljanje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3. – </a:t>
            </a:r>
            <a:r>
              <a:rPr lang="pt-BR" sz="1700" dirty="0"/>
              <a:t>Ostvarivanje rezultata s pomoću proračuna EU-a</a:t>
            </a:r>
            <a:endParaRPr lang="hr-HR" sz="17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4. – Prihodi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5. – Jedinstveno tržište, inovacije i digitalizacija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6. – Kohezija, otpornost i vrijednosti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7. – Prirodni resursi i okoliš</a:t>
            </a:r>
            <a:endParaRPr lang="pl-PL" sz="17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pl-PL" sz="1700" dirty="0"/>
              <a:t>Poglavlje 8. – Migracije i upravljanje granicama</a:t>
            </a:r>
            <a:r>
              <a:rPr lang="en-GB" sz="1700" dirty="0"/>
              <a:t>, s</a:t>
            </a:r>
            <a:r>
              <a:rPr lang="pl-PL" sz="1700" dirty="0"/>
              <a:t>igurnost i obrana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1700" dirty="0"/>
              <a:t>Poglavlje 9. – </a:t>
            </a:r>
            <a:r>
              <a:rPr lang="pl-PL" sz="1700" dirty="0"/>
              <a:t>Susjedstvo i svijet </a:t>
            </a:r>
            <a:endParaRPr lang="hr-HR" sz="17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1700" dirty="0"/>
              <a:t>Poglavlje 10 </a:t>
            </a:r>
            <a:r>
              <a:rPr lang="hr-HR" sz="1700" dirty="0"/>
              <a:t>– Europska javna uprava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Poglavlje 1</a:t>
            </a:r>
            <a:r>
              <a:rPr lang="en-GB" sz="1700" dirty="0"/>
              <a:t>1</a:t>
            </a:r>
            <a:r>
              <a:rPr lang="hr-HR" sz="1700" dirty="0"/>
              <a:t>. – Mehanizam za oporavak i otpornost </a:t>
            </a:r>
            <a:endParaRPr lang="en-GB" sz="17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1700" dirty="0"/>
              <a:t>Izvješće o aktivnostima u okviru 9., 10. i 11. europskog razvojnog fonda za 2023.</a:t>
            </a:r>
            <a:r>
              <a:rPr lang="en-GB" sz="1700" dirty="0"/>
              <a:t> </a:t>
            </a:r>
            <a:r>
              <a:rPr lang="hr-HR" sz="1700" dirty="0"/>
              <a:t>Odgovori institucija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180805"/>
            <a:ext cx="4420248" cy="900348"/>
          </a:xfrm>
          <a:prstGeom prst="rect">
            <a:avLst/>
          </a:prstGeom>
          <a:ln>
            <a:solidFill>
              <a:srgbClr val="02693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58595B"/>
                </a:solidFill>
              </a:rPr>
              <a:t>Uz svako godišnje izvješće Sud objavljuje i </a:t>
            </a:r>
            <a:r>
              <a:rPr lang="hr-HR" b="1" dirty="0">
                <a:solidFill>
                  <a:srgbClr val="58595B"/>
                </a:solidFill>
              </a:rPr>
              <a:t>sažeti prikaz </a:t>
            </a:r>
            <a:r>
              <a:rPr lang="hr-HR" dirty="0">
                <a:solidFill>
                  <a:srgbClr val="58595B"/>
                </a:solidFill>
              </a:rPr>
              <a:t>koji prati njegovu strukturu </a:t>
            </a:r>
          </a:p>
          <a:p>
            <a:pPr algn="ctr"/>
            <a:r>
              <a:rPr lang="hr-HR" dirty="0">
                <a:solidFill>
                  <a:srgbClr val="58595B"/>
                </a:solidFill>
              </a:rPr>
              <a:t>(engl. </a:t>
            </a:r>
            <a:r>
              <a:rPr lang="hr-HR" i="1" dirty="0">
                <a:solidFill>
                  <a:srgbClr val="58595B"/>
                </a:solidFill>
              </a:rPr>
              <a:t>Audit in Brief</a:t>
            </a:r>
            <a:r>
              <a:rPr lang="hr-HR" dirty="0">
                <a:solidFill>
                  <a:srgbClr val="58595B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51328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76263" y="454025"/>
            <a:ext cx="3959225" cy="431800"/>
          </a:xfrm>
        </p:spPr>
        <p:txBody>
          <a:bodyPr/>
          <a:lstStyle/>
          <a:p>
            <a:pPr eaLnBrk="1" hangingPunct="1"/>
            <a:r>
              <a:rPr lang="hr-HR" altLang="en-US" dirty="0"/>
              <a:t>Kontakt podaci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263" y="22050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B5B900"/>
                </a:solidFill>
              </a:rPr>
              <a:t>Ivana Maletić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6263" y="2492375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5B900"/>
                </a:solidFill>
              </a:rPr>
              <a:t>članica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6263" y="28527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4"/>
                </a:solidFill>
              </a:rPr>
              <a:t>+352  4398 45633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76263" y="3124200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4"/>
                </a:solidFill>
              </a:rPr>
              <a:t>ivana.maletic@eca.europa.eu</a:t>
            </a:r>
          </a:p>
        </p:txBody>
      </p:sp>
      <p:sp>
        <p:nvSpPr>
          <p:cNvPr id="3584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263" y="3514725"/>
            <a:ext cx="3959225" cy="1800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altLang="en-US" dirty="0"/>
              <a:t>Europski revizorski sud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12, Alcide de Gasperi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1615 Lu</a:t>
            </a:r>
            <a:r>
              <a:rPr lang="hr-HR" altLang="en-US" dirty="0"/>
              <a:t>ks</a:t>
            </a:r>
            <a:r>
              <a:rPr lang="fr-CH" altLang="en-US" dirty="0"/>
              <a:t>emburg</a:t>
            </a:r>
          </a:p>
          <a:p>
            <a:pPr eaLnBrk="1" hangingPunct="1">
              <a:spcBef>
                <a:spcPct val="0"/>
              </a:spcBef>
            </a:pPr>
            <a:endParaRPr lang="fr-CH" altLang="en-US" dirty="0"/>
          </a:p>
          <a:p>
            <a:pPr eaLnBrk="1" hangingPunct="1">
              <a:spcBef>
                <a:spcPct val="0"/>
              </a:spcBef>
            </a:pPr>
            <a:r>
              <a:rPr lang="fr-CH" altLang="en-US" b="1" dirty="0"/>
              <a:t>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eca-info@eca.europa.eu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@EUAuditorsECA</a:t>
            </a:r>
          </a:p>
        </p:txBody>
      </p:sp>
      <p:sp>
        <p:nvSpPr>
          <p:cNvPr id="39944" name="Slide Number Placeholder 8"/>
          <p:cNvSpPr>
            <a:spLocks noGrp="1"/>
          </p:cNvSpPr>
          <p:nvPr>
            <p:ph type="sldNum" sz="quarter" idx="20"/>
          </p:nvPr>
        </p:nvSpPr>
        <p:spPr bwMode="auto">
          <a:xfrm>
            <a:off x="7956376" y="6309320"/>
            <a:ext cx="1800225" cy="252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defRPr/>
            </a:pPr>
            <a:fld id="{A8076D91-874E-4C7B-B6EB-82F7F4C1C57C}" type="slidenum">
              <a:rPr lang="en-GB" sz="1000" b="1">
                <a:solidFill>
                  <a:prstClr val="white"/>
                </a:solidFill>
              </a:rPr>
              <a:pPr>
                <a:defRPr/>
              </a:pPr>
              <a:t>40</a:t>
            </a:fld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7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Godišnja izvješća za 2023.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508168" cy="1269088"/>
          </a:xfrm>
        </p:spPr>
        <p:txBody>
          <a:bodyPr>
            <a:normAutofit/>
          </a:bodyPr>
          <a:lstStyle/>
          <a:p>
            <a:r>
              <a:rPr lang="hr-HR" dirty="0"/>
              <a:t>Ključni nalazi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1. DIO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162547-A0C9-4700-845F-04698929466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37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Godišnje izvješće za 2023. – Opći rezultati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52736"/>
            <a:ext cx="8280472" cy="512132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dirty="0"/>
              <a:t>Sud izražava </a:t>
            </a:r>
            <a:r>
              <a:rPr lang="hr-HR" b="1" dirty="0"/>
              <a:t>pozitivno</a:t>
            </a:r>
            <a:r>
              <a:rPr lang="hr-HR" dirty="0"/>
              <a:t> mišljenje o </a:t>
            </a:r>
            <a:r>
              <a:rPr lang="hr-HR" b="1" dirty="0"/>
              <a:t>pouzdanosti računovodstvene dokumentacije</a:t>
            </a:r>
            <a:r>
              <a:rPr lang="hr-HR" dirty="0"/>
              <a:t> EU-a </a:t>
            </a:r>
            <a:r>
              <a:rPr lang="hr-HR" b="1" dirty="0"/>
              <a:t>za 2023.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dirty="0"/>
              <a:t>Sud izražava i </a:t>
            </a:r>
            <a:r>
              <a:rPr lang="hr-HR" b="1" dirty="0"/>
              <a:t>pozitivno</a:t>
            </a:r>
            <a:r>
              <a:rPr lang="hr-HR" dirty="0"/>
              <a:t> mišljenje o </a:t>
            </a:r>
            <a:r>
              <a:rPr lang="hr-HR" b="1" dirty="0"/>
              <a:t>zakonitosti i pravilnosti prihodovnih transakcija</a:t>
            </a:r>
            <a:r>
              <a:rPr lang="hr-HR" dirty="0"/>
              <a:t> za 2023.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hr-HR" dirty="0"/>
              <a:t>Sud iznosi </a:t>
            </a:r>
            <a:r>
              <a:rPr lang="hr-HR" b="1" dirty="0"/>
              <a:t>dva zasebna mišljenja</a:t>
            </a:r>
            <a:r>
              <a:rPr lang="hr-HR" dirty="0"/>
              <a:t> o</a:t>
            </a:r>
            <a:r>
              <a:rPr lang="hr-HR" b="1" dirty="0"/>
              <a:t> zakonitosti i pravilnosti rashoda</a:t>
            </a:r>
            <a:r>
              <a:rPr lang="hr-HR" dirty="0"/>
              <a:t> jer je RRF privremeni instrument koji se primjenjuje i financira na način koji se bitno razlikuje od rashoda iz proračuna EU-a: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rgbClr val="FF0000"/>
                </a:solidFill>
              </a:rPr>
              <a:t>nepovoljno mišljenje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o zakonitosti i pravilnosti </a:t>
            </a:r>
            <a:r>
              <a:rPr lang="hr-HR" b="1" dirty="0"/>
              <a:t>rashoda iz proračuna EU-a</a:t>
            </a:r>
            <a:r>
              <a:rPr lang="hr-HR" dirty="0"/>
              <a:t>;</a:t>
            </a:r>
            <a:r>
              <a:rPr lang="pl-PL" dirty="0"/>
              <a:t> </a:t>
            </a:r>
          </a:p>
          <a:p>
            <a:pPr marL="8032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dirty="0"/>
              <a:t>ukupna </a:t>
            </a:r>
            <a:r>
              <a:rPr lang="hr-HR" dirty="0"/>
              <a:t>procijenjena</a:t>
            </a:r>
            <a:r>
              <a:rPr lang="pl-PL" dirty="0"/>
              <a:t> stopa </a:t>
            </a:r>
            <a:r>
              <a:rPr lang="hr-HR" dirty="0"/>
              <a:t>pogreške</a:t>
            </a:r>
            <a:r>
              <a:rPr lang="pl-PL" dirty="0"/>
              <a:t> iznosila je </a:t>
            </a:r>
            <a:r>
              <a:rPr lang="pl-PL" b="1" dirty="0"/>
              <a:t>5,6 %</a:t>
            </a:r>
            <a:r>
              <a:rPr lang="pl-PL" dirty="0"/>
              <a:t> (2022. 4,2%, 2021. 3,0 %)</a:t>
            </a:r>
          </a:p>
          <a:p>
            <a:pPr marL="8032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dirty="0"/>
              <a:t>procijenjena stopa pogreške kod visokorizičnih rashoda iznosi </a:t>
            </a:r>
            <a:r>
              <a:rPr lang="pl-PL" b="1" dirty="0"/>
              <a:t>7,9 %</a:t>
            </a:r>
            <a:r>
              <a:rPr lang="pl-PL" dirty="0"/>
              <a:t> (2022. 6%, 2021: 4,7 %);</a:t>
            </a:r>
            <a:endParaRPr lang="hr-HR" dirty="0"/>
          </a:p>
          <a:p>
            <a:pPr marL="55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rgbClr val="0070C0"/>
                </a:solidFill>
              </a:rPr>
              <a:t>uvjetno mišljenje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/>
              <a:t>o zakonitosti i pravilnosti rashoda u okviru </a:t>
            </a:r>
            <a:r>
              <a:rPr lang="hr-HR" b="1" dirty="0"/>
              <a:t>Mehanizma za oporavak i otpornost </a:t>
            </a:r>
            <a:r>
              <a:rPr lang="hr-HR" dirty="0"/>
              <a:t>(16 ključnih etapa i ciljnih vrijednosti u okviru RRF-a od njih 452 koje je Sud ispitao nije bilo u skladu s uvjetima za plaćanje ili uvjetima prihvatljivosti).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456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35476" y="127482"/>
            <a:ext cx="8172464" cy="7287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dirty="0"/>
              <a:t>Potrošnja proračunskih sredstava EU-a za 2023., po naslovima VFO-a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2" y="6352361"/>
            <a:ext cx="894109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E31D5-D657-1C18-22FE-B9F546976BB9}"/>
              </a:ext>
            </a:extLst>
          </p:cNvPr>
          <p:cNvSpPr txBox="1"/>
          <p:nvPr/>
        </p:nvSpPr>
        <p:spPr>
          <a:xfrm>
            <a:off x="2286000" y="32461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chemeClr val="bg1"/>
                </a:solidFill>
              </a:rPr>
              <a:t>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B41A3-D7D3-F430-3230-3487E97E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0" y="1308136"/>
            <a:ext cx="5760000" cy="5153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AA834-B5D9-92BE-4A43-93DF1448A77A}"/>
              </a:ext>
            </a:extLst>
          </p:cNvPr>
          <p:cNvSpPr txBox="1"/>
          <p:nvPr/>
        </p:nvSpPr>
        <p:spPr>
          <a:xfrm>
            <a:off x="539552" y="89380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8595B"/>
                </a:solidFill>
                <a:latin typeface="+mn-lt"/>
                <a:cs typeface="+mn-cs"/>
              </a:rPr>
              <a:t>Iznos obuhvaćen revizijom: 161,2 mlrd. eura </a:t>
            </a:r>
            <a:endParaRPr lang="hr-HR" b="1" dirty="0">
              <a:solidFill>
                <a:srgbClr val="58595B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7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584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sz="2400" dirty="0"/>
              <a:t>Procijenjena stopa pogreške za rashode iz proračuna EU-a (2019. – 2023.) i revizijski statistički skup po rizicima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93233-92B0-EB3B-BF21-BA27F1E5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18" y="1309884"/>
            <a:ext cx="6127364" cy="4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64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Procijenjena</a:t>
            </a:r>
            <a:r>
              <a:rPr lang="hr-HR" sz="2400" dirty="0"/>
              <a:t> stopa pogreške</a:t>
            </a:r>
            <a:r>
              <a:rPr lang="en-GB" sz="2400" dirty="0"/>
              <a:t> za </a:t>
            </a:r>
            <a:r>
              <a:rPr lang="hr-HR" sz="2400" dirty="0"/>
              <a:t>naslov</a:t>
            </a:r>
            <a:r>
              <a:rPr lang="en-GB" sz="2400" dirty="0"/>
              <a:t>e 1., 2., i 3.</a:t>
            </a:r>
            <a:r>
              <a:rPr lang="hr-HR" sz="2400" dirty="0"/>
              <a:t> VFO-a</a:t>
            </a:r>
            <a:r>
              <a:rPr lang="en-GB" sz="2400" dirty="0"/>
              <a:t> (2019. – 2023)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908720"/>
            <a:ext cx="8064000" cy="525658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r-HR" sz="1000" b="1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27E7B-7127-EDBD-4B70-7EE901EA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16" y="1543050"/>
            <a:ext cx="5961327" cy="41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2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2">
    <a:majorFont>
      <a:latin typeface="Myriad Pro"/>
      <a:ea typeface=""/>
      <a:cs typeface=""/>
    </a:majorFont>
    <a:minorFont>
      <a:latin typeface="Myriad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fa626bc-382c-43ed-a255-dc332f30d049" ContentTypeId="0x010100BD30D7845288499E9FA3CCCB05C1F324000E210A1EAEF2413A9837E40D6C8F5259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a Document" ma:contentTypeID="0x010100BD30D7845288499E9FA3CCCB05C1F324000E210A1EAEF2413A9837E40D6C8F52590035A471F7DBF42E4C9829CAD4DB011489" ma:contentTypeVersion="55" ma:contentTypeDescription="Eca Meeting Document Content Type" ma:contentTypeScope="" ma:versionID="eae46a3f1774f451a6daf6f4b0728d46">
  <xsd:schema xmlns:xsd="http://www.w3.org/2001/XMLSchema" xmlns:xs="http://www.w3.org/2001/XMLSchema" xmlns:p="http://schemas.microsoft.com/office/2006/metadata/properties" xmlns:ns2="b22bbcab-1ff1-462c-85f0-a5569e57f0b2" xmlns:ns3="720fe922-26ca-4de5-b879-be0c723ef2d9" xmlns:ns4="a832d4d2-bb6e-4dd6-9133-03017471edc6" targetNamespace="http://schemas.microsoft.com/office/2006/metadata/properties" ma:root="true" ma:fieldsID="a3eec2ca97888ca36d2759bb5613eaf8" ns2:_="" ns3:_="" ns4:_="">
    <xsd:import namespace="b22bbcab-1ff1-462c-85f0-a5569e57f0b2"/>
    <xsd:import namespace="720fe922-26ca-4de5-b879-be0c723ef2d9"/>
    <xsd:import namespace="a832d4d2-bb6e-4dd6-9133-03017471edc6"/>
    <xsd:element name="properties">
      <xsd:complexType>
        <xsd:sequence>
          <xsd:element name="documentManagement">
            <xsd:complexType>
              <xsd:all>
                <xsd:element ref="ns2:Eca_Long_Description" minOccurs="0"/>
                <xsd:element ref="ns2:Eca_ComponentIdentifier" minOccurs="0"/>
                <xsd:element ref="ns2:sfCategoryTaxHTField0" minOccurs="0"/>
                <xsd:element ref="ns2:sfCategory" minOccurs="0"/>
                <xsd:element ref="ns2:termstore_sfDivTaxHTField0" minOccurs="0"/>
                <xsd:element ref="ns2:sfDiv" minOccurs="0"/>
                <xsd:element ref="ns2:sfChrono" minOccurs="0"/>
                <xsd:element ref="ns2:sfLangTaxHTField0" minOccurs="0"/>
                <xsd:element ref="ns2:sfLang" minOccurs="0"/>
                <xsd:element ref="ns2:sfVersionNumber" minOccurs="0"/>
                <xsd:element ref="ns2:termstore_sfVersionTaxHTField0" minOccurs="0"/>
                <xsd:element ref="ns2:sfVersion" minOccurs="0"/>
                <xsd:element ref="ns2:sfYear" minOccurs="0"/>
                <xsd:element ref="ns2:termstore_sfStatutTaxHTField0" minOccurs="0"/>
                <xsd:element ref="ns2:sfStatut" minOccurs="0"/>
                <xsd:element ref="ns2:termstore_sfGaDecTaxHTField0" minOccurs="0"/>
                <xsd:element ref="ns2:sfGaDec" minOccurs="0"/>
                <xsd:element ref="ns2:sfGaDecYr" minOccurs="0"/>
                <xsd:element ref="ns2:sfGaDecNbr" minOccurs="0"/>
                <xsd:element ref="ns2:termstore_sfGaDecDiffusionTaxHTField0" minOccurs="0"/>
                <xsd:element ref="ns2:sfGaDecDiffusion" minOccurs="0"/>
                <xsd:element ref="ns2:sfRaChap" minOccurs="0"/>
                <xsd:element ref="ns2:sfTextLibre" minOccurs="0"/>
                <xsd:element ref="ns2:Eca_Doc_Url" minOccurs="0"/>
                <xsd:element ref="ns2:Eca_Doc_Confidentiality_LevelsTaxHTField0" minOccurs="0"/>
                <xsd:element ref="ns2:Eca_Doc_OrganisationTaxHTField0" minOccurs="0"/>
                <xsd:element ref="ns2:Eca_Doc_Author" minOccurs="0"/>
                <xsd:element ref="ns2:Eca_CoreKeywordsDocTaxHTField0" minOccurs="0"/>
                <xsd:element ref="ns2:Eca_Doc_TopicsTaxHTField0" minOccurs="0"/>
                <xsd:element ref="ns2:Eca_DocumentDate" minOccurs="0"/>
                <xsd:element ref="ns2:Eca_DateApproved" minOccurs="0"/>
                <xsd:element ref="ns2:Eca_DatePublished" minOccurs="0"/>
                <xsd:element ref="ns3:TaxCatchAll" minOccurs="0"/>
                <xsd:element ref="ns3:TaxCatchAllLabel" minOccurs="0"/>
                <xsd:element ref="ns4:Eca_Doc_Ext_Ref" minOccurs="0"/>
                <xsd:element ref="ns4:Eca_Doc_ReferenceNumber" minOccurs="0"/>
                <xsd:element ref="ns4:Eca_Doc_MeetingReference" minOccurs="0"/>
                <xsd:element ref="ns4:Eca_Doc_OCR_verification" minOccurs="0"/>
                <xsd:element ref="ns4:Eca_Doc_PDF_verification" minOccurs="0"/>
                <xsd:element ref="ns4:Eca_Doc_Digital_sign_verification" minOccurs="0"/>
                <xsd:element ref="ns4:Eca_Doc_Name" minOccurs="0"/>
                <xsd:element ref="ns4:Eca_Doc_RoleAuthor" minOccurs="0"/>
                <xsd:element ref="ns4:Eca_Doc_Authors" minOccurs="0"/>
                <xsd:element ref="ns4:Eca_Doc_ProcedureYear" minOccurs="0"/>
                <xsd:element ref="ns4:Eca_Doc_ProcedureIdentifier" minOccurs="0"/>
                <xsd:element ref="ns4:Eca_Doc_ProcedureNumber" minOccurs="0"/>
                <xsd:element ref="ns4:Eca_Doc_ClassificationCode" minOccurs="0"/>
                <xsd:element ref="ns4:Eca_Doc_RetentionCode" minOccurs="0"/>
                <xsd:element ref="ns4:Eca_Doc_DateVerified" minOccurs="0"/>
                <xsd:element ref="ns4:Eca_Doc_VerifiedBy" minOccurs="0"/>
                <xsd:element ref="ns4:Eca_Doc_BusinessGroupingTaxHTField0" minOccurs="0"/>
                <xsd:element ref="ns4:Eca_Doc_ProcedureStepTaxHTField0" minOccurs="0"/>
                <xsd:element ref="ns4:Eca_Doc_FileFormatTaxHTField0" minOccurs="0"/>
                <xsd:element ref="ns4:Eca_History" minOccurs="0"/>
                <xsd:element ref="ns4:Eca_Doc_AuditTaskNumber" minOccurs="0"/>
                <xsd:element ref="ns4:Eca_Doc_AuditTypeTaxHTField0" minOccurs="0"/>
                <xsd:element ref="ns4:Eca_Doc_AuditeeTaxHTField0" minOccurs="0"/>
                <xsd:element ref="ns4:Eca_Doc_CountryTaxHTField0" minOccurs="0"/>
                <xsd:element ref="ns4:Eca_Doc_ReportingMemberTaxHTField0" minOccurs="0"/>
                <xsd:element ref="ns4:Eca_Doc_ProcedureStageTaxHTField0" minOccurs="0"/>
                <xsd:element ref="ns4:Eca_Doc_Procedur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bbcab-1ff1-462c-85f0-a5569e57f0b2" elementFormDefault="qualified">
    <xsd:import namespace="http://schemas.microsoft.com/office/2006/documentManagement/types"/>
    <xsd:import namespace="http://schemas.microsoft.com/office/infopath/2007/PartnerControls"/>
    <xsd:element name="Eca_Long_Description" ma:index="9" nillable="true" ma:displayName="Long Description" ma:internalName="Eca_Long_Description">
      <xsd:simpleType>
        <xsd:restriction base="dms:Unknown"/>
      </xsd:simpleType>
    </xsd:element>
    <xsd:element name="Eca_ComponentIdentifier" ma:index="10" nillable="true" ma:displayName="Document - Identifier" ma:hidden="true" ma:internalName="Eca_ComponentIdentifier" ma:readOnly="false">
      <xsd:simpleType>
        <xsd:restriction base="dms:Text">
          <xsd:maxLength value="255"/>
        </xsd:restriction>
      </xsd:simpleType>
    </xsd:element>
    <xsd:element name="sfCategoryTaxHTField0" ma:index="11" nillable="true" ma:taxonomy="true" ma:internalName="sfCategoryTaxHTField0" ma:taxonomyFieldName="termstore_sfCategory" ma:displayName="Document - Document Type" ma:fieldId="{69eb2403-51d9-40e0-82c7-43495d691d40}" ma:taxonomyMulti="true" ma:sspId="ffa626bc-382c-43ed-a255-dc332f30d049" ma:termSetId="6e65368f-b710-4458-a5f3-10bb0edc09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Category" ma:index="13" nillable="true" ma:displayName="Document - Document Type" ma:hidden="true" ma:internalName="sfCategory">
      <xsd:simpleType>
        <xsd:restriction base="dms:Text"/>
      </xsd:simpleType>
    </xsd:element>
    <xsd:element name="termstore_sfDivTaxHTField0" ma:index="14" nillable="true" ma:taxonomy="true" ma:internalName="termstore_sfDivTaxHTField0" ma:taxonomyFieldName="termstore_sfDiv" ma:displayName="Document - Originating department" ma:fieldId="{622c930b-2338-4215-8ce6-2401d9d232e8}" ma:sspId="ffa626bc-382c-43ed-a255-dc332f30d049" ma:termSetId="2ac97ed3-5049-47c4-88f7-2e4314ac20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Div" ma:index="16" nillable="true" ma:displayName="Document - Originating department" ma:hidden="true" ma:internalName="sfDiv">
      <xsd:simpleType>
        <xsd:restriction base="dms:Text"/>
      </xsd:simpleType>
    </xsd:element>
    <xsd:element name="sfChrono" ma:index="17" nillable="true" ma:displayName="Document - Chrono Number" ma:hidden="true" ma:internalName="sfChrono" ma:readOnly="false">
      <xsd:simpleType>
        <xsd:restriction base="dms:Text">
          <xsd:maxLength value="6"/>
        </xsd:restriction>
      </xsd:simpleType>
    </xsd:element>
    <xsd:element name="sfLangTaxHTField0" ma:index="18" nillable="true" ma:taxonomy="true" ma:internalName="sfLangTaxHTField0" ma:taxonomyFieldName="termstore_sfLang" ma:displayName="Document - Language" ma:fieldId="{490a4180-7909-4eac-a40d-593aa46158e2}" ma:sspId="ffa626bc-382c-43ed-a255-dc332f30d049" ma:termSetId="69f4ebea-3273-4535-ac00-b9e75797cd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Lang" ma:index="20" nillable="true" ma:displayName="Document - Language" ma:hidden="true" ma:internalName="sfLang">
      <xsd:simpleType>
        <xsd:restriction base="dms:Text"/>
      </xsd:simpleType>
    </xsd:element>
    <xsd:element name="sfVersionNumber" ma:index="21" nillable="true" ma:displayName="Document - Version Number" ma:hidden="true" ma:internalName="sfVersionNumber">
      <xsd:simpleType>
        <xsd:restriction base="dms:Text">
          <xsd:maxLength value="2"/>
        </xsd:restriction>
      </xsd:simpleType>
    </xsd:element>
    <xsd:element name="termstore_sfVersionTaxHTField0" ma:index="22" nillable="true" ma:taxonomy="true" ma:internalName="termstore_sfVersionTaxHTField0" ma:taxonomyFieldName="termstore_sfVersion" ma:displayName="Document - File Version" ma:fieldId="{b90db77b-3533-4218-847d-9bd4e6539311}" ma:sspId="ffa626bc-382c-43ed-a255-dc332f30d049" ma:termSetId="e09ab677-fd0e-4d5b-b8c8-4d43a1a7ae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Version" ma:index="24" nillable="true" ma:displayName="Document - File Version" ma:hidden="true" ma:internalName="sfVersion">
      <xsd:simpleType>
        <xsd:restriction base="dms:Text"/>
      </xsd:simpleType>
    </xsd:element>
    <xsd:element name="sfYear" ma:index="25" nillable="true" ma:displayName="Document - Year" ma:hidden="true" ma:internalName="sfYear">
      <xsd:simpleType>
        <xsd:restriction base="dms:Text">
          <xsd:maxLength value="2"/>
        </xsd:restriction>
      </xsd:simpleType>
    </xsd:element>
    <xsd:element name="termstore_sfStatutTaxHTField0" ma:index="26" nillable="true" ma:taxonomy="true" ma:internalName="termstore_sfStatutTaxHTField0" ma:taxonomyFieldName="termstore_sfStatut" ma:displayName="Document - Component Type" ma:fieldId="{98f83f73-1b67-4941-9264-ca84648468e6}" ma:sspId="ffa626bc-382c-43ed-a255-dc332f30d049" ma:termSetId="776370d5-865d-40cf-8626-37aa60768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Statut" ma:index="28" nillable="true" ma:displayName="Document - Component Type" ma:hidden="true" ma:internalName="sfStatut">
      <xsd:simpleType>
        <xsd:restriction base="dms:Text"/>
      </xsd:simpleType>
    </xsd:element>
    <xsd:element name="termstore_sfGaDecTaxHTField0" ma:index="29" nillable="true" ma:taxonomy="true" ma:internalName="termstore_sfGaDecTaxHTField0" ma:taxonomyFieldName="termstore_sfGaDec" ma:displayName="Document - Meeting Type" ma:fieldId="{fceaad2e-4739-4acb-860c-6b5f9c445408}" ma:sspId="ffa626bc-382c-43ed-a255-dc332f30d049" ma:termSetId="0702fc01-304b-45cf-b046-f206ffb43c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GaDec" ma:index="31" nillable="true" ma:displayName="Document - Meeting Type" ma:hidden="true" ma:internalName="sfGaDec">
      <xsd:simpleType>
        <xsd:restriction base="dms:Text"/>
      </xsd:simpleType>
    </xsd:element>
    <xsd:element name="sfGaDecYr" ma:index="32" nillable="true" ma:displayName="Document - Meeting Year" ma:internalName="sfGaDecYr">
      <xsd:simpleType>
        <xsd:restriction base="dms:Text">
          <xsd:maxLength value="2"/>
        </xsd:restriction>
      </xsd:simpleType>
    </xsd:element>
    <xsd:element name="sfGaDecNbr" ma:index="33" nillable="true" ma:displayName="Document - Meeting Number" ma:internalName="sfGaDecNbr">
      <xsd:simpleType>
        <xsd:restriction base="dms:Text">
          <xsd:maxLength value="3"/>
        </xsd:restriction>
      </xsd:simpleType>
    </xsd:element>
    <xsd:element name="termstore_sfGaDecDiffusionTaxHTField0" ma:index="34" nillable="true" ma:taxonomy="true" ma:internalName="termstore_sfGaDecDiffusionTaxHTField0" ma:taxonomyFieldName="termstore_sfGaDecDiffusion" ma:displayName="Document - Distribution Code" ma:default="" ma:fieldId="{db963939-bf4b-4aef-bb3e-973c73329c40}" ma:taxonomyMulti="true" ma:sspId="ffa626bc-382c-43ed-a255-dc332f30d049" ma:termSetId="19cae871-86cb-4e24-b192-f08ac829b6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GaDecDiffusion" ma:index="36" nillable="true" ma:displayName="Document - Distribution Code" ma:hidden="true" ma:internalName="sfGaDecDiffusion">
      <xsd:simpleType>
        <xsd:restriction base="dms:Text"/>
      </xsd:simpleType>
    </xsd:element>
    <xsd:element name="sfRaChap" ma:index="37" nillable="true" ma:displayName="Document - PF Number" ma:internalName="sfRaChap">
      <xsd:simpleType>
        <xsd:restriction base="dms:Text">
          <xsd:maxLength value="4"/>
        </xsd:restriction>
      </xsd:simpleType>
    </xsd:element>
    <xsd:element name="sfTextLibre" ma:index="38" nillable="true" ma:displayName="Document - Free Text Zone" ma:internalName="sfTextLibre">
      <xsd:simpleType>
        <xsd:restriction base="dms:Text">
          <xsd:maxLength value="50"/>
        </xsd:restriction>
      </xsd:simpleType>
    </xsd:element>
    <xsd:element name="Eca_Doc_Url" ma:index="39" nillable="true" ma:displayName="Document - Url" ma:internalName="Eca_Doc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ca_Doc_Confidentiality_LevelsTaxHTField0" ma:index="40" nillable="true" ma:taxonomy="true" ma:internalName="Eca_Doc_Confidentiality_LevelsTaxHTField0" ma:taxonomyFieldName="Eca_Doc_Confidentiality_Levels" ma:displayName="Document - Confidentiality Level" ma:default="1;#Internal|7394ceda-a5ec-41d6-a3a2-3d61019f25a3" ma:fieldId="{eecfe041-30d8-4579-a80d-99e524c70b7a}" ma:sspId="ffa626bc-382c-43ed-a255-dc332f30d049" ma:termSetId="b73df152-b3fa-4741-8e38-8b83e53eb3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OrganisationTaxHTField0" ma:index="42" nillable="true" ma:taxonomy="true" ma:internalName="Eca_Doc_OrganisationTaxHTField0" ma:taxonomyFieldName="Eca_Doc_Organisation" ma:displayName="Document - Organisation" ma:default="2;#European Court of Auditors|723c3162-adba-4aed-b99f-6e3e3f369d74" ma:fieldId="{23044d9e-57af-43f6-ba36-c98ae909e4a3}" ma:sspId="ffa626bc-382c-43ed-a255-dc332f30d049" ma:termSetId="fd21bd04-4b82-4b30-ab71-267b0f69bf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Author" ma:index="44" nillable="true" ma:displayName="Document - Author" ma:internalName="Eca_Doc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a_CoreKeywordsDocTaxHTField0" ma:index="45" nillable="true" ma:taxonomy="true" ma:internalName="Eca_CoreKeywordsDocTaxHTField0" ma:taxonomyFieldName="Eca_CoreKeywordsDoc" ma:displayName="Document - Core Business Keywords" ma:fieldId="{2c4955b7-0208-45e3-988d-08ba3e782e72}" ma:taxonomyMulti="true" ma:sspId="ffa626bc-382c-43ed-a255-dc332f30d049" ma:termSetId="fcf8811f-6b82-47aa-9602-64d552526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TopicsTaxHTField0" ma:index="47" nillable="true" ma:taxonomy="true" ma:internalName="Eca_Doc_TopicsTaxHTField0" ma:taxonomyFieldName="Eca_Doc_Topics" ma:displayName="Document - Topics" ma:fieldId="{eb929e67-af78-47ab-b858-3ba8686b4e11}" ma:taxonomyMulti="true" ma:sspId="ffa626bc-382c-43ed-a255-dc332f30d049" ma:termSetId="77d4c2c8-7cfb-4ae6-ba15-43c1b84937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umentDate" ma:index="49" nillable="true" ma:displayName="Document - Date" ma:default="[today]" ma:format="DateOnly" ma:internalName="Eca_DocumentDate">
      <xsd:simpleType>
        <xsd:restriction base="dms:DateTime"/>
      </xsd:simpleType>
    </xsd:element>
    <xsd:element name="Eca_DateApproved" ma:index="50" nillable="true" ma:displayName="Document - Date Approved" ma:format="DateOnly" ma:internalName="Eca_DateApproved">
      <xsd:simpleType>
        <xsd:restriction base="dms:DateTime"/>
      </xsd:simpleType>
    </xsd:element>
    <xsd:element name="Eca_DatePublished" ma:index="51" nillable="true" ma:displayName="Document - Date Published" ma:default="[today]" ma:format="DateOnly" ma:internalName="Eca_DatePublish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922-26ca-4de5-b879-be0c723ef2d9" elementFormDefault="qualified">
    <xsd:import namespace="http://schemas.microsoft.com/office/2006/documentManagement/types"/>
    <xsd:import namespace="http://schemas.microsoft.com/office/infopath/2007/PartnerControls"/>
    <xsd:element name="TaxCatchAll" ma:index="52" nillable="true" ma:displayName="Taxonomy Catch All Column" ma:hidden="true" ma:list="{91297884-d748-4b47-9298-de395104df1b}" ma:internalName="TaxCatchAll" ma:showField="CatchAllData" ma:web="a832d4d2-bb6e-4dd6-9133-03017471e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3" nillable="true" ma:displayName="Taxonomy Catch All Column1" ma:hidden="true" ma:list="{91297884-d748-4b47-9298-de395104df1b}" ma:internalName="TaxCatchAllLabel" ma:readOnly="true" ma:showField="CatchAllDataLabel" ma:web="a832d4d2-bb6e-4dd6-9133-03017471e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2d4d2-bb6e-4dd6-9133-03017471edc6" elementFormDefault="qualified">
    <xsd:import namespace="http://schemas.microsoft.com/office/2006/documentManagement/types"/>
    <xsd:import namespace="http://schemas.microsoft.com/office/infopath/2007/PartnerControls"/>
    <xsd:element name="Eca_Doc_Ext_Ref" ma:index="54" nillable="true" ma:displayName="Document - External Reference" ma:internalName="Eca_Doc_Ext_Ref" ma:readOnly="false">
      <xsd:simpleType>
        <xsd:restriction base="dms:Text"/>
      </xsd:simpleType>
    </xsd:element>
    <xsd:element name="Eca_Doc_ReferenceNumber" ma:index="55" nillable="true" ma:displayName="Document - Reference Number" ma:internalName="Eca_Doc_ReferenceNumber" ma:readOnly="false">
      <xsd:simpleType>
        <xsd:restriction base="dms:Text"/>
      </xsd:simpleType>
    </xsd:element>
    <xsd:element name="Eca_Doc_MeetingReference" ma:index="56" nillable="true" ma:displayName="Document - Meeting Reference" ma:internalName="Eca_Doc_MeetingReference" ma:readOnly="false">
      <xsd:simpleType>
        <xsd:restriction base="dms:Text"/>
      </xsd:simpleType>
    </xsd:element>
    <xsd:element name="Eca_Doc_OCR_verification" ma:index="57" nillable="true" ma:displayName="OCR Verification" ma:default="Not verified" ma:format="RadioButtons" ma:internalName="Eca_Doc_OCR_verification" ma:readOnly="false">
      <xsd:simpleType>
        <xsd:restriction base="dms:Choice">
          <xsd:enumeration value="Valid"/>
          <xsd:enumeration value="Invalid"/>
          <xsd:enumeration value="Unknown"/>
          <xsd:enumeration value="Not verified"/>
        </xsd:restriction>
      </xsd:simpleType>
    </xsd:element>
    <xsd:element name="Eca_Doc_PDF_verification" ma:index="58" nillable="true" ma:displayName="PDF/A Verification" ma:default="Not verified" ma:format="RadioButtons" ma:internalName="Eca_Doc_PDF_verification" ma:readOnly="false">
      <xsd:simpleType>
        <xsd:restriction base="dms:Choice">
          <xsd:enumeration value="Valid"/>
          <xsd:enumeration value="Invalid"/>
          <xsd:enumeration value="Unknown"/>
          <xsd:enumeration value="Not verified"/>
        </xsd:restriction>
      </xsd:simpleType>
    </xsd:element>
    <xsd:element name="Eca_Doc_Digital_sign_verification" ma:index="59" nillable="true" ma:displayName="Digital signature verification" ma:default="Not verified" ma:format="RadioButtons" ma:internalName="Eca_Doc_Digital_sign_verification" ma:readOnly="false">
      <xsd:simpleType>
        <xsd:restriction base="dms:Choice">
          <xsd:enumeration value="Valid"/>
          <xsd:enumeration value="Invalid"/>
          <xsd:enumeration value="Unknown"/>
          <xsd:enumeration value="Not verified"/>
        </xsd:restriction>
      </xsd:simpleType>
    </xsd:element>
    <xsd:element name="Eca_Doc_Name" ma:index="60" nillable="true" ma:displayName="Document - Name" ma:internalName="Eca_Doc_Name" ma:readOnly="false">
      <xsd:simpleType>
        <xsd:restriction base="dms:Text"/>
      </xsd:simpleType>
    </xsd:element>
    <xsd:element name="Eca_Doc_RoleAuthor" ma:index="61" nillable="true" ma:displayName="Document - Role Author" ma:internalName="Eca_Doc_RoleAuthor" ma:readOnly="false">
      <xsd:simpleType>
        <xsd:restriction base="dms:Text"/>
      </xsd:simpleType>
    </xsd:element>
    <xsd:element name="Eca_Doc_Authors" ma:index="62" nillable="true" ma:displayName="Document - Authors" ma:internalName="Eca_Doc_Authors" ma:readOnly="false">
      <xsd:simpleType>
        <xsd:restriction base="dms:Text"/>
      </xsd:simpleType>
    </xsd:element>
    <xsd:element name="Eca_Doc_ProcedureYear" ma:index="63" nillable="true" ma:displayName="Document - Procedure Year" ma:internalName="Eca_Doc_ProcedureYear" ma:readOnly="false">
      <xsd:simpleType>
        <xsd:restriction base="dms:Text"/>
      </xsd:simpleType>
    </xsd:element>
    <xsd:element name="Eca_Doc_ProcedureIdentifier" ma:index="64" nillable="true" ma:displayName="Document - Procedure identifier" ma:internalName="Eca_Doc_ProcedureIdentifier" ma:readOnly="false">
      <xsd:simpleType>
        <xsd:restriction base="dms:Text"/>
      </xsd:simpleType>
    </xsd:element>
    <xsd:element name="Eca_Doc_ProcedureNumber" ma:index="65" nillable="true" ma:displayName="Document - Procedure number" ma:internalName="Eca_Doc_ProcedureNumber" ma:readOnly="false">
      <xsd:simpleType>
        <xsd:restriction base="dms:Text"/>
      </xsd:simpleType>
    </xsd:element>
    <xsd:element name="Eca_Doc_ClassificationCode" ma:index="66" nillable="true" ma:displayName="Document - Classification code" ma:internalName="Eca_Doc_ClassificationCode" ma:readOnly="false">
      <xsd:simpleType>
        <xsd:restriction base="dms:Text"/>
      </xsd:simpleType>
    </xsd:element>
    <xsd:element name="Eca_Doc_RetentionCode" ma:index="67" nillable="true" ma:displayName="Document - Retention authority code" ma:internalName="Eca_Doc_RetentionCode" ma:readOnly="false">
      <xsd:simpleType>
        <xsd:restriction base="dms:Text"/>
      </xsd:simpleType>
    </xsd:element>
    <xsd:element name="Eca_Doc_DateVerified" ma:index="68" nillable="true" ma:displayName="Document - Date Verified" ma:format="DateOnly" ma:internalName="Eca_Doc_DateVerified" ma:readOnly="false">
      <xsd:simpleType>
        <xsd:restriction base="dms:DateTime"/>
      </xsd:simpleType>
    </xsd:element>
    <xsd:element name="Eca_Doc_VerifiedBy" ma:index="69" nillable="true" ma:displayName="Document - Verified By" ma:internalName="Eca_Doc_VerifiedBy" ma:readOnly="false">
      <xsd:simpleType>
        <xsd:restriction base="dms:Text"/>
      </xsd:simpleType>
    </xsd:element>
    <xsd:element name="Eca_Doc_BusinessGroupingTaxHTField0" ma:index="70" nillable="true" ma:taxonomy="true" ma:internalName="Eca_Doc_BusinessGroupingTaxHTField0" ma:taxonomyFieldName="Eca_Doc_BusinessGrouping" ma:displayName="Document - Business Grouping" ma:readOnly="false" ma:fieldId="{406aef37-c93e-41a7-9133-0ef94515ebe2}" ma:taxonomyMulti="true" ma:sspId="ffa626bc-382c-43ed-a255-dc332f30d049" ma:termSetId="7afae267-e3b4-4f78-b4be-eaa7f0b5b0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ProcedureStepTaxHTField0" ma:index="72" nillable="true" ma:taxonomy="true" ma:internalName="Eca_Doc_ProcedureStepTaxHTField0" ma:taxonomyFieldName="Eca_Doc_ProcedureStep" ma:displayName="Document - Procedure step" ma:readOnly="false" ma:fieldId="{de8084ce-47ea-46a6-8095-219da7847175}" ma:taxonomyMulti="true" ma:sspId="ffa626bc-382c-43ed-a255-dc332f30d049" ma:termSetId="4fb21e35-1597-4af7-9123-0cd5a73f2e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FileFormatTaxHTField0" ma:index="74" nillable="true" ma:taxonomy="true" ma:internalName="Eca_Doc_FileFormatTaxHTField0" ma:taxonomyFieldName="Eca_Doc_FileFormat" ma:displayName="Document - File format" ma:readOnly="false" ma:fieldId="{c48f718e-9ff2-4aa2-8679-e429a5705d07}" ma:taxonomyMulti="true" ma:sspId="ffa626bc-382c-43ed-a255-dc332f30d049" ma:termSetId="b411117c-b572-43f9-abbf-6ce34e935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History" ma:index="76" nillable="true" ma:displayName="History" ma:internalName="Eca_History" ma:readOnly="false">
      <xsd:simpleType>
        <xsd:restriction base="dms:Note">
          <xsd:maxLength value="255"/>
        </xsd:restriction>
      </xsd:simpleType>
    </xsd:element>
    <xsd:element name="Eca_Doc_AuditTaskNumber" ma:index="77" nillable="true" ma:displayName="Document - Audit Task Number" ma:internalName="Eca_Doc_AuditTaskNumber" ma:readOnly="false">
      <xsd:simpleType>
        <xsd:restriction base="dms:Note"/>
      </xsd:simpleType>
    </xsd:element>
    <xsd:element name="Eca_Doc_AuditTypeTaxHTField0" ma:index="78" nillable="true" ma:taxonomy="true" ma:internalName="Eca_Doc_AuditTypeTaxHTField0" ma:taxonomyFieldName="Eca_Doc_AuditType" ma:displayName="Document - Audit Type" ma:readOnly="false" ma:fieldId="{ddef333b-b0a1-46f7-8b7a-31bbf31a1c5c}" ma:taxonomyMulti="true" ma:sspId="ffa626bc-382c-43ed-a255-dc332f30d049" ma:termSetId="96825a18-7ee5-4271-a002-c765997441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AuditeeTaxHTField0" ma:index="80" nillable="true" ma:taxonomy="true" ma:internalName="Eca_Doc_AuditeeTaxHTField0" ma:taxonomyFieldName="Eca_Doc_Auditee" ma:displayName="Document - Auditee" ma:readOnly="false" ma:default="" ma:fieldId="{6c9791dc-c487-40a6-9760-5db9ebc5214a}" ma:taxonomyMulti="true" ma:sspId="ffa626bc-382c-43ed-a255-dc332f30d049" ma:termSetId="fd21bd04-4b82-4b30-ab71-267b0f69bf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CountryTaxHTField0" ma:index="82" nillable="true" ma:taxonomy="true" ma:internalName="Eca_Doc_CountryTaxHTField0" ma:taxonomyFieldName="Eca_Doc_Country" ma:displayName="Document - Country" ma:readOnly="false" ma:fieldId="{f7a8ad75-7973-4f17-8e6d-69d41d8dac2b}" ma:taxonomyMulti="true" ma:sspId="ffa626bc-382c-43ed-a255-dc332f30d049" ma:termSetId="2f5ed65d-65a5-4b28-8dd7-665009228d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ReportingMemberTaxHTField0" ma:index="84" nillable="true" ma:taxonomy="true" ma:internalName="Eca_Doc_ReportingMemberTaxHTField0" ma:taxonomyFieldName="Eca_Doc_ReportingMember" ma:displayName="Document - Reporting member(s)" ma:readOnly="false" ma:fieldId="{12e30624-f804-4a60-97b0-d4226a77153d}" ma:taxonomyMulti="true" ma:sspId="ffa626bc-382c-43ed-a255-dc332f30d049" ma:termSetId="c0d2586d-a57f-4152-884e-6914a2d3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ProcedureStageTaxHTField0" ma:index="86" nillable="true" ma:taxonomy="true" ma:internalName="Eca_Doc_ProcedureStageTaxHTField0" ma:taxonomyFieldName="Eca_Doc_ProcedureStage" ma:displayName="Document - Procedure Stage" ma:readOnly="false" ma:fieldId="{8715d9f3-0836-4099-8c02-f290a3a1ce15}" ma:taxonomyMulti="true" ma:sspId="ffa626bc-382c-43ed-a255-dc332f30d049" ma:termSetId="4f77d8ec-9fe6-45df-9ace-2380bf7f7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ProcedureTaxHTField0" ma:index="88" nillable="true" ma:taxonomy="true" ma:internalName="Eca_Doc_ProcedureTaxHTField0" ma:taxonomyFieldName="Eca_Doc_Procedure" ma:displayName="Document - Procedure" ma:readOnly="false" ma:fieldId="{e476c803-6c06-4a31-84ac-6996eb1ed3a7}" ma:taxonomyMulti="true" ma:sspId="ffa626bc-382c-43ed-a255-dc332f30d049" ma:termSetId="d0a34540-3f41-4837-ac18-7ec82cf15cf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Description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a_ComponentIdentifier xmlns="b22bbcab-1ff1-462c-85f0-a5569e57f0b2" xsi:nil="true"/>
    <Eca_Doc_OrganisationTaxHTField0 xmlns="b22bbcab-1ff1-462c-85f0-a5569e57f0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Court of Auditors</TermName>
          <TermId xmlns="http://schemas.microsoft.com/office/infopath/2007/PartnerControls">723c3162-adba-4aed-b99f-6e3e3f369d74</TermId>
        </TermInfo>
      </Terms>
    </Eca_Doc_OrganisationTaxHTField0>
    <Eca_Doc_Url xmlns="b22bbcab-1ff1-462c-85f0-a5569e57f0b2">
      <Url xsi:nil="true"/>
      <Description xsi:nil="true"/>
    </Eca_Doc_Url>
    <Eca_CoreKeywordsDocTaxHTField0 xmlns="b22bbcab-1ff1-462c-85f0-a5569e57f0b2">
      <Terms xmlns="http://schemas.microsoft.com/office/infopath/2007/PartnerControls"/>
    </Eca_CoreKeywordsDocTaxHTField0>
    <Eca_Doc_ReferenceNumber xmlns="a832d4d2-bb6e-4dd6-9133-03017471edc6" xsi:nil="true"/>
    <sfChrono xmlns="b22bbcab-1ff1-462c-85f0-a5569e57f0b2">000663</sfChrono>
    <sfCategory xmlns="b22bbcab-1ff1-462c-85f0-a5569e57f0b2" xsi:nil="true"/>
    <sfLang xmlns="b22bbcab-1ff1-462c-85f0-a5569e57f0b2" xsi:nil="true"/>
    <Eca_Doc_Confidentiality_LevelsTaxHTField0 xmlns="b22bbcab-1ff1-462c-85f0-a5569e57f0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7394ceda-a5ec-41d6-a3a2-3d61019f25a3</TermId>
        </TermInfo>
      </Terms>
    </Eca_Doc_Confidentiality_LevelsTaxHTField0>
    <sfLangTaxHTField0 xmlns="b22bbcab-1ff1-462c-85f0-a5569e57f0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5c1bbf89-8134-4933-a804-d40db1ccb64c</TermId>
        </TermInfo>
      </Terms>
    </sfLangTaxHTField0>
    <Eca_DocumentDate xmlns="b22bbcab-1ff1-462c-85f0-a5569e57f0b2">2014-01-30T23:00:00+00:00</Eca_DocumentDate>
    <Eca_Doc_Author xmlns="b22bbcab-1ff1-462c-85f0-a5569e57f0b2">
      <UserInfo>
        <DisplayName/>
        <AccountId xsi:nil="true"/>
        <AccountType/>
      </UserInfo>
    </Eca_Doc_Author>
    <TaxCatchAll xmlns="720fe922-26ca-4de5-b879-be0c723ef2d9">
      <Value>150</Value>
      <Value>2</Value>
      <Value>5</Value>
      <Value>4</Value>
      <Value>3</Value>
      <Value>19</Value>
      <Value>1</Value>
    </TaxCatchAll>
    <Eca_Doc_Ext_Ref xmlns="a832d4d2-bb6e-4dd6-9133-03017471edc6" xsi:nil="true"/>
    <termstore_sfDivTaxHTField0 xmlns="b22bbcab-1ff1-462c-85f0-a5569e57f0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Directorate of the Presidency</TermName>
          <TermId xmlns="http://schemas.microsoft.com/office/infopath/2007/PartnerControls">a3f77e99-9212-46ff-8cee-52670a2f0846</TermId>
        </TermInfo>
      </Terms>
    </termstore_sfDivTaxHTField0>
    <sfCategoryTaxHTField0 xmlns="b22bbcab-1ff1-462c-85f0-a5569e57f0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55fb0063-9bf0-4abb-9086-362d7641cacf</TermId>
        </TermInfo>
      </Terms>
    </sfCategoryTaxHTField0>
    <Eca_Long_Description xmlns="b22bbcab-1ff1-462c-85f0-a5569e57f0b2" xsi:nil="true"/>
    <sfDiv xmlns="b22bbcab-1ff1-462c-85f0-a5569e57f0b2" xsi:nil="true"/>
    <Eca_Doc_TopicsTaxHTField0 xmlns="b22bbcab-1ff1-462c-85f0-a5569e57f0b2">
      <Terms xmlns="http://schemas.microsoft.com/office/infopath/2007/PartnerControls"/>
    </Eca_Doc_TopicsTaxHTField0>
    <Eca_Doc_FileFormatTaxHTField0 xmlns="a832d4d2-bb6e-4dd6-9133-03017471edc6">
      <Terms xmlns="http://schemas.microsoft.com/office/infopath/2007/PartnerControls"/>
    </Eca_Doc_FileFormatTaxHTField0>
    <Eca_Doc_BusinessGroupingTaxHTField0 xmlns="a832d4d2-bb6e-4dd6-9133-03017471edc6">
      <Terms xmlns="http://schemas.microsoft.com/office/infopath/2007/PartnerControls"/>
    </Eca_Doc_BusinessGroupingTaxHTField0>
    <Eca_Doc_OCR_verification xmlns="a832d4d2-bb6e-4dd6-9133-03017471edc6">Not verified</Eca_Doc_OCR_verification>
    <Eca_Doc_RoleAuthor xmlns="a832d4d2-bb6e-4dd6-9133-03017471edc6" xsi:nil="true"/>
    <Eca_Doc_PDF_verification xmlns="a832d4d2-bb6e-4dd6-9133-03017471edc6">Not verified</Eca_Doc_PDF_verification>
    <Eca_Doc_DateVerified xmlns="a832d4d2-bb6e-4dd6-9133-03017471edc6" xsi:nil="true"/>
    <Eca_DatePublished xmlns="b22bbcab-1ff1-462c-85f0-a5569e57f0b2">2018-09-18T15:31:28+00:00</Eca_DatePublished>
    <Eca_Doc_ProcedureNumber xmlns="a832d4d2-bb6e-4dd6-9133-03017471edc6" xsi:nil="true"/>
    <Eca_Doc_ClassificationCode xmlns="a832d4d2-bb6e-4dd6-9133-03017471edc6" xsi:nil="true"/>
    <Eca_Doc_ProcedureStageTaxHTField0 xmlns="a832d4d2-bb6e-4dd6-9133-03017471edc6">
      <Terms xmlns="http://schemas.microsoft.com/office/infopath/2007/PartnerControls"/>
    </Eca_Doc_ProcedureStageTaxHTField0>
    <Eca_Doc_ProcedureIdentifier xmlns="a832d4d2-bb6e-4dd6-9133-03017471edc6" xsi:nil="true"/>
    <Eca_Doc_Name xmlns="a832d4d2-bb6e-4dd6-9133-03017471edc6" xsi:nil="true"/>
    <Eca_Doc_ProcedureTaxHTField0 xmlns="a832d4d2-bb6e-4dd6-9133-03017471edc6">
      <Terms xmlns="http://schemas.microsoft.com/office/infopath/2007/PartnerControls"/>
    </Eca_Doc_ProcedureTaxHTField0>
    <Eca_Doc_RetentionCode xmlns="a832d4d2-bb6e-4dd6-9133-03017471edc6" xsi:nil="true"/>
    <Eca_Doc_VerifiedBy xmlns="a832d4d2-bb6e-4dd6-9133-03017471edc6" xsi:nil="true"/>
    <Eca_Doc_Authors xmlns="a832d4d2-bb6e-4dd6-9133-03017471edc6" xsi:nil="true"/>
    <Eca_History xmlns="a832d4d2-bb6e-4dd6-9133-03017471edc6" xsi:nil="true"/>
    <Eca_Doc_Digital_sign_verification xmlns="a832d4d2-bb6e-4dd6-9133-03017471edc6">Not verified</Eca_Doc_Digital_sign_verification>
    <Eca_Doc_ProcedureStepTaxHTField0 xmlns="a832d4d2-bb6e-4dd6-9133-03017471edc6">
      <Terms xmlns="http://schemas.microsoft.com/office/infopath/2007/PartnerControls"/>
    </Eca_Doc_ProcedureStepTaxHTField0>
    <Eca_Doc_ProcedureYear xmlns="a832d4d2-bb6e-4dd6-9133-03017471edc6" xsi:nil="true"/>
    <Eca_Doc_AuditeeTaxHTField0 xmlns="a832d4d2-bb6e-4dd6-9133-03017471edc6">
      <Terms xmlns="http://schemas.microsoft.com/office/infopath/2007/PartnerControls"/>
    </Eca_Doc_AuditeeTaxHTField0>
    <Eca_DateApproved xmlns="b22bbcab-1ff1-462c-85f0-a5569e57f0b2" xsi:nil="true"/>
    <sfGaDecDiffusion xmlns="b22bbcab-1ff1-462c-85f0-a5569e57f0b2" xsi:nil="true"/>
    <sfTextLibre xmlns="b22bbcab-1ff1-462c-85f0-a5569e57f0b2">RA_PRESENTATION</sfTextLibre>
    <sfVersionNumber xmlns="b22bbcab-1ff1-462c-85f0-a5569e57f0b2" xsi:nil="true"/>
    <sfGaDecYr xmlns="b22bbcab-1ff1-462c-85f0-a5569e57f0b2" xsi:nil="true"/>
    <termstore_sfStatutTaxHTField0 xmlns="b22bbcab-1ff1-462c-85f0-a5569e57f0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Main part - PP</TermName>
          <TermId xmlns="http://schemas.microsoft.com/office/infopath/2007/PartnerControls">5f451bac-2385-465d-8382-8c0255fcf9fa</TermId>
        </TermInfo>
      </Terms>
    </termstore_sfStatutTaxHTField0>
    <sfGaDec xmlns="b22bbcab-1ff1-462c-85f0-a5569e57f0b2" xsi:nil="true"/>
    <sfStatut xmlns="b22bbcab-1ff1-462c-85f0-a5569e57f0b2" xsi:nil="true"/>
    <Eca_Doc_CountryTaxHTField0 xmlns="a832d4d2-bb6e-4dd6-9133-03017471edc6">
      <Terms xmlns="http://schemas.microsoft.com/office/infopath/2007/PartnerControls"/>
    </Eca_Doc_CountryTaxHTField0>
    <termstore_sfGaDecTaxHTField0 xmlns="b22bbcab-1ff1-462c-85f0-a5569e57f0b2">
      <Terms xmlns="http://schemas.microsoft.com/office/infopath/2007/PartnerControls"/>
    </termstore_sfGaDecTaxHTField0>
    <Eca_Doc_AuditTaskNumber xmlns="a832d4d2-bb6e-4dd6-9133-03017471edc6" xsi:nil="true"/>
    <sfRaChap xmlns="b22bbcab-1ff1-462c-85f0-a5569e57f0b2" xsi:nil="true"/>
    <sfVersion xmlns="b22bbcab-1ff1-462c-85f0-a5569e57f0b2" xsi:nil="true"/>
    <Eca_Doc_ReportingMemberTaxHTField0 xmlns="a832d4d2-bb6e-4dd6-9133-03017471edc6">
      <Terms xmlns="http://schemas.microsoft.com/office/infopath/2007/PartnerControls"/>
    </Eca_Doc_ReportingMemberTaxHTField0>
    <Eca_Doc_AuditTypeTaxHTField0 xmlns="a832d4d2-bb6e-4dd6-9133-03017471edc6">
      <Terms xmlns="http://schemas.microsoft.com/office/infopath/2007/PartnerControls"/>
    </Eca_Doc_AuditTypeTaxHTField0>
    <sfGaDecNbr xmlns="b22bbcab-1ff1-462c-85f0-a5569e57f0b2" xsi:nil="true"/>
    <termstore_sfGaDecDiffusionTaxHTField0 xmlns="b22bbcab-1ff1-462c-85f0-a5569e57f0b2">
      <Terms xmlns="http://schemas.microsoft.com/office/infopath/2007/PartnerControls"/>
    </termstore_sfGaDecDiffusionTaxHTField0>
    <sfYear xmlns="b22bbcab-1ff1-462c-85f0-a5569e57f0b2" xsi:nil="true"/>
    <Eca_Doc_MeetingReference xmlns="a832d4d2-bb6e-4dd6-9133-03017471edc6" xsi:nil="true"/>
    <termstore_sfVersionTaxHTField0 xmlns="b22bbcab-1ff1-462c-85f0-a5569e57f0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Original not annotated</TermName>
          <TermId xmlns="http://schemas.microsoft.com/office/infopath/2007/PartnerControls">5f67353d-0544-44b7-8683-86d6ac1c52a9</TermId>
        </TermInfo>
      </Terms>
    </termstore_sfVersionTaxHTField0>
  </documentManagement>
</p:properties>
</file>

<file path=customXml/itemProps1.xml><?xml version="1.0" encoding="utf-8"?>
<ds:datastoreItem xmlns:ds="http://schemas.openxmlformats.org/officeDocument/2006/customXml" ds:itemID="{E3C07984-0214-44D1-A21A-EDF4091785A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E0B9555-57D0-497A-8976-B5152DACC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bbcab-1ff1-462c-85f0-a5569e57f0b2"/>
    <ds:schemaRef ds:uri="720fe922-26ca-4de5-b879-be0c723ef2d9"/>
    <ds:schemaRef ds:uri="a832d4d2-bb6e-4dd6-9133-03017471ed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14D502-45BD-40FD-BD98-57CD664A8D39}">
  <ds:schemaRefs>
    <ds:schemaRef ds:uri="http://purl.org/dc/terms/"/>
    <ds:schemaRef ds:uri="http://schemas.microsoft.com/office/2006/documentManagement/types"/>
    <ds:schemaRef ds:uri="b22bbcab-1ff1-462c-85f0-a5569e57f0b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a832d4d2-bb6e-4dd6-9133-03017471edc6"/>
    <ds:schemaRef ds:uri="720fe922-26ca-4de5-b879-be0c723ef2d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24817</TotalTime>
  <Words>2819</Words>
  <Application>Microsoft Office PowerPoint</Application>
  <PresentationFormat>Prikaz na zaslonu (4:3)</PresentationFormat>
  <Paragraphs>277</Paragraphs>
  <Slides>40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40</vt:i4>
      </vt:variant>
    </vt:vector>
  </HeadingPairs>
  <TitlesOfParts>
    <vt:vector size="47" baseType="lpstr">
      <vt:lpstr>Arial</vt:lpstr>
      <vt:lpstr>Calibri</vt:lpstr>
      <vt:lpstr>Myriad Pro</vt:lpstr>
      <vt:lpstr>Times New Roman</vt:lpstr>
      <vt:lpstr>Wingdings</vt:lpstr>
      <vt:lpstr>Office Theme</vt:lpstr>
      <vt:lpstr>Custom Design</vt:lpstr>
      <vt:lpstr>Godišnja izvješća Europskog revizorskog suda za 2023. </vt:lpstr>
      <vt:lpstr>PowerPoint prezentacija</vt:lpstr>
      <vt:lpstr>Europski revizorski sud</vt:lpstr>
      <vt:lpstr>Sadržaj                        </vt:lpstr>
      <vt:lpstr>Godišnja izvješća za 2023. </vt:lpstr>
      <vt:lpstr>Godišnje izvješće za 2023. – Opći rezultati</vt:lpstr>
      <vt:lpstr>Potrošnja proračunskih sredstava EU-a za 2023., po naslovima VFO-a</vt:lpstr>
      <vt:lpstr>Procijenjena stopa pogreške za rashode iz proračuna EU-a (2019. – 2023.) i revizijski statistički skup po rizicima</vt:lpstr>
      <vt:lpstr>Procijenjena stopa pogreške za naslove 1., 2., i 3. VFO-a (2019. – 2023)</vt:lpstr>
      <vt:lpstr>Najčešće pogreške koje je Sud utvrdio u visokorizičnim rashodima u naslovima s najviše pogrešaka</vt:lpstr>
      <vt:lpstr>Slučajevi prijevara                       </vt:lpstr>
      <vt:lpstr>Slučajevi u kojima je Sud tijekom obavljanja revizije utvrdio da postoji sumnja na prijevaru </vt:lpstr>
      <vt:lpstr>Broj slučajeva u kojima je Sud tijekom obavljanja revizije utvrdio da postoji sumnja na prijevaru        2014. – 2023.  </vt:lpstr>
      <vt:lpstr>Godišnja izvješća za 2023. </vt:lpstr>
      <vt:lpstr>Mehanizam za oporavak i otpornost: 141,6 milijardi eura Iznos obuhvaćen revizijom: 53,5 milijardi eura</vt:lpstr>
      <vt:lpstr>Napredak u isplati bespovratnih sredstava iz RRF-a državama članicama prema stanju od 31. prosinca 2023.</vt:lpstr>
      <vt:lpstr>Stanje provedbe RRF-a zaključno s 21. listopada 2024.</vt:lpstr>
      <vt:lpstr>Isplaćena bespovratna sredstva iz RRF-a postotku ukupne alokacije (stanje na 18/10/2024)</vt:lpstr>
      <vt:lpstr> Udio mjera s ključnim etapama i ciljnim vrijednostima koje treba dosegnuti u odnosu na udio financijskih sredstava koje treba primiti 2026.</vt:lpstr>
      <vt:lpstr>Ključni nalazi</vt:lpstr>
      <vt:lpstr>Mehanizam za oporavak i otpornost – Rezultati revizije</vt:lpstr>
      <vt:lpstr>Primjeri u Hrvatskoj – treća isplata</vt:lpstr>
      <vt:lpstr>Primjeri utvrđenih nepravilnosti</vt:lpstr>
      <vt:lpstr>Nedostatci utvrđeni ex post revizijama</vt:lpstr>
      <vt:lpstr>Primjer nedostataka u informacijskim sustavima</vt:lpstr>
      <vt:lpstr>Godišnja izvješća za 2023. godinu</vt:lpstr>
      <vt:lpstr>Kohezija, otpornost i vrijednosti: 73,3 milijarde eura Iznos obuhvaćen revizijom: 60,2 milijarde eura</vt:lpstr>
      <vt:lpstr>Utvrđene pogreške u EU-27 i UK</vt:lpstr>
      <vt:lpstr>Detaljan prikaz utvrđenih pogrešaka </vt:lpstr>
      <vt:lpstr>Pregled ECA uzorka po državama članicama 2017 -2022</vt:lpstr>
      <vt:lpstr>Stope iskorištenosti sredstava iz ESI fondova u državama članicama za razdoblje 2014. – 2020. na kraju 2023.</vt:lpstr>
      <vt:lpstr>ESIF 2014. – 2020. – stanje provedbe (listopad 2024.)</vt:lpstr>
      <vt:lpstr>ESIF 2014. – 2020. – sredstva isplaćena od strane EK do 22. listopada 2024.</vt:lpstr>
      <vt:lpstr>Primjeri utvrđenih nepravilnosti</vt:lpstr>
      <vt:lpstr>Prirodni resursi: 59,5 milijardi eura Iznos obuhvaćen revizijom: 58,6 milijardi eura</vt:lpstr>
      <vt:lpstr>Utvrđene pogreške u EU-27 i UK</vt:lpstr>
      <vt:lpstr>Najčešći izvor utvrđenih pogrešaka </vt:lpstr>
      <vt:lpstr>Primjer utvrđene nepravilnosti</vt:lpstr>
      <vt:lpstr>PowerPoint prezentacija</vt:lpstr>
      <vt:lpstr>Kontakt podaci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RA_PRESENTATION</dc:title>
  <dc:creator>Victoria Creswell</dc:creator>
  <dc:description>RA_PRESENTATION</dc:description>
  <cp:lastModifiedBy>Suzana Grizelj</cp:lastModifiedBy>
  <cp:revision>944</cp:revision>
  <cp:lastPrinted>2024-10-08T10:15:27Z</cp:lastPrinted>
  <dcterms:created xsi:type="dcterms:W3CDTF">2013-08-06T13:50:03Z</dcterms:created>
  <dcterms:modified xsi:type="dcterms:W3CDTF">2024-11-13T13:13:04Z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0x010100BD30D7845288499E9FA3CCCB05C1F324000E210A1EAEF2413A9837E40D6C8F52590035A471F7DBF42E4C9829CAD4DB011489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3;#English|5c1bbf89-8134-4933-a804-d40db1ccb64c</vt:lpwstr>
  </property>
  <property fmtid="{D5CDD505-2E9C-101B-9397-08002B2CF9AE}" pid="8" name="Eca_Doc_Topics">
    <vt:lpwstr/>
  </property>
  <property fmtid="{D5CDD505-2E9C-101B-9397-08002B2CF9AE}" pid="9" name="Eca_CoreKeywordsDoc">
    <vt:lpwstr/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19;#Main part - PP|5f451bac-2385-465d-8382-8c0255fcf9fa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/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/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5;#Original not annotated|5f67353d-0544-44b7-8683-86d6ac1c52a9</vt:lpwstr>
  </property>
  <property fmtid="{D5CDD505-2E9C-101B-9397-08002B2CF9AE}" pid="27" name="DcsId">
    <vt:lpwstr>d701d866-1b83-427b-a3c8-7e2d17560106</vt:lpwstr>
  </property>
</Properties>
</file>