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6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82" r:id="rId2"/>
    <p:sldId id="265" r:id="rId3"/>
    <p:sldId id="283" r:id="rId4"/>
    <p:sldId id="284" r:id="rId5"/>
    <p:sldId id="290" r:id="rId6"/>
    <p:sldId id="285" r:id="rId7"/>
    <p:sldId id="266" r:id="rId8"/>
    <p:sldId id="286" r:id="rId9"/>
    <p:sldId id="289" r:id="rId10"/>
    <p:sldId id="288" r:id="rId11"/>
    <p:sldId id="291" r:id="rId12"/>
    <p:sldId id="267" r:id="rId13"/>
    <p:sldId id="293" r:id="rId14"/>
    <p:sldId id="294" r:id="rId15"/>
    <p:sldId id="295" r:id="rId16"/>
    <p:sldId id="296" r:id="rId17"/>
    <p:sldId id="259" r:id="rId18"/>
    <p:sldId id="263" r:id="rId19"/>
    <p:sldId id="273" r:id="rId20"/>
    <p:sldId id="297" r:id="rId21"/>
    <p:sldId id="270" r:id="rId22"/>
    <p:sldId id="274" r:id="rId23"/>
    <p:sldId id="271" r:id="rId24"/>
    <p:sldId id="279" r:id="rId25"/>
    <p:sldId id="299" r:id="rId26"/>
    <p:sldId id="301" r:id="rId27"/>
    <p:sldId id="278" r:id="rId28"/>
    <p:sldId id="281" r:id="rId2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91C3-DBA9-434B-96E9-47B791D62E88}" type="datetimeFigureOut">
              <a:rPr lang="hr-HR" smtClean="0"/>
              <a:t>3.6.2019.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742BF-0D82-4602-AD12-DC92AB1B46C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01061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742BF-0D82-4602-AD12-DC92AB1B46C6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485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742BF-0D82-4602-AD12-DC92AB1B46C6}" type="slidenum">
              <a:rPr lang="hr-HR" smtClean="0"/>
              <a:t>28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5704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4F66-C6F6-499F-B6A4-9B74A952DBBD}" type="datetime1">
              <a:rPr lang="hr-HR" smtClean="0"/>
              <a:t>3.6.2019.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DANI HRVATSKOG ŠUMARSTVA 2018.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B272-D9B3-4A58-8416-3856CA15E23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5265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3A28-F623-4A17-A189-5AEC0CFD7A5D}" type="datetime1">
              <a:rPr lang="hr-HR" smtClean="0"/>
              <a:t>3.6.2019.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DANI HRVATSKOG ŠUMARSTVA 2018.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B272-D9B3-4A58-8416-3856CA15E23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3232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8A08-306D-49F3-9443-A54B2B9A8467}" type="datetime1">
              <a:rPr lang="hr-HR" smtClean="0"/>
              <a:t>3.6.2019.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DANI HRVATSKOG ŠUMARSTVA 2018.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B272-D9B3-4A58-8416-3856CA15E23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9721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50C1-47C2-4067-B0FB-43D59AE003F9}" type="datetime1">
              <a:rPr lang="hr-HR" smtClean="0"/>
              <a:t>3.6.2019.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DANI HRVATSKOG ŠUMARSTVA 2018.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B272-D9B3-4A58-8416-3856CA15E23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62474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6FA9-E0BF-475A-B29E-E8B89C96ECDA}" type="datetime1">
              <a:rPr lang="hr-HR" smtClean="0"/>
              <a:t>3.6.2019.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DANI HRVATSKOG ŠUMARSTVA 2018.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B272-D9B3-4A58-8416-3856CA15E23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1489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2AA8-D79B-4F2B-96FB-49FDBBC8A84F}" type="datetime1">
              <a:rPr lang="hr-HR" smtClean="0"/>
              <a:t>3.6.2019.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DANI HRVATSKOG ŠUMARSTVA 2018.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B272-D9B3-4A58-8416-3856CA15E23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3896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C60C-3CC7-4FEE-BADF-B3F0D6AC9FA0}" type="datetime1">
              <a:rPr lang="hr-HR" smtClean="0"/>
              <a:t>3.6.2019.</a:t>
            </a:fld>
            <a:endParaRPr lang="hr-H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DANI HRVATSKOG ŠUMARSTVA 2018.</a:t>
            </a:r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B272-D9B3-4A58-8416-3856CA15E23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20821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E4E5-44A9-49E4-9010-D6C19D1D68A6}" type="datetime1">
              <a:rPr lang="hr-HR" smtClean="0"/>
              <a:t>3.6.2019.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DANI HRVATSKOG ŠUMARSTVA 2018.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B272-D9B3-4A58-8416-3856CA15E23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4888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540C-DD8D-4709-8A72-5CD99F04B291}" type="datetime1">
              <a:rPr lang="hr-HR" smtClean="0"/>
              <a:t>3.6.2019.</a:t>
            </a:fld>
            <a:endParaRPr lang="hr-H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DANI HRVATSKOG ŠUMARSTVA 2018.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B272-D9B3-4A58-8416-3856CA15E23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6174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BEFCA-90D6-47B0-92A7-F5023F8DB416}" type="datetime1">
              <a:rPr lang="hr-HR" smtClean="0"/>
              <a:t>3.6.2019.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DANI HRVATSKOG ŠUMARSTVA 2018.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B272-D9B3-4A58-8416-3856CA15E23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9433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4074-2C6B-412C-9C52-E3D404BEA7A1}" type="datetime1">
              <a:rPr lang="hr-HR" smtClean="0"/>
              <a:t>3.6.2019.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DANI HRVATSKOG ŠUMARSTVA 2018.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B272-D9B3-4A58-8416-3856CA15E23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4360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16C99-AFAD-41EF-A5FB-6F8E3A002B9E}" type="datetime1">
              <a:rPr lang="hr-HR" smtClean="0"/>
              <a:t>3.6.2019.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 smtClean="0"/>
              <a:t>DANI HRVATSKOG ŠUMARSTVA 2018.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CB272-D9B3-4A58-8416-3856CA15E23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9578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Excel_Worksheet1.xlsx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emf"/><Relationship Id="rId4" Type="http://schemas.openxmlformats.org/officeDocument/2006/relationships/package" Target="../embeddings/Microsoft_Excel_Worksheet2.xlsx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79671" y="1174280"/>
            <a:ext cx="120123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500" b="1" dirty="0" smtClean="0">
                <a:solidFill>
                  <a:schemeClr val="accent6">
                    <a:lumMod val="75000"/>
                  </a:schemeClr>
                </a:solidFill>
              </a:rPr>
              <a:t>HRVATSKO ŠUMARSTVO</a:t>
            </a:r>
          </a:p>
          <a:p>
            <a:pPr algn="ctr"/>
            <a:r>
              <a:rPr lang="hr-HR" sz="6500" b="1" dirty="0" smtClean="0">
                <a:solidFill>
                  <a:schemeClr val="accent6">
                    <a:lumMod val="75000"/>
                  </a:schemeClr>
                </a:solidFill>
              </a:rPr>
              <a:t>U SVJETLU KLIMATSKIH PROMJENA</a:t>
            </a:r>
          </a:p>
          <a:p>
            <a:pPr algn="ctr"/>
            <a:endParaRPr lang="hr-HR" sz="6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</p:spTree>
    <p:extLst>
      <p:ext uri="{BB962C8B-B14F-4D97-AF65-F5344CB8AC3E}">
        <p14:creationId xmlns:p14="http://schemas.microsoft.com/office/powerpoint/2010/main" val="214942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43" y="0"/>
            <a:ext cx="969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549168" y="96734"/>
            <a:ext cx="11168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SUŠENJE SMREKE U GORSKOM KOTARU</a:t>
            </a:r>
            <a:endParaRPr lang="hr-H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117776"/>
              </p:ext>
            </p:extLst>
          </p:nvPr>
        </p:nvGraphicFramePr>
        <p:xfrm>
          <a:off x="1876926" y="727287"/>
          <a:ext cx="8470232" cy="5573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Worksheet" r:id="rId4" imgW="5130800" imgH="4057724" progId="Excel.Sheet.12">
                  <p:embed/>
                </p:oleObj>
              </mc:Choice>
              <mc:Fallback>
                <p:oleObj name="Worksheet" r:id="rId4" imgW="5130800" imgH="405772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76926" y="727287"/>
                        <a:ext cx="8470232" cy="5573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322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258336" y="825579"/>
            <a:ext cx="5754031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r-HR" sz="1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uslijed olujnog juga u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prosincu 2017.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godine (11/12. i 26. prosinca), te u listopadu 2018. godine</a:t>
            </a:r>
            <a:endParaRPr lang="hr-H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na širem području Gorskog Kotara i Like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Proglašenje elementarne nepogode za Primorsko - goransku županiju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najveće štete na području UŠP Delnice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izvaljeno &gt; 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1.200.000 </a:t>
            </a:r>
            <a:r>
              <a:rPr lang="hr-HR" sz="2400" b="1" dirty="0" err="1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hr-HR" sz="2400" b="1" baseline="30000" dirty="0" err="1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r-HR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jele, smreke i bukve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hitna sanacija - opasnost od pojave jelovih potkornjaka (u 2018. godini od jelovih potkornjaka napadnuto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je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10.000 m</a:t>
            </a:r>
            <a:r>
              <a:rPr lang="hr-HR" sz="2400" baseline="30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 jele)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421" y="1006169"/>
            <a:ext cx="4508311" cy="5163587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869795" y="178421"/>
            <a:ext cx="10549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solidFill>
                  <a:schemeClr val="accent6">
                    <a:lumMod val="75000"/>
                  </a:schemeClr>
                </a:solidFill>
              </a:rPr>
              <a:t>VJETROIZVALE</a:t>
            </a:r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 U GORSKOM KOTARU</a:t>
            </a:r>
          </a:p>
        </p:txBody>
      </p:sp>
    </p:spTree>
    <p:extLst>
      <p:ext uri="{BB962C8B-B14F-4D97-AF65-F5344CB8AC3E}">
        <p14:creationId xmlns:p14="http://schemas.microsoft.com/office/powerpoint/2010/main" val="19189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20" y="647361"/>
            <a:ext cx="8954429" cy="5787049"/>
          </a:xfrm>
          <a:prstGeom prst="rect">
            <a:avLst/>
          </a:prstGeom>
        </p:spPr>
      </p:pic>
      <p:sp>
        <p:nvSpPr>
          <p:cNvPr id="10" name="TekstniOkvir 9"/>
          <p:cNvSpPr txBox="1"/>
          <p:nvPr/>
        </p:nvSpPr>
        <p:spPr>
          <a:xfrm>
            <a:off x="869795" y="178421"/>
            <a:ext cx="10549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solidFill>
                  <a:schemeClr val="accent6">
                    <a:lumMod val="75000"/>
                  </a:schemeClr>
                </a:solidFill>
              </a:rPr>
              <a:t>VJETROIZVALE</a:t>
            </a:r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 U GORSKOM KOTARU</a:t>
            </a:r>
          </a:p>
        </p:txBody>
      </p:sp>
    </p:spTree>
    <p:extLst>
      <p:ext uri="{BB962C8B-B14F-4D97-AF65-F5344CB8AC3E}">
        <p14:creationId xmlns:p14="http://schemas.microsoft.com/office/powerpoint/2010/main" val="237903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404" y="3816002"/>
            <a:ext cx="3460098" cy="259507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404" y="1003728"/>
            <a:ext cx="3460098" cy="2595074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869795" y="178421"/>
            <a:ext cx="10549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SANACIJA </a:t>
            </a:r>
            <a:r>
              <a:rPr lang="hr-HR" sz="2800" b="1" dirty="0" err="1" smtClean="0">
                <a:solidFill>
                  <a:schemeClr val="accent6">
                    <a:lumMod val="75000"/>
                  </a:schemeClr>
                </a:solidFill>
              </a:rPr>
              <a:t>VJETROIZVALA</a:t>
            </a:r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 2018. GODINE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61" y="1036224"/>
            <a:ext cx="7304047" cy="535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7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404" y="3816002"/>
            <a:ext cx="3460098" cy="259507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404" y="1003728"/>
            <a:ext cx="3460098" cy="2595074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869795" y="178421"/>
            <a:ext cx="10549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SANACIJA </a:t>
            </a:r>
            <a:r>
              <a:rPr lang="hr-HR" sz="2800" b="1" dirty="0" err="1" smtClean="0">
                <a:solidFill>
                  <a:schemeClr val="accent6">
                    <a:lumMod val="75000"/>
                  </a:schemeClr>
                </a:solidFill>
              </a:rPr>
              <a:t>VJETROIZVALA</a:t>
            </a:r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 2019. GODINE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63" y="1027062"/>
            <a:ext cx="7269817" cy="533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404" y="3598801"/>
            <a:ext cx="3460098" cy="259507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404" y="961284"/>
            <a:ext cx="3460098" cy="2595074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869795" y="178421"/>
            <a:ext cx="10549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SANACIJA </a:t>
            </a:r>
            <a:r>
              <a:rPr lang="hr-HR" sz="2800" b="1" dirty="0" err="1" smtClean="0">
                <a:solidFill>
                  <a:schemeClr val="accent6">
                    <a:lumMod val="75000"/>
                  </a:schemeClr>
                </a:solidFill>
              </a:rPr>
              <a:t>VJETROIZVALA</a:t>
            </a:r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 U UŠP DELNICE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40" y="879320"/>
            <a:ext cx="7639898" cy="537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2453268" y="1427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2330604" y="109257"/>
            <a:ext cx="7694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chemeClr val="accent6">
                    <a:lumMod val="75000"/>
                  </a:schemeClr>
                </a:solidFill>
              </a:rPr>
              <a:t>ŠUMSKI POŽARI U 2017. </a:t>
            </a:r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i 2018. GODINI</a:t>
            </a:r>
            <a:endParaRPr lang="hr-H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148046" y="796648"/>
            <a:ext cx="716715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Prosjek zadnjih 26 godina - 273 požara i 14.282 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godišnje.</a:t>
            </a:r>
            <a:endParaRPr lang="hr-HR" sz="20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Rekordna 2000. godina - 706 požara i 68.171 ha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hr-HR" sz="20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hr-HR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2017. godina</a:t>
            </a:r>
          </a:p>
          <a:p>
            <a:pPr marL="342900" indent="-342900">
              <a:buFontTx/>
              <a:buChar char="-"/>
            </a:pP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328 </a:t>
            </a:r>
            <a:r>
              <a:rPr lang="hr-HR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požara 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hr-HR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48.543 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ha.</a:t>
            </a:r>
          </a:p>
          <a:p>
            <a:pPr marL="342900" indent="-342900">
              <a:buFontTx/>
              <a:buChar char="-"/>
            </a:pPr>
            <a:r>
              <a:rPr lang="hr-HR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Prosječna opožarena površina 148 ha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hr-HR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 najveća požara &gt; 3.000 ha (Sinj 3.618 ha, Benkovac 3.333 ha, Gračac 3.026 ha).</a:t>
            </a:r>
          </a:p>
          <a:p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Šteta: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direktna (izgorjela drvna masa) – 10,5 </a:t>
            </a:r>
            <a:r>
              <a:rPr lang="hr-HR" sz="20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indirektna (izgubljene općekorisne funkcije šume) – 94 </a:t>
            </a:r>
            <a:r>
              <a:rPr lang="hr-HR" sz="20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r-HR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  <a:endParaRPr lang="hr-HR" sz="20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2018. godina</a:t>
            </a:r>
          </a:p>
          <a:p>
            <a:pPr marL="342900" indent="-342900">
              <a:buFontTx/>
              <a:buChar char="-"/>
            </a:pP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 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požara na 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1.506 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ha.</a:t>
            </a:r>
            <a:endParaRPr lang="hr-HR" sz="20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Prosječna opožarena površina 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</a:t>
            </a:r>
            <a:r>
              <a:rPr lang="hr-HR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Šteta: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direktna (drvna masa i I. dobni razred) – 0,66 </a:t>
            </a:r>
            <a:r>
              <a:rPr lang="hr-HR" sz="20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r-HR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  <a:endParaRPr lang="hr-HR" sz="20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indirektna (izgubljene općekorisne funkcije šuma) – 2,1 </a:t>
            </a:r>
            <a:r>
              <a:rPr lang="hr-HR" sz="20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r-HR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</a:p>
          <a:p>
            <a:r>
              <a:rPr lang="hr-HR" sz="2400" dirty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/>
            </a:r>
            <a:br>
              <a:rPr lang="hr-HR" sz="2400" dirty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</a:br>
            <a:endParaRPr lang="hr-HR" sz="2400" dirty="0">
              <a:solidFill>
                <a:schemeClr val="accent6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9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062" y="774298"/>
            <a:ext cx="4718348" cy="265407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062" y="3428369"/>
            <a:ext cx="4718348" cy="26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5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2453268" y="1427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2262171" y="105413"/>
            <a:ext cx="7694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SPREČAVANJE ŠTETA OD ŠUMSKIH POŽARA</a:t>
            </a:r>
            <a:endParaRPr lang="hr-H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316666" y="700487"/>
            <a:ext cx="6245172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6">
                    <a:lumMod val="75000"/>
                  </a:schemeClr>
                </a:solidFill>
              </a:rPr>
              <a:t>Izgradnja </a:t>
            </a:r>
            <a:r>
              <a:rPr lang="hr-HR" sz="2200" dirty="0">
                <a:solidFill>
                  <a:schemeClr val="accent6">
                    <a:lumMod val="75000"/>
                  </a:schemeClr>
                </a:solidFill>
              </a:rPr>
              <a:t>protupožarnih prometnica i </a:t>
            </a:r>
            <a:r>
              <a:rPr lang="hr-HR" sz="2200" dirty="0" smtClean="0">
                <a:solidFill>
                  <a:schemeClr val="accent6">
                    <a:lumMod val="75000"/>
                  </a:schemeClr>
                </a:solidFill>
              </a:rPr>
              <a:t>prosjeka.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6">
                    <a:lumMod val="75000"/>
                  </a:schemeClr>
                </a:solidFill>
              </a:rPr>
              <a:t>Organiziranje motriteljsko - dojavne službe (101 čuvar šume i 328 sezonskih motritelja).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6">
                    <a:lumMod val="75000"/>
                  </a:schemeClr>
                </a:solidFill>
              </a:rPr>
              <a:t>Uvođenje </a:t>
            </a:r>
            <a:r>
              <a:rPr lang="hr-HR" sz="2200" dirty="0" err="1" smtClean="0">
                <a:solidFill>
                  <a:schemeClr val="accent6">
                    <a:lumMod val="75000"/>
                  </a:schemeClr>
                </a:solidFill>
              </a:rPr>
              <a:t>videonadzora</a:t>
            </a:r>
            <a:r>
              <a:rPr lang="hr-HR" sz="2200" dirty="0" smtClean="0">
                <a:solidFill>
                  <a:schemeClr val="accent6">
                    <a:lumMod val="75000"/>
                  </a:schemeClr>
                </a:solidFill>
              </a:rPr>
              <a:t> u Dalmaciji 2018. godine - 92 kamere na 46 lokacija za rano otkrivanje te simulaciju širenja požara.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6">
                    <a:lumMod val="75000"/>
                  </a:schemeClr>
                </a:solidFill>
              </a:rPr>
              <a:t>Šumsko-uzgojni radovi </a:t>
            </a:r>
            <a:r>
              <a:rPr lang="hr-HR" sz="2200" dirty="0">
                <a:solidFill>
                  <a:schemeClr val="accent6">
                    <a:lumMod val="75000"/>
                  </a:schemeClr>
                </a:solidFill>
              </a:rPr>
              <a:t>(njega, čišćenje, proreda sastojina, kresanje i uklanjanje </a:t>
            </a:r>
            <a:r>
              <a:rPr lang="hr-HR" sz="2200" dirty="0" smtClean="0">
                <a:solidFill>
                  <a:schemeClr val="accent6">
                    <a:lumMod val="75000"/>
                  </a:schemeClr>
                </a:solidFill>
              </a:rPr>
              <a:t>granja).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6">
                    <a:lumMod val="75000"/>
                  </a:schemeClr>
                </a:solidFill>
              </a:rPr>
              <a:t>Promotivno - edukativne aktivnosti.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6">
                    <a:lumMod val="75000"/>
                  </a:schemeClr>
                </a:solidFill>
              </a:rPr>
              <a:t>Sanacija opožarenih površina: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6">
                    <a:lumMod val="75000"/>
                  </a:schemeClr>
                </a:solidFill>
              </a:rPr>
              <a:t>uklanjanje opožarene drvne mase,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6">
                    <a:lumMod val="75000"/>
                  </a:schemeClr>
                </a:solidFill>
              </a:rPr>
              <a:t>sadnja sadnica - crni, primorski, alepski bor, pinija, hrast medunac, crnika...</a:t>
            </a:r>
            <a:endParaRPr lang="hr-H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010" y="3430832"/>
            <a:ext cx="5169794" cy="290801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010" y="771278"/>
            <a:ext cx="5169794" cy="26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292671" y="156118"/>
            <a:ext cx="5572870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SUŠENJE BOROVA NA PODRUČJU MEDITERANA</a:t>
            </a:r>
            <a:endParaRPr lang="hr-HR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hr-HR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Tijekom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2017.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pojava sušenja stabala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bora (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alepskog,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crnog, primorskog)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na području UŠP Split (u manjoj mjeri na ostalim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mediteranskim UŠP).</a:t>
            </a:r>
            <a:endParaRPr lang="hr-HR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Uzrok - najezda borovih potkornjaka (najviše mediteranski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potkornjak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hr-HR" sz="2400" dirty="0" err="1" smtClean="0">
                <a:solidFill>
                  <a:schemeClr val="accent6">
                    <a:lumMod val="75000"/>
                  </a:schemeClr>
                </a:solidFill>
              </a:rPr>
              <a:t>Orthotomicus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r-HR" sz="2400" dirty="0" err="1">
                <a:solidFill>
                  <a:schemeClr val="accent6">
                    <a:lumMod val="75000"/>
                  </a:schemeClr>
                </a:solidFill>
              </a:rPr>
              <a:t>erosus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). 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Angažiranje Ministarstva poljoprivrede, Šumarske inspekcije, Hrvatskog šumarskog instituta, Šumarskog fakulteta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hr-H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hr-H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hr-HR" sz="2400" baseline="30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hr-H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624" y="1271241"/>
            <a:ext cx="5783762" cy="433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469848" y="250295"/>
            <a:ext cx="1054905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KATASTROFALNI  </a:t>
            </a:r>
            <a:r>
              <a:rPr lang="hr-HR" sz="3200" b="1" dirty="0" err="1" smtClean="0">
                <a:solidFill>
                  <a:schemeClr val="accent6">
                    <a:lumMod val="75000"/>
                  </a:schemeClr>
                </a:solidFill>
              </a:rPr>
              <a:t>LEDOLOM</a:t>
            </a:r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  2014</a:t>
            </a:r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endParaRPr lang="hr-HR" sz="2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sz="2200" dirty="0" smtClean="0">
                <a:solidFill>
                  <a:schemeClr val="accent6">
                    <a:lumMod val="75000"/>
                  </a:schemeClr>
                </a:solidFill>
              </a:rPr>
              <a:t>ledena kiša - u razdoblju od 31.1. do 6.2.2014.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sz="2200" dirty="0" smtClean="0">
                <a:solidFill>
                  <a:schemeClr val="accent6">
                    <a:lumMod val="75000"/>
                  </a:schemeClr>
                </a:solidFill>
              </a:rPr>
              <a:t>UŠP Delnice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sz="2200" dirty="0" smtClean="0">
                <a:solidFill>
                  <a:schemeClr val="accent6">
                    <a:lumMod val="75000"/>
                  </a:schemeClr>
                </a:solidFill>
              </a:rPr>
              <a:t>zahvaćen visinski pojas od 400 do 1000 m/nm</a:t>
            </a:r>
          </a:p>
          <a:p>
            <a:pPr marL="342900" indent="-342900">
              <a:buFontTx/>
              <a:buChar char="-"/>
            </a:pPr>
            <a:endParaRPr lang="hr-H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099" y="1028773"/>
            <a:ext cx="5626901" cy="3748923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97" y="2768473"/>
            <a:ext cx="4033454" cy="35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458960" y="656198"/>
            <a:ext cx="510549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SUŠENJE BOROVA NA PODRUČJU MEDITERANA</a:t>
            </a:r>
            <a:endParaRPr lang="hr-HR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hr-HR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Sanacija - doznačivanje i uklanjanje zaraženih stabala iz sastojina.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U 2018.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godini na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području UŠP Split doznačeno je oko 2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000 </a:t>
            </a:r>
            <a:r>
              <a:rPr lang="hr-HR" sz="2400" dirty="0" err="1" smtClean="0">
                <a:solidFill>
                  <a:schemeClr val="accent6">
                    <a:lumMod val="75000"/>
                  </a:schemeClr>
                </a:solidFill>
              </a:rPr>
              <a:t>m³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 drvne mase, te je sanirano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oko 100 ha sa simptomima zaraze mediteranskim potkornjakom.</a:t>
            </a:r>
            <a:br>
              <a:rPr lang="hr-HR" sz="2400" dirty="0">
                <a:solidFill>
                  <a:schemeClr val="accent6">
                    <a:lumMod val="75000"/>
                  </a:schemeClr>
                </a:solidFill>
              </a:rPr>
            </a:br>
            <a:endParaRPr lang="hr-H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hr-H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hr-HR" sz="2400" baseline="30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hr-H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521" y="1315844"/>
            <a:ext cx="5902711" cy="442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45689" y="374587"/>
            <a:ext cx="66795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28600" algn="l"/>
              </a:tabLst>
            </a:pPr>
            <a:r>
              <a:rPr lang="hr-HR" sz="3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HRASTOVA MREŽASTA STJENICA</a:t>
            </a:r>
            <a:r>
              <a:rPr lang="hr-HR" sz="3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 </a:t>
            </a:r>
            <a:r>
              <a:rPr lang="hr-HR" sz="36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(</a:t>
            </a:r>
            <a:r>
              <a:rPr lang="hr-HR" sz="3600" i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Corythuca</a:t>
            </a:r>
            <a:r>
              <a:rPr lang="hr-HR" sz="36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 </a:t>
            </a:r>
            <a:r>
              <a:rPr lang="hr-HR" sz="3600" i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arcuata</a:t>
            </a:r>
            <a:r>
              <a:rPr lang="hr-HR" sz="36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) </a:t>
            </a:r>
          </a:p>
          <a:p>
            <a:pPr>
              <a:spcAft>
                <a:spcPts val="0"/>
              </a:spcAft>
              <a:tabLst>
                <a:tab pos="228600" algn="l"/>
              </a:tabLst>
            </a:pPr>
            <a:endParaRPr lang="hr-HR" sz="24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Štetnik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autohton na sjevernoameričkom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kontinentu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gdje ne čini veće gospodarske štete. </a:t>
            </a:r>
            <a:endParaRPr lang="hr-HR" sz="24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hr-HR" sz="24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U Europi se bilježi od 2009. godine.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hr-HR" sz="24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U Hrvatskoj primijećen 2013. godine (na području Spačve).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hr-HR" sz="24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Tijekom 2017. godine raširen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čitavim arealom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hrasta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lužnjaka i kitnjaka.</a:t>
            </a:r>
            <a:endParaRPr lang="hr-HR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hr-HR" sz="24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HG Mincho Light J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33" y="504601"/>
            <a:ext cx="4330152" cy="5773536"/>
          </a:xfrm>
          <a:prstGeom prst="rect">
            <a:avLst/>
          </a:prstGeom>
        </p:spPr>
      </p:pic>
      <p:sp>
        <p:nvSpPr>
          <p:cNvPr id="7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</p:spTree>
    <p:extLst>
      <p:ext uri="{BB962C8B-B14F-4D97-AF65-F5344CB8AC3E}">
        <p14:creationId xmlns:p14="http://schemas.microsoft.com/office/powerpoint/2010/main" val="307672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28032" y="250180"/>
            <a:ext cx="814689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28600" algn="l"/>
              </a:tabLst>
            </a:pPr>
            <a:r>
              <a:rPr lang="hr-HR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Hrastova mrežasta stjenica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 </a:t>
            </a:r>
            <a:r>
              <a:rPr lang="hr-HR" sz="24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(</a:t>
            </a:r>
            <a:r>
              <a:rPr lang="hr-HR" sz="2400" i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Corythuca</a:t>
            </a:r>
            <a:r>
              <a:rPr lang="hr-HR" sz="24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 </a:t>
            </a:r>
            <a:r>
              <a:rPr lang="hr-HR" sz="2400" i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arcuata</a:t>
            </a:r>
            <a:r>
              <a:rPr lang="hr-HR" sz="24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)</a:t>
            </a:r>
          </a:p>
          <a:p>
            <a:pPr algn="just">
              <a:spcAft>
                <a:spcPts val="0"/>
              </a:spcAft>
              <a:tabLst>
                <a:tab pos="228600" algn="l"/>
              </a:tabLst>
            </a:pPr>
            <a:endParaRPr lang="hr-HR" sz="8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HG Mincho Light J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  <a:tabLst>
                <a:tab pos="228600" algn="l"/>
              </a:tabLst>
            </a:pPr>
            <a:endParaRPr lang="hr-HR" sz="24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Smanjena asimilacijska površina lista.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Fiziološko slabljenje stabala, mogućnost sušenja i odumiranja.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Izostanak uroda žira (bez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žira nema obnove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šuma).</a:t>
            </a:r>
            <a:endParaRPr lang="hr-HR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3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Izostanak glavnog prihoda i proizvodnje najvrjednijih sortimenata.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3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Manjak </a:t>
            </a:r>
            <a:r>
              <a:rPr lang="hr-HR" sz="23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sirovine </a:t>
            </a:r>
            <a:r>
              <a:rPr lang="hr-HR" sz="23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potrebne drvnoj industriji – gospodarski problem.</a:t>
            </a:r>
            <a:endParaRPr lang="hr-HR" sz="23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3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Izostanak prirasta stabala.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3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Izostanak </a:t>
            </a:r>
            <a:r>
              <a:rPr lang="hr-HR" sz="23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općekorisnih funkcija šuma.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pl-PL" sz="23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Javnozdravstveni problem - stjenica </a:t>
            </a:r>
            <a:r>
              <a:rPr lang="pl-PL" sz="23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ubada </a:t>
            </a:r>
            <a:r>
              <a:rPr lang="pl-PL" sz="23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ljude.</a:t>
            </a:r>
            <a:endParaRPr lang="hr-HR" sz="23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HG Mincho Light J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-1"/>
            <a:ext cx="3505201" cy="5754030"/>
          </a:xfrm>
          <a:prstGeom prst="rect">
            <a:avLst/>
          </a:prstGeom>
        </p:spPr>
      </p:pic>
      <p:sp>
        <p:nvSpPr>
          <p:cNvPr id="6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</p:spTree>
    <p:extLst>
      <p:ext uri="{BB962C8B-B14F-4D97-AF65-F5344CB8AC3E}">
        <p14:creationId xmlns:p14="http://schemas.microsoft.com/office/powerpoint/2010/main" val="337237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71956" y="0"/>
            <a:ext cx="813606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28600" algn="l"/>
              </a:tabLst>
            </a:pPr>
            <a:r>
              <a:rPr lang="hr-HR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Hrastova mrežasta stjenica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 </a:t>
            </a:r>
            <a:r>
              <a:rPr lang="hr-HR" sz="24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(</a:t>
            </a:r>
            <a:r>
              <a:rPr lang="hr-HR" sz="2400" i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Corythuca</a:t>
            </a:r>
            <a:r>
              <a:rPr lang="hr-HR" sz="24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 </a:t>
            </a:r>
            <a:r>
              <a:rPr lang="hr-HR" sz="2400" i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arcuata</a:t>
            </a:r>
            <a:r>
              <a:rPr lang="hr-HR" sz="24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G Mincho Light J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0"/>
              </a:spcAft>
              <a:tabLst>
                <a:tab pos="228600" algn="l"/>
              </a:tabLst>
            </a:pPr>
            <a:endParaRPr lang="hr-HR" sz="2000" i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Od pojave ovog štetnika vršimo praćenje i suzbijanje dostupnim sredstvima za zaštitu bilja.</a:t>
            </a:r>
            <a:endParaRPr lang="hr-HR" sz="800" dirty="0"/>
          </a:p>
          <a:p>
            <a:pPr marL="342900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Tijekom 2017. godine:</a:t>
            </a:r>
            <a:endParaRPr lang="hr-HR" sz="500" dirty="0" smtClean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Ministarstvo poljoprivrede </a:t>
            </a:r>
            <a:r>
              <a:rPr lang="hr-HR" sz="20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izdaje Naredbu o sprječavanju širenja 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zaraze.</a:t>
            </a:r>
            <a:endParaRPr lang="hr-HR" sz="500" dirty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tretiranje u </a:t>
            </a:r>
            <a:r>
              <a:rPr lang="hr-HR" sz="2000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klonsko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-sjemenskim plantažama </a:t>
            </a:r>
            <a:r>
              <a:rPr lang="hr-HR" sz="2000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atomizerima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i pokusno tretiranje iz zraka na 400 ha (UŠP Vinkovci).</a:t>
            </a:r>
            <a:endParaRPr lang="hr-HR" sz="500" dirty="0" smtClean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istraživački projekt Šumarskog fakulteta „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Utjecaj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novog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invazivnog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stranog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štetnika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-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hrastove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mrežaste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stjenice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(</a:t>
            </a:r>
            <a:r>
              <a:rPr lang="en-US" sz="2000" b="1" i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Corythucha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i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arcuata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) 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na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zdravstveno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stanje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,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urod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,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morfološke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značajke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i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klijavost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žira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u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šumskim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sastojinama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i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klonskim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sjemenskim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plantažama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i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iznalaženje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rješenja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za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njeno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učinkovito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suzbijanje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”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. (</a:t>
            </a:r>
            <a:r>
              <a:rPr lang="hr-HR" sz="2000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HŠ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financiraju vlastitim sredstvima).</a:t>
            </a:r>
          </a:p>
          <a:p>
            <a:pPr lvl="1">
              <a:tabLst>
                <a:tab pos="228600" algn="l"/>
              </a:tabLst>
            </a:pPr>
            <a:endParaRPr lang="hr-HR" sz="2000" dirty="0" smtClean="0">
              <a:solidFill>
                <a:schemeClr val="accent6">
                  <a:lumMod val="75000"/>
                </a:schemeClr>
              </a:solidFill>
              <a:effectLst/>
              <a:ea typeface="HG Mincho Light J"/>
              <a:cs typeface="Calibri" panose="020F0502020204030204" pitchFamily="34" charset="0"/>
            </a:endParaRPr>
          </a:p>
          <a:p>
            <a:pPr lvl="1">
              <a:tabLst>
                <a:tab pos="228600" algn="l"/>
              </a:tabLst>
            </a:pP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effectLst/>
                <a:ea typeface="HG Mincho Light J"/>
                <a:cs typeface="Calibri" panose="020F0502020204030204" pitchFamily="34" charset="0"/>
              </a:rPr>
              <a:t>Tijekom 2018. godine nastavljeno je istraživanje štetnika, te provedeno suzbijanje </a:t>
            </a:r>
            <a:r>
              <a:rPr lang="hr-HR" sz="2000" dirty="0" err="1" smtClean="0">
                <a:solidFill>
                  <a:schemeClr val="accent6">
                    <a:lumMod val="75000"/>
                  </a:schemeClr>
                </a:solidFill>
                <a:effectLst/>
                <a:ea typeface="HG Mincho Light J"/>
                <a:cs typeface="Calibri" panose="020F0502020204030204" pitchFamily="34" charset="0"/>
              </a:rPr>
              <a:t>aviotretiranjem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effectLst/>
                <a:ea typeface="HG Mincho Light J"/>
                <a:cs typeface="Calibri" panose="020F0502020204030204" pitchFamily="34" charset="0"/>
              </a:rPr>
              <a:t> na 1.300 ha (UŠP Vinkovci).</a:t>
            </a:r>
          </a:p>
          <a:p>
            <a:pPr lvl="1">
              <a:tabLst>
                <a:tab pos="228600" algn="l"/>
              </a:tabLst>
            </a:pP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effectLst/>
                <a:ea typeface="HG Mincho Light J"/>
                <a:cs typeface="Calibri" panose="020F0502020204030204" pitchFamily="34" charset="0"/>
              </a:rPr>
              <a:t>Istražuju se i nove metode suzbijanja (npr</a:t>
            </a:r>
            <a:r>
              <a:rPr lang="hr-HR" sz="20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. injektiranjem insekticida, postavljanjem kartonskih omotača i sl.)</a:t>
            </a:r>
            <a:endParaRPr lang="hr-HR" sz="2000" dirty="0">
              <a:solidFill>
                <a:schemeClr val="accent6">
                  <a:lumMod val="75000"/>
                </a:schemeClr>
              </a:solidFill>
              <a:effectLst/>
              <a:ea typeface="HG Mincho Light J"/>
              <a:cs typeface="Calibri" panose="020F050202020403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287" y="602857"/>
            <a:ext cx="3367669" cy="5496860"/>
          </a:xfrm>
          <a:prstGeom prst="rect">
            <a:avLst/>
          </a:prstGeom>
        </p:spPr>
      </p:pic>
      <p:sp>
        <p:nvSpPr>
          <p:cNvPr id="6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</p:spTree>
    <p:extLst>
      <p:ext uri="{BB962C8B-B14F-4D97-AF65-F5344CB8AC3E}">
        <p14:creationId xmlns:p14="http://schemas.microsoft.com/office/powerpoint/2010/main" val="66406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249728"/>
            <a:ext cx="815954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SUŠENJE POLJSKOG JASENA</a:t>
            </a:r>
            <a:endParaRPr lang="hr-HR" sz="32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 Mincho Light J"/>
              <a:cs typeface="Calibri" panose="020F0502020204030204" pitchFamily="34" charset="0"/>
            </a:endParaRPr>
          </a:p>
          <a:p>
            <a:endParaRPr lang="hr-HR" sz="8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Trenutno najugroženija vrsta drveća u RH.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Važna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gospodarska i ekološka vrsta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-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zauzima specifična staništa i nema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alternativu.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Do prije desetak godina izuzetno vitalna šumska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vrsta,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obnavljala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se bez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većih problema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800" dirty="0" smtClean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Sušenje najizraženije na nižim terenima (nize, bare)</a:t>
            </a:r>
            <a:endParaRPr lang="hr-HR" sz="2400" dirty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povezanost s nemogućnošću ishrane</a:t>
            </a:r>
            <a:endParaRPr lang="hr-HR" sz="2400" dirty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pliće korijenje u barama</a:t>
            </a:r>
            <a:endParaRPr lang="hr-HR" sz="2400" dirty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uslijed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ekstremnih suša i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vrućina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voda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na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najnižim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terenima postala nedostupna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nakon uzastopnih sušnih godina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stabla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iscrpljena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u borbi za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život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povećana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prisutnost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jasenovih potkornjaka</a:t>
            </a:r>
            <a:endParaRPr lang="hr-HR" sz="2400" dirty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patogena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gljiva </a:t>
            </a:r>
            <a:r>
              <a:rPr lang="hr-HR" sz="2400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Hymenoscyphus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fraxinea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(</a:t>
            </a:r>
            <a:r>
              <a:rPr lang="hr-HR" sz="2400" dirty="0" err="1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Chalara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).</a:t>
            </a:r>
            <a:endParaRPr lang="hr-HR" sz="2400" dirty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hr-HR" sz="2400" dirty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</p:txBody>
      </p:sp>
      <p:sp>
        <p:nvSpPr>
          <p:cNvPr id="6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57940"/>
              </p:ext>
            </p:extLst>
          </p:nvPr>
        </p:nvGraphicFramePr>
        <p:xfrm>
          <a:off x="598606" y="774888"/>
          <a:ext cx="7303735" cy="5086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Acrobat Document" r:id="rId3" imgW="11343907" imgH="8019948" progId="AcroExch.Document.7">
                  <p:embed/>
                </p:oleObj>
              </mc:Choice>
              <mc:Fallback>
                <p:oleObj name="Acrobat Document" r:id="rId3" imgW="11343907" imgH="801994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8606" y="774888"/>
                        <a:ext cx="7303735" cy="50868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982579" y="365124"/>
            <a:ext cx="10515600" cy="491523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RASPROSTRANJENOST </a:t>
            </a:r>
            <a:r>
              <a:rPr lang="hr-HR" sz="3200" b="1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POLJSKOG JASENA</a:t>
            </a:r>
            <a:r>
              <a:rPr lang="hr-HR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 Mincho Light J"/>
                <a:cs typeface="Calibri" panose="020F0502020204030204" pitchFamily="34" charset="0"/>
              </a:rPr>
              <a:t/>
            </a:r>
            <a:br>
              <a:rPr lang="hr-HR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 Mincho Light J"/>
                <a:cs typeface="Calibri" panose="020F0502020204030204" pitchFamily="34" charset="0"/>
              </a:rPr>
            </a:br>
            <a:endParaRPr lang="hr-HR" sz="32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237" y="3801978"/>
            <a:ext cx="4750445" cy="266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8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74871"/>
              </p:ext>
            </p:extLst>
          </p:nvPr>
        </p:nvGraphicFramePr>
        <p:xfrm>
          <a:off x="300037" y="1062682"/>
          <a:ext cx="11591925" cy="567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Worksheet" r:id="rId4" imgW="9347200" imgH="3879858" progId="Excel.Sheet.12">
                  <p:embed/>
                </p:oleObj>
              </mc:Choice>
              <mc:Fallback>
                <p:oleObj name="Worksheet" r:id="rId4" imgW="9347200" imgH="387985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0037" y="1062682"/>
                        <a:ext cx="11591925" cy="5675313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Naslov 5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062681"/>
          </a:xfrm>
          <a:noFill/>
        </p:spPr>
        <p:txBody>
          <a:bodyPr>
            <a:normAutofit/>
          </a:bodyPr>
          <a:lstStyle/>
          <a:p>
            <a:pPr algn="ctr"/>
            <a:r>
              <a:rPr lang="hr-HR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ZASTUPLJENOST</a:t>
            </a:r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hr-HR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POLJSKOG JASENA  U ŠUMAMA KOJIMA GOSPODARE  HRVATSKE ŠUME</a:t>
            </a:r>
          </a:p>
        </p:txBody>
      </p:sp>
    </p:spTree>
    <p:extLst>
      <p:ext uri="{BB962C8B-B14F-4D97-AF65-F5344CB8AC3E}">
        <p14:creationId xmlns:p14="http://schemas.microsoft.com/office/powerpoint/2010/main" val="17180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2125" y="131908"/>
            <a:ext cx="7978631" cy="713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200" b="1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SUŠENJE POLJSKOG JASENA</a:t>
            </a:r>
            <a:endParaRPr lang="hr-HR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 Mincho Light J"/>
              <a:cs typeface="Calibri" panose="020F0502020204030204" pitchFamily="34" charset="0"/>
            </a:endParaRPr>
          </a:p>
          <a:p>
            <a:endParaRPr lang="hr-HR" sz="1200" b="1" dirty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- istraživanje</a:t>
            </a:r>
          </a:p>
          <a:p>
            <a:endParaRPr lang="hr-HR" sz="800" b="1" dirty="0" smtClean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U tijeku provedba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višegodišnjeg istraživanja -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Šumarski fakultet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u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Zagrebu.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Šumarski fakultet vrši dodatno ispitivanje prisutnosti </a:t>
            </a:r>
            <a:r>
              <a:rPr lang="hr-HR" sz="2400" dirty="0" err="1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Chalare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 na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sjemenu, sadnicama te u stablima određenih sastojina (financiranje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vlastitim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sredstvima HŠ).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Istraživanjem Šumarskog fakulteta 2018. g. dokazano je postojanje novih vrsta gljiva truležnica u korijenju stabala jasena, što uz poremećen režim poplavnih voda doprinosi masovnom sušenju stabala.</a:t>
            </a:r>
            <a:endParaRPr lang="hr-HR" sz="2600" b="1" dirty="0" smtClean="0">
              <a:solidFill>
                <a:srgbClr val="70AD47">
                  <a:lumMod val="75000"/>
                </a:srgbClr>
              </a:solidFill>
              <a:ea typeface="HG Mincho Light J"/>
              <a:cs typeface="Calibri" panose="020F0502020204030204" pitchFamily="34" charset="0"/>
            </a:endParaRPr>
          </a:p>
          <a:p>
            <a:pPr lvl="0"/>
            <a:r>
              <a:rPr lang="hr-HR" sz="2600" b="1" dirty="0" smtClean="0">
                <a:solidFill>
                  <a:srgbClr val="70AD47">
                    <a:lumMod val="75000"/>
                  </a:srgbClr>
                </a:solidFill>
                <a:ea typeface="HG Mincho Light J"/>
                <a:cs typeface="Calibri" panose="020F0502020204030204" pitchFamily="34" charset="0"/>
              </a:rPr>
              <a:t>- obnova </a:t>
            </a:r>
            <a:r>
              <a:rPr lang="hr-HR" sz="2600" b="1" dirty="0">
                <a:solidFill>
                  <a:srgbClr val="70AD47">
                    <a:lumMod val="75000"/>
                  </a:srgbClr>
                </a:solidFill>
                <a:ea typeface="HG Mincho Light J"/>
                <a:cs typeface="Calibri" panose="020F0502020204030204" pitchFamily="34" charset="0"/>
              </a:rPr>
              <a:t>sastojina</a:t>
            </a:r>
          </a:p>
          <a:p>
            <a:pPr lvl="0"/>
            <a:endParaRPr lang="hr-HR" sz="800" b="1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 Mincho Light J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70AD47">
                    <a:lumMod val="75000"/>
                  </a:srgbClr>
                </a:solidFill>
                <a:ea typeface="HG Mincho Light J"/>
                <a:cs typeface="Calibri" panose="020F0502020204030204" pitchFamily="34" charset="0"/>
              </a:rPr>
              <a:t>Doznačivanje i uklanjanje suhih i oboljelih stabala.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70AD47">
                    <a:lumMod val="75000"/>
                  </a:srgbClr>
                </a:solidFill>
                <a:ea typeface="HG Mincho Light J"/>
                <a:cs typeface="Calibri" panose="020F0502020204030204" pitchFamily="34" charset="0"/>
              </a:rPr>
              <a:t>Obnova sastojina sadnjom sadnica odgovarajuće vrste (hrast lužnjak, poljski jasen, crna </a:t>
            </a:r>
            <a:r>
              <a:rPr lang="hr-HR" sz="2400" dirty="0" smtClean="0">
                <a:solidFill>
                  <a:srgbClr val="70AD47">
                    <a:lumMod val="75000"/>
                  </a:srgbClr>
                </a:solidFill>
                <a:ea typeface="HG Mincho Light J"/>
                <a:cs typeface="Calibri" panose="020F0502020204030204" pitchFamily="34" charset="0"/>
              </a:rPr>
              <a:t>joha, vrbe, topole).</a:t>
            </a:r>
            <a:endParaRPr lang="hr-HR" sz="2400" dirty="0">
              <a:solidFill>
                <a:srgbClr val="70AD47">
                  <a:lumMod val="75000"/>
                </a:srgbClr>
              </a:solidFill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 smtClean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</p:txBody>
      </p:sp>
      <p:sp>
        <p:nvSpPr>
          <p:cNvPr id="5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8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32904" y="3557513"/>
            <a:ext cx="112157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r-HR" sz="800" dirty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Intenzivirati znanstvena i stručna istraživanja uzročnika bolesti i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postupaka sanacije, te primjenjivati stečena znanja i iskustva susjednih zemalja.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800" dirty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Usko surađivati sa Šumarskim fakultetom, Hrvatskim šumarskim institutom, Hrvatskom komorom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inženjera šumarstva i drvne tehnologije,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Ministarstvom poljoprivrede, Ministarstvom zaštite okoliša i energetike, Državnim inspektoratom - šumarskom inspekcijom,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te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javnim ustanovama.</a:t>
            </a:r>
            <a:endParaRPr lang="hr-HR" dirty="0" smtClean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6" name="TekstniOkvir 5"/>
          <p:cNvSpPr txBox="1"/>
          <p:nvPr/>
        </p:nvSpPr>
        <p:spPr>
          <a:xfrm>
            <a:off x="432904" y="119270"/>
            <a:ext cx="61324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ZAKLJUČAK</a:t>
            </a:r>
          </a:p>
          <a:p>
            <a:pPr algn="ctr"/>
            <a:endParaRPr lang="hr-HR" sz="1200" b="1" dirty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Intenzivno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pratiti stanje u nepogodom zahvaćenim područjima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800" dirty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Provoditi zahvate njege, doznake i sječe uz stručne upute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800" dirty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Obnovu provoditi kombinacijom odgovarajućih vrsta drveća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  <a:ea typeface="HG Mincho Light J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800" dirty="0">
              <a:solidFill>
                <a:schemeClr val="accent6">
                  <a:lumMod val="75000"/>
                </a:schemeClr>
              </a:solidFill>
              <a:ea typeface="HG Mincho Light J"/>
              <a:cs typeface="Calibri" panose="020F0502020204030204" pitchFamily="34" charset="0"/>
            </a:endParaRPr>
          </a:p>
          <a:p>
            <a:endParaRPr lang="hr-HR" dirty="0"/>
          </a:p>
          <a:p>
            <a:endParaRPr lang="hr-HR" dirty="0"/>
          </a:p>
        </p:txBody>
      </p:sp>
      <p:sp>
        <p:nvSpPr>
          <p:cNvPr id="7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830" y="-11997"/>
            <a:ext cx="5909170" cy="35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4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756991" y="73078"/>
            <a:ext cx="1054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KATASTROFALNI  </a:t>
            </a:r>
            <a:r>
              <a:rPr lang="hr-HR" sz="3200" b="1" dirty="0" err="1" smtClean="0">
                <a:solidFill>
                  <a:schemeClr val="accent6">
                    <a:lumMod val="75000"/>
                  </a:schemeClr>
                </a:solidFill>
              </a:rPr>
              <a:t>LEDOLOM</a:t>
            </a:r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  2014</a:t>
            </a:r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endParaRPr lang="hr-H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112" y="769711"/>
            <a:ext cx="8079166" cy="570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493588" y="141365"/>
            <a:ext cx="1054905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KATASTROFALNI  </a:t>
            </a:r>
            <a:r>
              <a:rPr lang="hr-HR" sz="3200" b="1" dirty="0" err="1" smtClean="0">
                <a:solidFill>
                  <a:schemeClr val="accent6">
                    <a:lumMod val="75000"/>
                  </a:schemeClr>
                </a:solidFill>
              </a:rPr>
              <a:t>LEDOLOM</a:t>
            </a:r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  2014</a:t>
            </a:r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endParaRPr lang="hr-HR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Direktna šteta: izvale i lomovi stabala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&gt;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50 %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stabala se prelomilo ili raskolilo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&gt;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15 % stabala se izvalilo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Stradale vrste:</a:t>
            </a:r>
            <a:endParaRPr lang="hr-HR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jela i smreka 198.000 </a:t>
            </a:r>
            <a:r>
              <a:rPr lang="hr-HR" sz="2400" dirty="0" err="1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hr-HR" sz="2400" baseline="30000" dirty="0" err="1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hr-HR" sz="2400" baseline="30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bukva 208.500 </a:t>
            </a:r>
            <a:r>
              <a:rPr lang="hr-HR" sz="2400" dirty="0" err="1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hr-HR" sz="2400" baseline="30000" dirty="0" err="1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hr-HR" sz="2400" baseline="30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endParaRPr lang="hr-HR" sz="2000" baseline="300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hr-H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990" y="1372179"/>
            <a:ext cx="5786803" cy="36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1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448984" y="202168"/>
            <a:ext cx="105490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KATASTROFALNI  </a:t>
            </a:r>
            <a:r>
              <a:rPr lang="hr-HR" sz="3200" b="1" dirty="0" err="1" smtClean="0">
                <a:solidFill>
                  <a:schemeClr val="accent6">
                    <a:lumMod val="75000"/>
                  </a:schemeClr>
                </a:solidFill>
              </a:rPr>
              <a:t>LEDOLOM</a:t>
            </a:r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  2014</a:t>
            </a:r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endParaRPr lang="hr-HR" sz="1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Indirektna šteta - </a:t>
            </a:r>
            <a:r>
              <a:rPr lang="hr-HR" sz="3200" b="1" u="sng" dirty="0" smtClean="0">
                <a:solidFill>
                  <a:schemeClr val="accent6">
                    <a:lumMod val="75000"/>
                  </a:schemeClr>
                </a:solidFill>
              </a:rPr>
              <a:t>pojava </a:t>
            </a:r>
            <a:r>
              <a:rPr lang="hr-HR" sz="3200" b="1" u="sng" dirty="0">
                <a:solidFill>
                  <a:schemeClr val="accent6">
                    <a:lumMod val="75000"/>
                  </a:schemeClr>
                </a:solidFill>
              </a:rPr>
              <a:t>štetnika</a:t>
            </a:r>
          </a:p>
          <a:p>
            <a:pPr marL="342900" indent="-342900">
              <a:buFontTx/>
              <a:buChar char="-"/>
            </a:pPr>
            <a:endParaRPr lang="hr-H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2" y="3614485"/>
            <a:ext cx="4033687" cy="2687445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986" y="3614484"/>
            <a:ext cx="3925872" cy="2687445"/>
          </a:xfrm>
          <a:prstGeom prst="rect">
            <a:avLst/>
          </a:prstGeom>
        </p:spPr>
      </p:pic>
      <p:cxnSp>
        <p:nvCxnSpPr>
          <p:cNvPr id="7" name="Ravni poveznik sa strelicom 6"/>
          <p:cNvCxnSpPr/>
          <p:nvPr/>
        </p:nvCxnSpPr>
        <p:spPr>
          <a:xfrm flipV="1">
            <a:off x="2743200" y="2517636"/>
            <a:ext cx="1973766" cy="794276"/>
          </a:xfrm>
          <a:prstGeom prst="straightConnector1">
            <a:avLst/>
          </a:prstGeom>
          <a:ln w="66675">
            <a:solidFill>
              <a:schemeClr val="dk1">
                <a:alpha val="99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713" y="2015424"/>
            <a:ext cx="2361700" cy="1417020"/>
          </a:xfrm>
          <a:prstGeom prst="rect">
            <a:avLst/>
          </a:prstGeom>
        </p:spPr>
      </p:pic>
      <p:cxnSp>
        <p:nvCxnSpPr>
          <p:cNvPr id="10" name="Ravni poveznik sa strelicom 9"/>
          <p:cNvCxnSpPr/>
          <p:nvPr/>
        </p:nvCxnSpPr>
        <p:spPr>
          <a:xfrm>
            <a:off x="7447091" y="2566400"/>
            <a:ext cx="1908782" cy="775547"/>
          </a:xfrm>
          <a:prstGeom prst="straightConnector1">
            <a:avLst/>
          </a:prstGeom>
          <a:ln w="66675">
            <a:solidFill>
              <a:schemeClr val="dk1">
                <a:alpha val="99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23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041" y="-178420"/>
            <a:ext cx="14601839" cy="10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919489" y="342061"/>
            <a:ext cx="11168007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 smtClean="0">
                <a:solidFill>
                  <a:schemeClr val="accent6">
                    <a:lumMod val="75000"/>
                  </a:schemeClr>
                </a:solidFill>
              </a:rPr>
              <a:t>SUŠENJE SMREKE U GORSKOM KOTARU</a:t>
            </a:r>
          </a:p>
          <a:p>
            <a:pPr algn="ctr"/>
            <a:endParaRPr lang="hr-H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najezda smrekovog potkornjaka nakon </a:t>
            </a:r>
            <a:r>
              <a:rPr lang="hr-HR" sz="2400" dirty="0" err="1" smtClean="0">
                <a:solidFill>
                  <a:schemeClr val="accent6">
                    <a:lumMod val="75000"/>
                  </a:schemeClr>
                </a:solidFill>
              </a:rPr>
              <a:t>ledoloma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 2014. godine na području UŠP Delnice</a:t>
            </a:r>
          </a:p>
          <a:p>
            <a:pPr marL="2457450" lvl="5" indent="-171450">
              <a:buFont typeface="Arial" panose="020B0604020202020204" pitchFamily="34" charset="0"/>
              <a:buChar char="•"/>
            </a:pPr>
            <a:endParaRPr lang="hr-HR" sz="1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4.11.2016. i 2.3.2017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– Ministarstvo poljoprivrede izdaje Naredbu o poduzimanju mjera za sprječavanje širenja i suzbijanje štetnog organizma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hr-HR" sz="2400" b="1" dirty="0" err="1" smtClean="0">
                <a:solidFill>
                  <a:schemeClr val="accent6">
                    <a:lumMod val="75000"/>
                  </a:schemeClr>
                </a:solidFill>
              </a:rPr>
              <a:t>Ips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r-HR" sz="2400" b="1" dirty="0" err="1" smtClean="0">
                <a:solidFill>
                  <a:schemeClr val="accent6">
                    <a:lumMod val="75000"/>
                  </a:schemeClr>
                </a:solidFill>
              </a:rPr>
              <a:t>typographus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(l.) – </a:t>
            </a:r>
            <a:r>
              <a:rPr lang="hr-HR" sz="2400" b="1" dirty="0" err="1" smtClean="0">
                <a:solidFill>
                  <a:schemeClr val="accent6">
                    <a:lumMod val="75000"/>
                  </a:schemeClr>
                </a:solidFill>
              </a:rPr>
              <a:t>osmerozubi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smrekov pisar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angažiranje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Ministarstva poljoprivrede,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Hrvatskih šuma, Šumarske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inspekcije, Hrvatskog šumarskog instituta, Šumarskog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fakulteta, Savjetodavne službe, privatnih </a:t>
            </a:r>
            <a:r>
              <a:rPr lang="hr-HR" sz="2400" dirty="0" err="1" smtClean="0">
                <a:solidFill>
                  <a:schemeClr val="accent6">
                    <a:lumMod val="75000"/>
                  </a:schemeClr>
                </a:solidFill>
              </a:rPr>
              <a:t>šumoposjednika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lvl="6"/>
            <a:endParaRPr lang="hr-HR"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šteta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na smreci u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2016.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godini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– cca 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77.000 m</a:t>
            </a:r>
            <a:r>
              <a:rPr lang="hr-HR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šteta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na smreci u 2017. godini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– cca 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167.000 </a:t>
            </a:r>
            <a:r>
              <a:rPr lang="hr-HR" sz="2400" b="1" dirty="0" err="1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hr-HR" sz="2400" b="1" baseline="30000" dirty="0" err="1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hr-HR" sz="2400" b="1" baseline="30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šteta na smreci u 2018. godini </a:t>
            </a:r>
            <a:r>
              <a:rPr lang="hr-HR" sz="2400" dirty="0" smtClean="0">
                <a:solidFill>
                  <a:schemeClr val="accent6">
                    <a:lumMod val="75000"/>
                  </a:schemeClr>
                </a:solidFill>
              </a:rPr>
              <a:t>– cca 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19.000 </a:t>
            </a:r>
            <a:r>
              <a:rPr lang="hr-HR" sz="2400" b="1" dirty="0" err="1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hr-HR" sz="2400" b="1" baseline="30000" dirty="0" err="1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r-H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hr-HR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hr-H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hr-HR" sz="2400" baseline="30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hr-H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991"/>
            <a:ext cx="3458817" cy="4668012"/>
          </a:xfrm>
          <a:prstGeom prst="rect">
            <a:avLst/>
          </a:prstGeom>
        </p:spPr>
      </p:pic>
      <p:sp>
        <p:nvSpPr>
          <p:cNvPr id="6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</p:spTree>
    <p:extLst>
      <p:ext uri="{BB962C8B-B14F-4D97-AF65-F5344CB8AC3E}">
        <p14:creationId xmlns:p14="http://schemas.microsoft.com/office/powerpoint/2010/main" val="40918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43" y="0"/>
            <a:ext cx="969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5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35352" y="6434410"/>
            <a:ext cx="6621966" cy="278626"/>
          </a:xfrm>
        </p:spPr>
        <p:txBody>
          <a:bodyPr/>
          <a:lstStyle/>
          <a:p>
            <a:r>
              <a:rPr lang="hr-HR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Opatija, 4. lipnja 2019.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43" y="0"/>
            <a:ext cx="969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0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1390</TotalTime>
  <Words>1275</Words>
  <Application>Microsoft Office PowerPoint</Application>
  <PresentationFormat>Široki zaslon</PresentationFormat>
  <Paragraphs>178</Paragraphs>
  <Slides>28</Slides>
  <Notes>2</Notes>
  <HiddenSlides>0</HiddenSlides>
  <MMClips>0</MMClips>
  <ScaleCrop>false</ScaleCrop>
  <HeadingPairs>
    <vt:vector size="8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2</vt:i4>
      </vt:variant>
      <vt:variant>
        <vt:lpstr>Naslovi slajdova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Garamond</vt:lpstr>
      <vt:lpstr>HG Mincho Light J</vt:lpstr>
      <vt:lpstr>Office Theme</vt:lpstr>
      <vt:lpstr>Worksheet</vt:lpstr>
      <vt:lpstr>Acrobat Document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RASPROSTRANJENOST POLJSKOG JASENA </vt:lpstr>
      <vt:lpstr>ZASTUPLJENOST POLJSKOG JASENA  U ŠUMAMA KOJIMA GOSPODARE  HRVATSKE ŠUME</vt:lpstr>
      <vt:lpstr>PowerPointova prezentacija</vt:lpstr>
      <vt:lpstr>PowerPointova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Krešimir Žagar</dc:creator>
  <cp:lastModifiedBy>Krešimir Žagar</cp:lastModifiedBy>
  <cp:revision>154</cp:revision>
  <dcterms:created xsi:type="dcterms:W3CDTF">2018-06-17T21:00:37Z</dcterms:created>
  <dcterms:modified xsi:type="dcterms:W3CDTF">2019-06-03T20:42:50Z</dcterms:modified>
</cp:coreProperties>
</file>