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5" r:id="rId8"/>
    <p:sldId id="261" r:id="rId9"/>
    <p:sldId id="263" r:id="rId10"/>
    <p:sldId id="262" r:id="rId11"/>
    <p:sldId id="264" r:id="rId12"/>
    <p:sldId id="266" r:id="rId13"/>
    <p:sldId id="267" r:id="rId14"/>
    <p:sldId id="278" r:id="rId15"/>
    <p:sldId id="279" r:id="rId16"/>
    <p:sldId id="268" r:id="rId17"/>
    <p:sldId id="269" r:id="rId18"/>
    <p:sldId id="270" r:id="rId19"/>
    <p:sldId id="273" r:id="rId20"/>
    <p:sldId id="274" r:id="rId21"/>
    <p:sldId id="271" r:id="rId22"/>
    <p:sldId id="280" r:id="rId23"/>
    <p:sldId id="275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76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9E33-8BD6-4F9D-92E2-970AEF216BF4}" type="datetimeFigureOut">
              <a:rPr lang="sr-Latn-CS" smtClean="0"/>
              <a:pPr/>
              <a:t>11.12.2014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8612-C136-4BC7-B5B4-CA4481F1A67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572031"/>
          </a:xfrm>
        </p:spPr>
        <p:txBody>
          <a:bodyPr>
            <a:normAutofit/>
          </a:bodyPr>
          <a:lstStyle/>
          <a:p>
            <a:r>
              <a:rPr lang="hr-HR" dirty="0" smtClean="0"/>
              <a:t>PROJEKT UČENIKA </a:t>
            </a:r>
            <a:br>
              <a:rPr lang="hr-HR" dirty="0" smtClean="0"/>
            </a:br>
            <a:r>
              <a:rPr lang="hr-HR" dirty="0" smtClean="0"/>
              <a:t>OSNOVNE ŠKOLE LEGRAD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ZAVIČAJNA ZBIRKA </a:t>
            </a:r>
            <a:br>
              <a:rPr lang="hr-HR" b="1" dirty="0" smtClean="0"/>
            </a:br>
            <a:r>
              <a:rPr lang="hr-HR" b="1" dirty="0" smtClean="0"/>
              <a:t>“LEGRADSKA HIŽA”</a:t>
            </a:r>
            <a:endParaRPr lang="hr-HR" b="1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5214950"/>
            <a:ext cx="3643338" cy="1143000"/>
          </a:xfrm>
        </p:spPr>
        <p:txBody>
          <a:bodyPr>
            <a:normAutofit/>
          </a:bodyPr>
          <a:lstStyle/>
          <a:p>
            <a:endParaRPr lang="hr-HR" sz="2400" dirty="0"/>
          </a:p>
        </p:txBody>
      </p:sp>
      <p:pic>
        <p:nvPicPr>
          <p:cNvPr id="5" name="Rezervirano mjesto sadržaja 4" descr="41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-214346" y="1571612"/>
            <a:ext cx="4500594" cy="3357586"/>
          </a:xfrm>
        </p:spPr>
      </p:pic>
      <p:pic>
        <p:nvPicPr>
          <p:cNvPr id="6" name="Rezervirano mjesto sadržaja 5" descr="42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3071810"/>
            <a:ext cx="4786346" cy="3571900"/>
          </a:xfrm>
        </p:spPr>
      </p:pic>
      <p:sp>
        <p:nvSpPr>
          <p:cNvPr id="7" name="TekstniOkvir 6"/>
          <p:cNvSpPr txBox="1"/>
          <p:nvPr/>
        </p:nvSpPr>
        <p:spPr>
          <a:xfrm>
            <a:off x="4000496" y="1000108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Naši roditelji su se s veseljem pridružili našem radu. </a:t>
            </a:r>
          </a:p>
          <a:p>
            <a:r>
              <a:rPr lang="hr-HR" sz="2000" dirty="0" smtClean="0"/>
              <a:t>Pomagali su nam oko teških predmeta i oko prijevoza.</a:t>
            </a:r>
          </a:p>
          <a:p>
            <a:r>
              <a:rPr lang="hr-HR" sz="2000" dirty="0" smtClean="0"/>
              <a:t>Zajedno smo radili i međusobno se družili.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5214950"/>
            <a:ext cx="4429156" cy="142876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Prikupljali smo predmete koji prikazuju život i rad u </a:t>
            </a:r>
            <a:r>
              <a:rPr lang="hr-HR" sz="2000" dirty="0" err="1" smtClean="0"/>
              <a:t>Legradu</a:t>
            </a:r>
            <a:r>
              <a:rPr lang="hr-HR" sz="2000" dirty="0" smtClean="0"/>
              <a:t> krajem 19. i prvom polovinom 20. st.</a:t>
            </a:r>
            <a:endParaRPr lang="hr-HR" sz="2000" dirty="0"/>
          </a:p>
        </p:txBody>
      </p:sp>
      <p:pic>
        <p:nvPicPr>
          <p:cNvPr id="5" name="Rezervirano mjesto sadržaja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4429156" cy="3071834"/>
          </a:xfrm>
        </p:spPr>
      </p:pic>
      <p:pic>
        <p:nvPicPr>
          <p:cNvPr id="12" name="Rezervirano mjesto sadržaja 11" descr="CAM008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4038600" cy="3028950"/>
          </a:xfrm>
        </p:spPr>
      </p:pic>
      <p:sp>
        <p:nvSpPr>
          <p:cNvPr id="6" name="TekstniOkvir 5"/>
          <p:cNvSpPr txBox="1"/>
          <p:nvPr/>
        </p:nvSpPr>
        <p:spPr>
          <a:xfrm>
            <a:off x="357158" y="500042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Naša marljivost i upornost se isplatila.</a:t>
            </a:r>
          </a:p>
          <a:p>
            <a:r>
              <a:rPr lang="hr-HR" sz="2000" dirty="0" smtClean="0"/>
              <a:t>Ljudi su donosili starine i uspomene koje su čuvali.</a:t>
            </a:r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5357818" y="1000108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Naša “</a:t>
            </a:r>
            <a:r>
              <a:rPr lang="hr-HR" sz="2000" dirty="0" err="1" smtClean="0"/>
              <a:t>Legradska</a:t>
            </a:r>
            <a:r>
              <a:rPr lang="hr-HR" sz="2000" dirty="0" smtClean="0"/>
              <a:t> </a:t>
            </a:r>
            <a:r>
              <a:rPr lang="hr-HR" sz="2000" dirty="0" err="1" smtClean="0"/>
              <a:t>hiža</a:t>
            </a:r>
            <a:r>
              <a:rPr lang="hr-HR" sz="2000" dirty="0" smtClean="0"/>
              <a:t>”je pomalo počela poprimati izgled prave etnografske zbirke.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CAM008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643470" cy="3386140"/>
          </a:xfrm>
        </p:spPr>
      </p:pic>
      <p:pic>
        <p:nvPicPr>
          <p:cNvPr id="6" name="Rezervirano mjesto sadržaja 5" descr="CAM00818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214422"/>
            <a:ext cx="3394472" cy="4525963"/>
          </a:xfrm>
        </p:spPr>
      </p:pic>
      <p:sp>
        <p:nvSpPr>
          <p:cNvPr id="8" name="TekstniOkvir 7"/>
          <p:cNvSpPr txBox="1"/>
          <p:nvPr/>
        </p:nvSpPr>
        <p:spPr>
          <a:xfrm>
            <a:off x="357158" y="4071942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Surađivali smo s  kustosima Muzeja grada Koprivnice i konzervatorima Ministarstva kulture koji su posjetili našu zbirku u nastajanju i dali nam vrijedne upute za daljnji rad.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CAM008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428868"/>
            <a:ext cx="4214842" cy="3161132"/>
          </a:xfrm>
        </p:spPr>
      </p:pic>
      <p:pic>
        <p:nvPicPr>
          <p:cNvPr id="8" name="Rezervirano mjesto sadržaja 7" descr="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43085" y="285728"/>
            <a:ext cx="4315195" cy="3071834"/>
          </a:xfrm>
        </p:spPr>
      </p:pic>
      <p:sp>
        <p:nvSpPr>
          <p:cNvPr id="6" name="TekstniOkvir 5"/>
          <p:cNvSpPr txBox="1"/>
          <p:nvPr/>
        </p:nvSpPr>
        <p:spPr>
          <a:xfrm>
            <a:off x="500034" y="500042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r>
              <a:rPr lang="hr-HR" sz="2400" b="1" dirty="0" smtClean="0"/>
              <a:t>Sakupili smo preko 300 predmeta!  </a:t>
            </a:r>
          </a:p>
          <a:p>
            <a:endParaRPr lang="hr-HR" sz="2000" dirty="0" smtClean="0"/>
          </a:p>
          <a:p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786314" y="4071942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Za svaki predmet smo upisali tko ga je darovao, odakle potječe, tko ga je izradio i koristio.</a:t>
            </a:r>
          </a:p>
          <a:p>
            <a:r>
              <a:rPr lang="hr-HR" sz="2000" dirty="0" smtClean="0"/>
              <a:t>Bilo je vrlo naporno ali zanimljivo i poučno.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hr-HR" sz="2000" dirty="0" smtClean="0"/>
              <a:t> Tako su nastali </a:t>
            </a:r>
            <a:r>
              <a:rPr lang="hr-HR" sz="2000" b="1" dirty="0" smtClean="0"/>
              <a:t>inventarna knjiga i katalog zbirke </a:t>
            </a:r>
            <a:r>
              <a:rPr lang="hr-HR" sz="2000" dirty="0" smtClean="0"/>
              <a:t>u papirnatom i digitalnom obliku.</a:t>
            </a:r>
            <a:br>
              <a:rPr lang="hr-HR" sz="2000" dirty="0" smtClean="0"/>
            </a:br>
            <a:r>
              <a:rPr lang="hr-HR" sz="2000" dirty="0" smtClean="0"/>
              <a:t>Poslali smo ih Konzervatorskom odjelu Ministarstva kulture u Bjelovaru i očekujemo rješenje o zaštiti </a:t>
            </a:r>
            <a:r>
              <a:rPr lang="hr-HR" sz="2000" smtClean="0"/>
              <a:t>svih predmeta zbirke.</a:t>
            </a:r>
            <a:endParaRPr lang="hr-HR" sz="2000" dirty="0"/>
          </a:p>
        </p:txBody>
      </p:sp>
      <p:pic>
        <p:nvPicPr>
          <p:cNvPr id="5" name="Rezervirano mjesto sadržaja 4" descr="DSC_38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056" y="1600200"/>
            <a:ext cx="3200887" cy="4525963"/>
          </a:xfrm>
        </p:spPr>
      </p:pic>
      <p:pic>
        <p:nvPicPr>
          <p:cNvPr id="12" name="Rezervirano mjesto sadržaja 11" descr="DSC_38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5083537" cy="5214974"/>
          </a:xfrm>
        </p:spPr>
      </p:pic>
      <p:pic>
        <p:nvPicPr>
          <p:cNvPr id="1026" name="Picture 2" descr="C:\Users\Dragutin\Desktop\ii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71612"/>
            <a:ext cx="3444875" cy="4864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DSC_3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536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-785842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 descr="DSC024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6108" y="2786058"/>
            <a:ext cx="4875957" cy="3438295"/>
          </a:xfrm>
        </p:spPr>
      </p:pic>
      <p:pic>
        <p:nvPicPr>
          <p:cNvPr id="17" name="Rezervirano mjesto sadržaja 16" descr="DSC_35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571480"/>
            <a:ext cx="3249393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500034" y="642918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Naši roditelji su  ispred zbirke ispleli plot od pruća kakav su nekad imale </a:t>
            </a:r>
            <a:r>
              <a:rPr lang="hr-HR" sz="2000" dirty="0" err="1" smtClean="0"/>
              <a:t>legradske</a:t>
            </a:r>
            <a:r>
              <a:rPr lang="hr-HR" sz="2000" dirty="0" smtClean="0"/>
              <a:t> </a:t>
            </a:r>
            <a:r>
              <a:rPr lang="hr-HR" sz="2000" dirty="0" err="1" smtClean="0"/>
              <a:t>hiže</a:t>
            </a:r>
            <a:r>
              <a:rPr lang="hr-HR" sz="2000" dirty="0" smtClean="0"/>
              <a:t>.</a:t>
            </a:r>
          </a:p>
          <a:p>
            <a:endParaRPr lang="hr-HR" sz="2000" dirty="0" smtClean="0"/>
          </a:p>
          <a:p>
            <a:r>
              <a:rPr lang="hr-HR" sz="2000" dirty="0" smtClean="0"/>
              <a:t>Pred ulaz smo posadili cvijeće, a iznad ulaza postavili natpis.</a:t>
            </a:r>
            <a:endParaRPr lang="hr-HR" sz="20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572132" y="550070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Sve je bilo spremno za svečano otvorenje.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2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23. travnja 2014. “</a:t>
            </a:r>
            <a:r>
              <a:rPr lang="hr-HR" sz="2000" dirty="0" err="1" smtClean="0"/>
              <a:t>Legradska</a:t>
            </a:r>
            <a:r>
              <a:rPr lang="hr-HR" sz="2000" dirty="0" smtClean="0"/>
              <a:t> </a:t>
            </a:r>
            <a:r>
              <a:rPr lang="hr-HR" sz="2000" dirty="0" err="1" smtClean="0"/>
              <a:t>hiža</a:t>
            </a:r>
            <a:r>
              <a:rPr lang="hr-HR" sz="2000" dirty="0" smtClean="0"/>
              <a:t>” je svečano otvorila svoja vrata  posjetiteljima.</a:t>
            </a:r>
            <a:endParaRPr lang="hr-HR" sz="2000" dirty="0"/>
          </a:p>
        </p:txBody>
      </p:sp>
      <p:pic>
        <p:nvPicPr>
          <p:cNvPr id="5" name="Rezervirano mjesto sadržaja 4" descr="DSC_3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85794"/>
            <a:ext cx="4567270" cy="2857520"/>
          </a:xfrm>
        </p:spPr>
      </p:pic>
      <p:pic>
        <p:nvPicPr>
          <p:cNvPr id="6" name="Rezervirano mjesto sadržaja 5" descr="DSC_35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785794"/>
            <a:ext cx="4138642" cy="2857520"/>
          </a:xfrm>
        </p:spPr>
      </p:pic>
      <p:pic>
        <p:nvPicPr>
          <p:cNvPr id="7" name="Slika 6" descr="DSC_3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786190"/>
            <a:ext cx="4000560" cy="2928958"/>
          </a:xfrm>
          <a:prstGeom prst="rect">
            <a:avLst/>
          </a:prstGeom>
        </p:spPr>
      </p:pic>
      <p:pic>
        <p:nvPicPr>
          <p:cNvPr id="9" name="Slika 8" descr="DSC_3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786190"/>
            <a:ext cx="4572032" cy="292892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20140423_1213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324352" cy="3028950"/>
          </a:xfrm>
        </p:spPr>
      </p:pic>
      <p:pic>
        <p:nvPicPr>
          <p:cNvPr id="8" name="Rezervirano mjesto sadržaja 7" descr="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3500438"/>
            <a:ext cx="4357718" cy="3000396"/>
          </a:xfrm>
        </p:spPr>
      </p:pic>
      <p:pic>
        <p:nvPicPr>
          <p:cNvPr id="9" name="Slika 8" descr="10247476_844605652221271_895004437850735646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85728"/>
            <a:ext cx="4000528" cy="621510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4038600" cy="889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8" name="Rezervirano mjesto sadržaja 7" descr="20140423_1316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4181476" cy="3143272"/>
          </a:xfrm>
        </p:spPr>
      </p:pic>
      <p:pic>
        <p:nvPicPr>
          <p:cNvPr id="11" name="Slika 10" descr="DSC0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4214842" cy="3048000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500034" y="714356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Naš projekt je u potpunosti realiziran.</a:t>
            </a:r>
          </a:p>
          <a:p>
            <a:r>
              <a:rPr lang="hr-HR" sz="2000" dirty="0" smtClean="0"/>
              <a:t>Nakon devet mjeseci rada  i suradnje  sa lokalnom zajednicom nas devetero đaka  otvorilo je “</a:t>
            </a:r>
            <a:r>
              <a:rPr lang="hr-HR" sz="2000" dirty="0" err="1" smtClean="0"/>
              <a:t>Legradsku</a:t>
            </a:r>
            <a:r>
              <a:rPr lang="hr-HR" sz="2000" dirty="0" smtClean="0"/>
              <a:t> </a:t>
            </a:r>
            <a:r>
              <a:rPr lang="hr-HR" sz="2000" dirty="0" err="1" smtClean="0"/>
              <a:t>hižu</a:t>
            </a:r>
            <a:r>
              <a:rPr lang="hr-HR" sz="2000" dirty="0" smtClean="0"/>
              <a:t>”.</a:t>
            </a:r>
          </a:p>
          <a:p>
            <a:endParaRPr lang="hr-HR" sz="20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786314" y="4214818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Njene ključeve predali smo načelniku Općine </a:t>
            </a:r>
            <a:r>
              <a:rPr lang="hr-HR" sz="2000" dirty="0" err="1" smtClean="0"/>
              <a:t>Legrad</a:t>
            </a:r>
            <a:r>
              <a:rPr lang="hr-HR" sz="2000" dirty="0" smtClean="0"/>
              <a:t> kako bi bila otvorena za javnost i ponos cijelom mjestu 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5500726" cy="2786082"/>
          </a:xfrm>
        </p:spPr>
      </p:pic>
      <p:pic>
        <p:nvPicPr>
          <p:cNvPr id="8" name="Rezervirano mjesto sadržaja 7" descr="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3714752"/>
            <a:ext cx="5500726" cy="2841197"/>
          </a:xfrm>
        </p:spPr>
      </p:pic>
      <p:sp>
        <p:nvSpPr>
          <p:cNvPr id="9" name="TekstniOkvir 8"/>
          <p:cNvSpPr txBox="1"/>
          <p:nvPr/>
        </p:nvSpPr>
        <p:spPr>
          <a:xfrm>
            <a:off x="1571604" y="214290"/>
            <a:ext cx="6715172" cy="16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ysClr val="windowText" lastClr="000000"/>
                </a:solidFill>
              </a:rPr>
              <a:t>LEGRAD…NAJLJEPŠE  MJESTO NA SVIJETU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2908363" y="234435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ysClr val="windowText" lastClr="000000"/>
                </a:solidFill>
              </a:rPr>
              <a:t>L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6215074" y="2571744"/>
            <a:ext cx="2571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LEŽI NA UŠĆU MURE U DRAVU</a:t>
            </a:r>
          </a:p>
          <a:p>
            <a:r>
              <a:rPr lang="hr-HR" sz="2800" dirty="0" smtClean="0"/>
              <a:t>POSRED ŠIROKE PODRAVSKE RAVNICE</a:t>
            </a:r>
            <a:endParaRPr lang="hr-HR" sz="28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-85728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DSC024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85728"/>
            <a:ext cx="4822065" cy="3214710"/>
          </a:xfrm>
        </p:spPr>
      </p:pic>
      <p:pic>
        <p:nvPicPr>
          <p:cNvPr id="6" name="Rezervirano mjesto sadržaja 5" descr="DSC024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238499"/>
            <a:ext cx="5038732" cy="3359154"/>
          </a:xfrm>
        </p:spPr>
      </p:pic>
      <p:sp>
        <p:nvSpPr>
          <p:cNvPr id="8" name="TekstniOkvir 7"/>
          <p:cNvSpPr txBox="1"/>
          <p:nvPr/>
        </p:nvSpPr>
        <p:spPr>
          <a:xfrm>
            <a:off x="5643570" y="857232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 svečano otvorenje “</a:t>
            </a:r>
            <a:r>
              <a:rPr lang="hr-HR" sz="2000" dirty="0" err="1" smtClean="0"/>
              <a:t>Legradske</a:t>
            </a:r>
            <a:r>
              <a:rPr lang="hr-HR" sz="2000" dirty="0" smtClean="0"/>
              <a:t> </a:t>
            </a:r>
            <a:r>
              <a:rPr lang="hr-HR" sz="2000" dirty="0" err="1" smtClean="0"/>
              <a:t>hiže</a:t>
            </a:r>
            <a:r>
              <a:rPr lang="hr-HR" sz="2000" dirty="0" smtClean="0"/>
              <a:t> “ došlo je mnogo uzvanika, mještana te predstavnici svih udruga </a:t>
            </a:r>
            <a:r>
              <a:rPr lang="hr-HR" sz="2000" dirty="0" err="1" smtClean="0"/>
              <a:t>Legrada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28596" y="3929066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 programu je sudjelovao Mali folklor, a </a:t>
            </a:r>
            <a:r>
              <a:rPr lang="hr-HR" sz="2000" dirty="0" err="1" smtClean="0"/>
              <a:t>dr</a:t>
            </a:r>
            <a:r>
              <a:rPr lang="hr-HR" sz="2000" dirty="0" smtClean="0"/>
              <a:t>. Dragutin </a:t>
            </a:r>
            <a:r>
              <a:rPr lang="hr-HR" sz="2000" dirty="0" err="1" smtClean="0"/>
              <a:t>Feletar</a:t>
            </a:r>
            <a:r>
              <a:rPr lang="hr-HR" sz="2000" dirty="0" smtClean="0"/>
              <a:t> održao je predavanje o povijesti </a:t>
            </a:r>
            <a:r>
              <a:rPr lang="hr-HR" sz="2000" dirty="0" err="1" smtClean="0"/>
              <a:t>Legrada</a:t>
            </a:r>
            <a:r>
              <a:rPr lang="hr-HR" sz="2000" dirty="0" smtClean="0"/>
              <a:t>.</a:t>
            </a:r>
          </a:p>
          <a:p>
            <a:r>
              <a:rPr lang="hr-HR" sz="2000" dirty="0" err="1" smtClean="0"/>
              <a:t>Legradski</a:t>
            </a:r>
            <a:r>
              <a:rPr lang="hr-HR" sz="2000" dirty="0" smtClean="0"/>
              <a:t> tamburaši su se pobrinuli za dobar ugođaj.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-785842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 descr="10264191_844703922211444_7822650845464061460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429156" cy="2954213"/>
          </a:xfrm>
        </p:spPr>
      </p:pic>
      <p:pic>
        <p:nvPicPr>
          <p:cNvPr id="11" name="Slika 10" descr="DSC02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54"/>
            <a:ext cx="4572032" cy="3048021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4929190" y="500042"/>
            <a:ext cx="407196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Iako smo mali , ovo nam je već treći projekt iz građanskog odgoja. </a:t>
            </a:r>
          </a:p>
          <a:p>
            <a:r>
              <a:rPr lang="hr-HR" sz="2000" dirty="0" smtClean="0"/>
              <a:t>Ponosni smo na to što smo  </a:t>
            </a:r>
          </a:p>
          <a:p>
            <a:r>
              <a:rPr lang="hr-HR" sz="2000" dirty="0" smtClean="0"/>
              <a:t> </a:t>
            </a:r>
          </a:p>
          <a:p>
            <a:r>
              <a:rPr lang="hr-HR" sz="2800" b="1" dirty="0" smtClean="0"/>
              <a:t>            LE</a:t>
            </a:r>
            <a:r>
              <a:rPr lang="hr-HR" sz="2800" b="1" dirty="0" smtClean="0">
                <a:solidFill>
                  <a:srgbClr val="C00000"/>
                </a:solidFill>
              </a:rPr>
              <a:t>GRAĐANI </a:t>
            </a:r>
            <a:r>
              <a:rPr lang="hr-HR" sz="2400" b="1" dirty="0" smtClean="0"/>
              <a:t>!</a:t>
            </a:r>
          </a:p>
          <a:p>
            <a:endParaRPr lang="hr-HR" sz="2000" dirty="0" smtClean="0"/>
          </a:p>
          <a:p>
            <a:r>
              <a:rPr lang="hr-HR" sz="2000" dirty="0" smtClean="0"/>
              <a:t>Ove školske godine nastavit ćemo prikupljati starine i brinuti o zbirci, a osnovat ćemo i Školski muzej te izdati prospekt sa turističkom ponudom </a:t>
            </a:r>
            <a:r>
              <a:rPr lang="hr-HR" sz="2000" dirty="0" err="1" smtClean="0"/>
              <a:t>Legrada</a:t>
            </a:r>
            <a:r>
              <a:rPr lang="hr-HR" sz="2000" dirty="0" smtClean="0"/>
              <a:t>.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dirty="0" smtClean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943948" cy="6643710"/>
          </a:xfrm>
        </p:spPr>
        <p:txBody>
          <a:bodyPr>
            <a:noAutofit/>
          </a:bodyPr>
          <a:lstStyle/>
          <a:p>
            <a:r>
              <a:rPr lang="hr-HR" sz="2000" dirty="0" smtClean="0"/>
              <a:t>Projekt </a:t>
            </a:r>
            <a:r>
              <a:rPr lang="hr-HR" sz="2000" b="1" dirty="0" smtClean="0"/>
              <a:t>Zavičajna zbirka “</a:t>
            </a:r>
            <a:r>
              <a:rPr lang="hr-HR" sz="2000" b="1" dirty="0" err="1" smtClean="0"/>
              <a:t>Legradska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hiža</a:t>
            </a:r>
            <a:r>
              <a:rPr lang="hr-HR" sz="2000" b="1" dirty="0" smtClean="0"/>
              <a:t> “ </a:t>
            </a:r>
            <a:r>
              <a:rPr lang="hr-HR" sz="2000" dirty="0" smtClean="0"/>
              <a:t>osmislili  su i realizirali učenici </a:t>
            </a:r>
            <a:r>
              <a:rPr lang="hr-HR" sz="2000" b="1" dirty="0" smtClean="0"/>
              <a:t>Osnovne škole </a:t>
            </a:r>
            <a:r>
              <a:rPr lang="hr-HR" sz="2000" b="1" dirty="0" err="1" smtClean="0"/>
              <a:t>Legrad</a:t>
            </a:r>
            <a:r>
              <a:rPr lang="hr-HR" sz="2000" b="1" dirty="0" smtClean="0"/>
              <a:t> </a:t>
            </a:r>
            <a:r>
              <a:rPr lang="hr-HR" sz="2000" dirty="0" smtClean="0"/>
              <a:t>iz </a:t>
            </a:r>
            <a:r>
              <a:rPr lang="hr-HR" sz="2000" dirty="0" err="1" smtClean="0"/>
              <a:t>Legrada</a:t>
            </a:r>
            <a:r>
              <a:rPr lang="hr-HR" sz="2000" dirty="0" smtClean="0"/>
              <a:t> u </a:t>
            </a:r>
            <a:r>
              <a:rPr lang="hr-HR" sz="2000" dirty="0" err="1" smtClean="0"/>
              <a:t>šk.god</a:t>
            </a:r>
            <a:r>
              <a:rPr lang="hr-HR" sz="2000" dirty="0" smtClean="0"/>
              <a:t>. 2013./2014.: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b="1" dirty="0" smtClean="0"/>
              <a:t>Matija Habek -3.r.</a:t>
            </a:r>
            <a:br>
              <a:rPr lang="hr-HR" sz="2000" b="1" dirty="0" smtClean="0"/>
            </a:br>
            <a:r>
              <a:rPr lang="hr-HR" sz="2000" b="1" dirty="0" smtClean="0"/>
              <a:t>Tara Kolaš-3.r.</a:t>
            </a:r>
            <a:br>
              <a:rPr lang="hr-HR" sz="2000" b="1" dirty="0" smtClean="0"/>
            </a:br>
            <a:r>
              <a:rPr lang="hr-HR" sz="2000" b="1" dirty="0" smtClean="0"/>
              <a:t>Iva </a:t>
            </a:r>
            <a:r>
              <a:rPr lang="hr-HR" sz="2000" b="1" dirty="0" err="1" smtClean="0"/>
              <a:t>Šenji</a:t>
            </a:r>
            <a:r>
              <a:rPr lang="hr-HR" sz="2000" b="1" dirty="0" smtClean="0"/>
              <a:t>-3.r.</a:t>
            </a:r>
            <a:br>
              <a:rPr lang="hr-HR" sz="2000" b="1" dirty="0" smtClean="0"/>
            </a:br>
            <a:r>
              <a:rPr lang="hr-HR" sz="2000" b="1" dirty="0" smtClean="0"/>
              <a:t>Leon </a:t>
            </a:r>
            <a:r>
              <a:rPr lang="hr-HR" sz="2000" b="1" dirty="0" err="1" smtClean="0"/>
              <a:t>Sataić</a:t>
            </a:r>
            <a:r>
              <a:rPr lang="hr-HR" sz="2000" b="1" dirty="0" smtClean="0"/>
              <a:t>-3.r.</a:t>
            </a:r>
            <a:br>
              <a:rPr lang="hr-HR" sz="2000" b="1" dirty="0" smtClean="0"/>
            </a:br>
            <a:r>
              <a:rPr lang="hr-HR" sz="2000" b="1" dirty="0" smtClean="0"/>
              <a:t>Esmeraldo </a:t>
            </a:r>
            <a:r>
              <a:rPr lang="hr-HR" sz="2000" b="1" dirty="0" err="1" smtClean="0"/>
              <a:t>Balog</a:t>
            </a:r>
            <a:r>
              <a:rPr lang="hr-HR" sz="2000" b="1" dirty="0" smtClean="0"/>
              <a:t>-3.r.</a:t>
            </a:r>
            <a:br>
              <a:rPr lang="hr-HR" sz="2000" b="1" dirty="0" smtClean="0"/>
            </a:br>
            <a:r>
              <a:rPr lang="hr-HR" sz="2000" b="1" dirty="0" smtClean="0"/>
              <a:t>Vinko Ivić-1.r.</a:t>
            </a:r>
            <a:br>
              <a:rPr lang="hr-HR" sz="2000" b="1" dirty="0" smtClean="0"/>
            </a:br>
            <a:r>
              <a:rPr lang="hr-HR" sz="2000" b="1" dirty="0" smtClean="0"/>
              <a:t>Marko Habek-1.r.</a:t>
            </a:r>
            <a:br>
              <a:rPr lang="hr-HR" sz="2000" b="1" dirty="0" smtClean="0"/>
            </a:br>
            <a:r>
              <a:rPr lang="hr-HR" sz="2000" b="1" dirty="0" smtClean="0"/>
              <a:t>Roko Ivan Kolaš-1.r.</a:t>
            </a:r>
            <a:br>
              <a:rPr lang="hr-HR" sz="2000" b="1" dirty="0" smtClean="0"/>
            </a:br>
            <a:r>
              <a:rPr lang="hr-HR" sz="2000" b="1" dirty="0" smtClean="0"/>
              <a:t>Filip Cvetnić-1.r.</a:t>
            </a:r>
            <a:br>
              <a:rPr lang="hr-HR" sz="2000" b="1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u suradnji sa roditeljima, mještanima, udrugama i Općinom </a:t>
            </a:r>
            <a:r>
              <a:rPr lang="hr-HR" sz="2000" dirty="0" err="1" smtClean="0"/>
              <a:t>Legrad</a:t>
            </a:r>
            <a:r>
              <a:rPr lang="hr-HR" sz="2000" dirty="0" smtClean="0"/>
              <a:t>.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Voditeljica projekta: učiteljica</a:t>
            </a:r>
            <a:r>
              <a:rPr lang="hr-HR" sz="2000" b="1" dirty="0" smtClean="0"/>
              <a:t> Tamara </a:t>
            </a:r>
            <a:r>
              <a:rPr lang="hr-HR" sz="2000" b="1" dirty="0" err="1" smtClean="0"/>
              <a:t>Marcinjaš</a:t>
            </a:r>
            <a:r>
              <a:rPr lang="hr-HR" sz="2000" dirty="0" smtClean="0"/>
              <a:t>, </a:t>
            </a:r>
            <a:r>
              <a:rPr lang="hr-HR" sz="2000" dirty="0" err="1" smtClean="0"/>
              <a:t>dipl</a:t>
            </a:r>
            <a:r>
              <a:rPr lang="hr-HR" sz="2000" dirty="0" smtClean="0"/>
              <a:t>. </a:t>
            </a:r>
            <a:r>
              <a:rPr lang="hr-HR" sz="2000" dirty="0" err="1" smtClean="0"/>
              <a:t>uč.rn</a:t>
            </a:r>
            <a:r>
              <a:rPr lang="hr-HR" sz="2000" dirty="0" smtClean="0"/>
              <a:t>.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HVALA SVIMA KOJI SU NAS PRATILI KROZ RAD I NESEBIČNO NAM POMAGALI!</a:t>
            </a:r>
            <a:endParaRPr lang="hr-HR" sz="2000" dirty="0"/>
          </a:p>
        </p:txBody>
      </p:sp>
      <p:pic>
        <p:nvPicPr>
          <p:cNvPr id="5" name="Rezervirano mjesto sadržaja 4" descr="dd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2434003" y="6858000"/>
            <a:ext cx="84993" cy="4603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 flipV="1">
            <a:off x="4648200" y="6857999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…očarava ljepotom prirode…</a:t>
            </a:r>
            <a:endParaRPr lang="hr-HR" sz="2400" dirty="0"/>
          </a:p>
        </p:txBody>
      </p:sp>
      <p:pic>
        <p:nvPicPr>
          <p:cNvPr id="5" name="Rezervirano mjesto sadržaja 4" descr="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4000528" cy="2571768"/>
          </a:xfrm>
        </p:spPr>
      </p:pic>
      <p:pic>
        <p:nvPicPr>
          <p:cNvPr id="6" name="Rezervirano mjesto sadržaja 5" descr="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4000504"/>
            <a:ext cx="4000528" cy="2643206"/>
          </a:xfrm>
        </p:spPr>
      </p:pic>
      <p:pic>
        <p:nvPicPr>
          <p:cNvPr id="9" name="Slika 8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14422"/>
            <a:ext cx="3929058" cy="2571768"/>
          </a:xfrm>
          <a:prstGeom prst="rect">
            <a:avLst/>
          </a:prstGeom>
        </p:spPr>
      </p:pic>
      <p:pic>
        <p:nvPicPr>
          <p:cNvPr id="10" name="Slika 9" descr="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000504"/>
            <a:ext cx="4000528" cy="264320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…i bogatstvom svoje povijesti…</a:t>
            </a:r>
            <a:endParaRPr lang="hr-HR" sz="2400" dirty="0"/>
          </a:p>
        </p:txBody>
      </p:sp>
      <p:pic>
        <p:nvPicPr>
          <p:cNvPr id="5" name="Rezervirano mjesto sadržaja 4" descr="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3714776" cy="2314580"/>
          </a:xfrm>
        </p:spPr>
      </p:pic>
      <p:pic>
        <p:nvPicPr>
          <p:cNvPr id="6" name="Rezervirano mjesto sadržaja 5" descr="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142984"/>
            <a:ext cx="3929090" cy="2357454"/>
          </a:xfrm>
        </p:spPr>
      </p:pic>
      <p:pic>
        <p:nvPicPr>
          <p:cNvPr id="7" name="Slika 6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643314"/>
            <a:ext cx="2252666" cy="3000396"/>
          </a:xfrm>
          <a:prstGeom prst="rect">
            <a:avLst/>
          </a:prstGeom>
        </p:spPr>
      </p:pic>
      <p:pic>
        <p:nvPicPr>
          <p:cNvPr id="8" name="Slika 7" descr="cirk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2428892" cy="2928934"/>
          </a:xfrm>
          <a:prstGeom prst="rect">
            <a:avLst/>
          </a:prstGeom>
        </p:spPr>
      </p:pic>
      <p:pic>
        <p:nvPicPr>
          <p:cNvPr id="9" name="Slika 8" descr="škol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643314"/>
            <a:ext cx="2695575" cy="169545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214678" y="5357826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No, škola i vrtić su jedine kulturne ustanove u mjestu. Nema muzeja koji bi čuvao našu kulturnu baštinu.</a:t>
            </a:r>
            <a:endParaRPr lang="hr-HR" sz="2000" dirty="0"/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1038" cy="1571636"/>
          </a:xfrm>
        </p:spPr>
        <p:txBody>
          <a:bodyPr>
            <a:noAutofit/>
          </a:bodyPr>
          <a:lstStyle/>
          <a:p>
            <a:r>
              <a:rPr lang="hr-HR" sz="2400" dirty="0" smtClean="0"/>
              <a:t>Ovo smo mi, učenici Osnovne škole </a:t>
            </a:r>
            <a:r>
              <a:rPr lang="hr-HR" sz="2400" dirty="0" err="1" smtClean="0"/>
              <a:t>Legrad</a:t>
            </a:r>
            <a:r>
              <a:rPr lang="hr-HR" sz="2400" dirty="0" smtClean="0"/>
              <a:t> uključeni u izvannastavnu aktivnost “</a:t>
            </a:r>
            <a:r>
              <a:rPr lang="hr-HR" sz="2400" dirty="0" err="1" smtClean="0"/>
              <a:t>Ekići</a:t>
            </a:r>
            <a:r>
              <a:rPr lang="hr-HR" sz="2400" dirty="0" smtClean="0"/>
              <a:t>”. Devetero nas je, pet učenika trećeg i četiri učenika prvog razreda. Voditeljica nam je učiteljica Tamara </a:t>
            </a:r>
            <a:r>
              <a:rPr lang="hr-HR" sz="2400" dirty="0" err="1" smtClean="0"/>
              <a:t>Marcinjaš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7" name="Rezervirano mjesto sadržaja 6" descr="13818513522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796620"/>
            <a:ext cx="6643734" cy="487564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Proučili smo problem i zaključili:     </a:t>
            </a:r>
            <a:r>
              <a:rPr lang="hr-HR" sz="2000" b="1" dirty="0" err="1" smtClean="0"/>
              <a:t>Legradu</a:t>
            </a:r>
            <a:r>
              <a:rPr lang="hr-HR" sz="2000" b="1" dirty="0" smtClean="0"/>
              <a:t> treba zavičajna zbirka!</a:t>
            </a:r>
            <a:br>
              <a:rPr lang="hr-HR" sz="2000" b="1" dirty="0" smtClean="0"/>
            </a:br>
            <a:endParaRPr lang="hr-HR" sz="2000" b="1" dirty="0"/>
          </a:p>
        </p:txBody>
      </p:sp>
      <p:pic>
        <p:nvPicPr>
          <p:cNvPr id="5" name="Rezervirano mjesto sadržaja 4" descr="2013-11-26 17.21.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4038600" cy="2571768"/>
          </a:xfrm>
        </p:spPr>
      </p:pic>
      <p:pic>
        <p:nvPicPr>
          <p:cNvPr id="6" name="Rezervirano mjesto sadržaja 5" descr="načelnik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857232"/>
            <a:ext cx="4038600" cy="2571768"/>
          </a:xfrm>
        </p:spPr>
      </p:pic>
      <p:pic>
        <p:nvPicPr>
          <p:cNvPr id="7" name="Slika 6" descr="DSC_0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4000528" cy="2500306"/>
          </a:xfrm>
          <a:prstGeom prst="rect">
            <a:avLst/>
          </a:prstGeom>
        </p:spPr>
      </p:pic>
      <p:pic>
        <p:nvPicPr>
          <p:cNvPr id="8" name="Slika 7" descr="1386329164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286512" y="4143380"/>
            <a:ext cx="2643206" cy="2357454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714348" y="350043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Iznijeli smo načelniku naše planove, a on nas je podržao.</a:t>
            </a:r>
            <a:endParaRPr lang="hr-HR" sz="20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714876" y="4429132"/>
            <a:ext cx="1500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Proučili smo i posjetili druge zavičajne i etno zbirke.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hr-HR" sz="2000" dirty="0"/>
          </a:p>
        </p:txBody>
      </p:sp>
      <p:pic>
        <p:nvPicPr>
          <p:cNvPr id="5" name="Rezervirano mjesto sadržaja 4" descr="13996299657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324352" cy="3214710"/>
          </a:xfrm>
        </p:spPr>
      </p:pic>
      <p:pic>
        <p:nvPicPr>
          <p:cNvPr id="6" name="Rezervirano mjesto sadržaja 5" descr="13996329370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kstniOkvir 6"/>
          <p:cNvSpPr txBox="1"/>
          <p:nvPr/>
        </p:nvSpPr>
        <p:spPr>
          <a:xfrm>
            <a:off x="4929190" y="64291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Gostovali smo u emisiji Radio Koprivnice koja je pratila naš rad i pozivala mještane na suradnju.</a:t>
            </a:r>
            <a:endParaRPr lang="hr-HR" sz="2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714348" y="435769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Posjetili smo i Glas Podravine koji je objavio članak o nama.</a:t>
            </a:r>
            <a:endParaRPr lang="hr-HR" sz="2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Nas devetero “</a:t>
            </a:r>
            <a:r>
              <a:rPr lang="hr-HR" sz="2000" dirty="0" err="1" smtClean="0"/>
              <a:t>Ekića</a:t>
            </a:r>
            <a:r>
              <a:rPr lang="hr-HR" sz="2000" dirty="0" smtClean="0"/>
              <a:t>” počelo je prikupljati sve starine do kojih smo mogli doći.</a:t>
            </a:r>
            <a:br>
              <a:rPr lang="hr-HR" sz="2000" dirty="0" smtClean="0"/>
            </a:br>
            <a:r>
              <a:rPr lang="hr-HR" sz="2000" dirty="0" smtClean="0"/>
              <a:t>Za pomoć smo zamolili mještane i udruge </a:t>
            </a:r>
            <a:r>
              <a:rPr lang="hr-HR" sz="2000" dirty="0" err="1" smtClean="0"/>
              <a:t>Legrada</a:t>
            </a:r>
            <a:r>
              <a:rPr lang="hr-HR" sz="2000" dirty="0" smtClean="0"/>
              <a:t> i okolice.</a:t>
            </a:r>
            <a:endParaRPr lang="hr-HR" sz="2000" dirty="0"/>
          </a:p>
        </p:txBody>
      </p:sp>
      <p:pic>
        <p:nvPicPr>
          <p:cNvPr id="8" name="Rezervirano mjesto sadržaja 7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3799078" cy="2528114"/>
          </a:xfrm>
        </p:spPr>
      </p:pic>
      <p:pic>
        <p:nvPicPr>
          <p:cNvPr id="14" name="Rezervirano mjesto sadržaja 13" descr="DSC0209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84" y="1500174"/>
            <a:ext cx="2983995" cy="4525963"/>
          </a:xfrm>
        </p:spPr>
      </p:pic>
      <p:pic>
        <p:nvPicPr>
          <p:cNvPr id="9" name="Slika 8" descr="13848783189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6164" y="4301564"/>
            <a:ext cx="2530946" cy="2214578"/>
          </a:xfrm>
          <a:prstGeom prst="rect">
            <a:avLst/>
          </a:prstGeom>
        </p:spPr>
      </p:pic>
      <p:pic>
        <p:nvPicPr>
          <p:cNvPr id="15" name="Slika 14" descr="DSC02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143380"/>
            <a:ext cx="2357454" cy="251461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-85728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36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6651" y="2483623"/>
            <a:ext cx="4038600" cy="2928958"/>
          </a:xfrm>
        </p:spPr>
      </p:pic>
      <p:pic>
        <p:nvPicPr>
          <p:cNvPr id="6" name="Rezervirano mjesto sadržaja 5" descr="37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159052" y="2556198"/>
            <a:ext cx="4038600" cy="2783809"/>
          </a:xfrm>
        </p:spPr>
      </p:pic>
      <p:sp>
        <p:nvSpPr>
          <p:cNvPr id="7" name="TekstniOkvir 6"/>
          <p:cNvSpPr txBox="1"/>
          <p:nvPr/>
        </p:nvSpPr>
        <p:spPr>
          <a:xfrm>
            <a:off x="714348" y="50004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 Općina </a:t>
            </a:r>
            <a:r>
              <a:rPr lang="hr-HR" sz="2000" dirty="0" err="1" smtClean="0"/>
              <a:t>Legrad</a:t>
            </a:r>
            <a:r>
              <a:rPr lang="hr-HR" sz="2000" dirty="0" smtClean="0"/>
              <a:t> nam je, na našu zamolbu,ustupila prostoriju u svom vlasništvu blizu škole. Ona je bila dodijeljena Udruzi umirovljenika ali je oni nisu više koristili pa je bila prazna. Uz pomoć roditelja smo je očistili.</a:t>
            </a:r>
            <a:endParaRPr lang="hr-HR" sz="2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643306" y="2428868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Ovo će postati  prekrasna zavičajna zbirka </a:t>
            </a:r>
            <a:r>
              <a:rPr lang="hr-HR" sz="2000" b="1" dirty="0" err="1" smtClean="0"/>
              <a:t>Legrada</a:t>
            </a:r>
            <a:r>
              <a:rPr lang="hr-HR" sz="2000" b="1" dirty="0" smtClean="0"/>
              <a:t> koju ćemo kroz nekoliko mjeseci otvoriti.</a:t>
            </a:r>
          </a:p>
          <a:p>
            <a:r>
              <a:rPr lang="hr-HR" sz="2000" b="1" dirty="0" smtClean="0"/>
              <a:t>Dali smo joj ime “</a:t>
            </a:r>
            <a:r>
              <a:rPr lang="hr-HR" sz="2000" b="1" dirty="0" err="1" smtClean="0"/>
              <a:t>Legradska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hiža</a:t>
            </a:r>
            <a:r>
              <a:rPr lang="hr-HR" sz="2000" b="1" dirty="0" smtClean="0"/>
              <a:t>”</a:t>
            </a:r>
            <a:endParaRPr lang="hr-HR" sz="2000" b="1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595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tema</vt:lpstr>
      <vt:lpstr>PROJEKT UČENIKA  OSNOVNE ŠKOLE LEGRAD   ZAVIČAJNA ZBIRKA  “LEGRADSKA HIŽA”</vt:lpstr>
      <vt:lpstr>PowerPoint Presentation</vt:lpstr>
      <vt:lpstr>…očarava ljepotom prirode…</vt:lpstr>
      <vt:lpstr>…i bogatstvom svoje povijesti…</vt:lpstr>
      <vt:lpstr>Ovo smo mi, učenici Osnovne škole Legrad uključeni u izvannastavnu aktivnost “Ekići”. Devetero nas je, pet učenika trećeg i četiri učenika prvog razreda. Voditeljica nam je učiteljica Tamara Marcinjaš.</vt:lpstr>
      <vt:lpstr>Proučili smo problem i zaključili:     Legradu treba zavičajna zbirka! </vt:lpstr>
      <vt:lpstr>PowerPoint Presentation</vt:lpstr>
      <vt:lpstr>Nas devetero “Ekića” počelo je prikupljati sve starine do kojih smo mogli doći. Za pomoć smo zamolili mještane i udruge Legrada i okolice.</vt:lpstr>
      <vt:lpstr>PowerPoint Presentation</vt:lpstr>
      <vt:lpstr>PowerPoint Presentation</vt:lpstr>
      <vt:lpstr>Prikupljali smo predmete koji prikazuju život i rad u Legradu krajem 19. i prvom polovinom 20. st.</vt:lpstr>
      <vt:lpstr>PowerPoint Presentation</vt:lpstr>
      <vt:lpstr>PowerPoint Presentation</vt:lpstr>
      <vt:lpstr> Tako su nastali inventarna knjiga i katalog zbirke u papirnatom i digitalnom obliku. Poslali smo ih Konzervatorskom odjelu Ministarstva kulture u Bjelovaru i očekujemo rješenje o zaštiti svih predmeta zbirke.</vt:lpstr>
      <vt:lpstr>PowerPoint Presentation</vt:lpstr>
      <vt:lpstr>PowerPoint Presentation</vt:lpstr>
      <vt:lpstr>23. travnja 2014. “Legradska hiža” je svečano otvorila svoja vrata  posjetiteljima.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 Zavičajna zbirka “Legradska hiža “ osmislili  su i realizirali učenici Osnovne škole Legrad iz Legrada u šk.god. 2013./2014.:  Matija Habek -3.r. Tara Kolaš-3.r. Iva Šenji-3.r. Leon Sataić-3.r. Esmeraldo Balog-3.r. Vinko Ivić-1.r. Marko Habek-1.r. Roko Ivan Kolaš-1.r. Filip Cvetnić-1.r.   u suradnji sa roditeljima, mještanima, udrugama i Općinom Legrad.  Voditeljica projekta: učiteljica Tamara Marcinjaš, dipl. uč.rn.  HVALA SVIMA KOJI SU NAS PRATILI KROZ RAD I NESEBIČNO NAM POMAGALI!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Dragutin</dc:creator>
  <cp:lastModifiedBy>Antonio Perković</cp:lastModifiedBy>
  <cp:revision>70</cp:revision>
  <dcterms:created xsi:type="dcterms:W3CDTF">2014-11-20T07:32:53Z</dcterms:created>
  <dcterms:modified xsi:type="dcterms:W3CDTF">2014-12-11T09:41:20Z</dcterms:modified>
</cp:coreProperties>
</file>