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7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39" r:id="rId2"/>
    <p:sldId id="340" r:id="rId3"/>
    <p:sldId id="338" r:id="rId4"/>
    <p:sldId id="341" r:id="rId5"/>
    <p:sldId id="342" r:id="rId6"/>
    <p:sldId id="343" r:id="rId7"/>
    <p:sldId id="377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79" r:id="rId16"/>
    <p:sldId id="352" r:id="rId17"/>
    <p:sldId id="378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27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428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6D9F66E-5EB9-4882-86FB-DCBF35E3C3E4}" styleName="Srednji stil 4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hr-HR" sz="1100" dirty="0" smtClean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Planirani</a:t>
            </a:r>
            <a:r>
              <a:rPr lang="hr-HR" sz="1100" baseline="0" dirty="0" smtClean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</a:t>
            </a:r>
            <a:r>
              <a:rPr lang="hr-HR" sz="1100" dirty="0" smtClean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orast udjela </a:t>
            </a:r>
            <a:r>
              <a:rPr lang="en-US" sz="1100" dirty="0" err="1" smtClean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</a:t>
            </a:r>
            <a:r>
              <a:rPr lang="en-US" sz="1100" dirty="0" smtClean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prikupljenog</a:t>
            </a:r>
            <a:r>
              <a:rPr lang="en-US" sz="1100" dirty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100" dirty="0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komunalnog </a:t>
            </a:r>
            <a:r>
              <a:rPr lang="en-US" sz="1100" dirty="0" err="1">
                <a:solidFill>
                  <a:srgbClr val="78B4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en-US" sz="1100" dirty="0">
              <a:solidFill>
                <a:srgbClr val="78B4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6746010426159649"/>
          <c:y val="4.748791723893952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Sheet6!$B$3</c:f>
              <c:strCache>
                <c:ptCount val="1"/>
                <c:pt idx="0">
                  <c:v>Postotak odvojeno prikupljenog otpada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00-4AB8-B63F-23897548A1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00-4AB8-B63F-23897548A18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00-4AB8-B63F-23897548A1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Sheet6!$C$2:$J$2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Sheet6!$C$3:$J$3</c:f>
              <c:numCache>
                <c:formatCode>0%</c:formatCode>
                <c:ptCount val="8"/>
                <c:pt idx="0">
                  <c:v>0.24000000000000021</c:v>
                </c:pt>
                <c:pt idx="1">
                  <c:v>0.26</c:v>
                </c:pt>
                <c:pt idx="2">
                  <c:v>0.30000000000000032</c:v>
                </c:pt>
                <c:pt idx="3">
                  <c:v>0.36000000000000032</c:v>
                </c:pt>
                <c:pt idx="4">
                  <c:v>0.44000000000000011</c:v>
                </c:pt>
                <c:pt idx="5">
                  <c:v>0.52</c:v>
                </c:pt>
                <c:pt idx="6">
                  <c:v>0.56000000000000005</c:v>
                </c:pt>
                <c:pt idx="7">
                  <c:v>0.60000000000000064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800-4AB8-B63F-23897548A1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481152"/>
        <c:axId val="130952192"/>
        <c:axId val="0"/>
      </c:bar3DChart>
      <c:catAx>
        <c:axId val="13048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30952192"/>
        <c:crosses val="autoZero"/>
        <c:auto val="1"/>
        <c:lblAlgn val="ctr"/>
        <c:lblOffset val="100"/>
        <c:noMultiLvlLbl val="0"/>
      </c:catAx>
      <c:valAx>
        <c:axId val="130952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3048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8430B-4003-48D7-B1D8-789F9DE79242}" type="doc">
      <dgm:prSet loTypeId="urn:microsoft.com/office/officeart/2005/8/layout/pyramid3" loCatId="pyramid" qsTypeId="urn:microsoft.com/office/officeart/2005/8/quickstyle/3d2" qsCatId="3D" csTypeId="urn:microsoft.com/office/officeart/2005/8/colors/colorful1#2" csCatId="colorful" phldr="1"/>
      <dgm:spPr/>
    </dgm:pt>
    <dgm:pt modelId="{AAF9E97D-2D8B-4753-817C-5951A344A0C8}">
      <dgm:prSet phldrT="[Tekst]"/>
      <dgm:spPr/>
      <dgm:t>
        <a:bodyPr/>
        <a:lstStyle/>
        <a:p>
          <a:r>
            <a:rPr lang="hr-HR" dirty="0" smtClean="0"/>
            <a:t>Sprječavanje nastanka otpada</a:t>
          </a:r>
          <a:endParaRPr lang="en-US" dirty="0"/>
        </a:p>
      </dgm:t>
    </dgm:pt>
    <dgm:pt modelId="{58EFE88C-D8D8-460B-8D60-AFB664AEBBD5}" type="parTrans" cxnId="{0A162784-DD06-42A0-90C4-CF3E66C8F102}">
      <dgm:prSet/>
      <dgm:spPr/>
      <dgm:t>
        <a:bodyPr/>
        <a:lstStyle/>
        <a:p>
          <a:endParaRPr lang="en-US"/>
        </a:p>
      </dgm:t>
    </dgm:pt>
    <dgm:pt modelId="{F207C026-467C-4C7A-8946-95AD2FF4F788}" type="sibTrans" cxnId="{0A162784-DD06-42A0-90C4-CF3E66C8F102}">
      <dgm:prSet/>
      <dgm:spPr/>
      <dgm:t>
        <a:bodyPr/>
        <a:lstStyle/>
        <a:p>
          <a:endParaRPr lang="en-US"/>
        </a:p>
      </dgm:t>
    </dgm:pt>
    <dgm:pt modelId="{6D40CC69-3F19-4094-B011-1F273B482010}">
      <dgm:prSet phldrT="[Tekst]"/>
      <dgm:spPr/>
      <dgm:t>
        <a:bodyPr/>
        <a:lstStyle/>
        <a:p>
          <a:r>
            <a:rPr lang="hr-HR" dirty="0" smtClean="0"/>
            <a:t>Priprema za ponovnu uporabu</a:t>
          </a:r>
          <a:endParaRPr lang="en-US" dirty="0"/>
        </a:p>
      </dgm:t>
    </dgm:pt>
    <dgm:pt modelId="{381BFBFE-844F-44C6-A6A4-0677E3022194}" type="parTrans" cxnId="{7D0D6039-1B26-4350-A902-8D2BE78AFAA4}">
      <dgm:prSet/>
      <dgm:spPr/>
      <dgm:t>
        <a:bodyPr/>
        <a:lstStyle/>
        <a:p>
          <a:endParaRPr lang="en-US"/>
        </a:p>
      </dgm:t>
    </dgm:pt>
    <dgm:pt modelId="{1ACE16E9-4BCE-401D-8507-B56127C16E06}" type="sibTrans" cxnId="{7D0D6039-1B26-4350-A902-8D2BE78AFAA4}">
      <dgm:prSet/>
      <dgm:spPr/>
      <dgm:t>
        <a:bodyPr/>
        <a:lstStyle/>
        <a:p>
          <a:endParaRPr lang="en-US"/>
        </a:p>
      </dgm:t>
    </dgm:pt>
    <dgm:pt modelId="{9E1C6C02-BD4F-474A-B76D-4DD6146C449B}">
      <dgm:prSet phldrT="[Tekst]"/>
      <dgm:spPr/>
      <dgm:t>
        <a:bodyPr/>
        <a:lstStyle/>
        <a:p>
          <a:r>
            <a:rPr lang="hr-HR" dirty="0" smtClean="0"/>
            <a:t>Recikliranje</a:t>
          </a:r>
          <a:endParaRPr lang="en-US" dirty="0"/>
        </a:p>
      </dgm:t>
    </dgm:pt>
    <dgm:pt modelId="{F2404694-B466-419C-B325-AD53829CF31F}" type="parTrans" cxnId="{73C9E280-10A1-412B-A5CC-2ACA6639F10F}">
      <dgm:prSet/>
      <dgm:spPr/>
      <dgm:t>
        <a:bodyPr/>
        <a:lstStyle/>
        <a:p>
          <a:endParaRPr lang="en-US"/>
        </a:p>
      </dgm:t>
    </dgm:pt>
    <dgm:pt modelId="{7019A514-FB94-456C-B7CE-F96C79D17A5F}" type="sibTrans" cxnId="{73C9E280-10A1-412B-A5CC-2ACA6639F10F}">
      <dgm:prSet/>
      <dgm:spPr/>
      <dgm:t>
        <a:bodyPr/>
        <a:lstStyle/>
        <a:p>
          <a:endParaRPr lang="en-US"/>
        </a:p>
      </dgm:t>
    </dgm:pt>
    <dgm:pt modelId="{0F66846E-968B-4380-91D5-B61154A9E05B}">
      <dgm:prSet phldrT="[Tekst]"/>
      <dgm:spPr/>
      <dgm:t>
        <a:bodyPr/>
        <a:lstStyle/>
        <a:p>
          <a:r>
            <a:rPr lang="hr-HR" b="1" dirty="0" smtClean="0">
              <a:solidFill>
                <a:srgbClr val="C00000"/>
              </a:solidFill>
            </a:rPr>
            <a:t>Drugi postupci </a:t>
          </a:r>
          <a:r>
            <a:rPr lang="hr-HR" b="1" dirty="0" err="1" smtClean="0">
              <a:solidFill>
                <a:srgbClr val="C00000"/>
              </a:solidFill>
            </a:rPr>
            <a:t>oporabe</a:t>
          </a:r>
          <a:r>
            <a:rPr lang="hr-HR" b="1" dirty="0" smtClean="0">
              <a:solidFill>
                <a:srgbClr val="C00000"/>
              </a:solidFill>
            </a:rPr>
            <a:t> npr. energetska oporaba</a:t>
          </a:r>
          <a:endParaRPr lang="en-US" b="1" dirty="0">
            <a:solidFill>
              <a:srgbClr val="C00000"/>
            </a:solidFill>
          </a:endParaRPr>
        </a:p>
      </dgm:t>
    </dgm:pt>
    <dgm:pt modelId="{AD9C1C61-8B5D-4986-846E-43A3F5B22529}" type="parTrans" cxnId="{93401BB0-D531-49C5-8CA7-E9610C859D3B}">
      <dgm:prSet/>
      <dgm:spPr/>
      <dgm:t>
        <a:bodyPr/>
        <a:lstStyle/>
        <a:p>
          <a:endParaRPr lang="en-US"/>
        </a:p>
      </dgm:t>
    </dgm:pt>
    <dgm:pt modelId="{167B8D3D-38BC-4FFD-B786-7E9B9B2274BA}" type="sibTrans" cxnId="{93401BB0-D531-49C5-8CA7-E9610C859D3B}">
      <dgm:prSet/>
      <dgm:spPr/>
      <dgm:t>
        <a:bodyPr/>
        <a:lstStyle/>
        <a:p>
          <a:endParaRPr lang="en-US"/>
        </a:p>
      </dgm:t>
    </dgm:pt>
    <dgm:pt modelId="{9470C533-3138-40B7-BCC7-9E389B2EDF94}">
      <dgm:prSet phldrT="[Tekst]"/>
      <dgm:spPr/>
      <dgm:t>
        <a:bodyPr/>
        <a:lstStyle/>
        <a:p>
          <a:r>
            <a:rPr lang="hr-HR" dirty="0" smtClean="0"/>
            <a:t>Zbrinjavanje otpada</a:t>
          </a:r>
          <a:endParaRPr lang="en-US" dirty="0"/>
        </a:p>
      </dgm:t>
    </dgm:pt>
    <dgm:pt modelId="{3C2E79ED-5896-4625-B2F7-832249F31A9D}" type="parTrans" cxnId="{F25A82A5-A33B-478D-8F53-37A1FA6C3A5F}">
      <dgm:prSet/>
      <dgm:spPr/>
      <dgm:t>
        <a:bodyPr/>
        <a:lstStyle/>
        <a:p>
          <a:endParaRPr lang="en-US"/>
        </a:p>
      </dgm:t>
    </dgm:pt>
    <dgm:pt modelId="{818FA1A0-F76B-461B-BF78-AC0C00FC04FB}" type="sibTrans" cxnId="{F25A82A5-A33B-478D-8F53-37A1FA6C3A5F}">
      <dgm:prSet/>
      <dgm:spPr/>
      <dgm:t>
        <a:bodyPr/>
        <a:lstStyle/>
        <a:p>
          <a:endParaRPr lang="en-US"/>
        </a:p>
      </dgm:t>
    </dgm:pt>
    <dgm:pt modelId="{48450421-85D7-4BCC-925B-159C605C9F1B}" type="pres">
      <dgm:prSet presAssocID="{BF98430B-4003-48D7-B1D8-789F9DE79242}" presName="Name0" presStyleCnt="0">
        <dgm:presLayoutVars>
          <dgm:dir/>
          <dgm:animLvl val="lvl"/>
          <dgm:resizeHandles val="exact"/>
        </dgm:presLayoutVars>
      </dgm:prSet>
      <dgm:spPr/>
    </dgm:pt>
    <dgm:pt modelId="{562FE593-E321-4BC3-B6EC-AE3CBCBB5837}" type="pres">
      <dgm:prSet presAssocID="{AAF9E97D-2D8B-4753-817C-5951A344A0C8}" presName="Name8" presStyleCnt="0"/>
      <dgm:spPr/>
    </dgm:pt>
    <dgm:pt modelId="{5558346D-53CE-4D93-A312-54F463E1F973}" type="pres">
      <dgm:prSet presAssocID="{AAF9E97D-2D8B-4753-817C-5951A344A0C8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7C8693-AD61-498B-B5E8-29D9C177CFAB}" type="pres">
      <dgm:prSet presAssocID="{AAF9E97D-2D8B-4753-817C-5951A344A0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E53C4A-D374-4D33-9EF5-493B1528E816}" type="pres">
      <dgm:prSet presAssocID="{6D40CC69-3F19-4094-B011-1F273B482010}" presName="Name8" presStyleCnt="0"/>
      <dgm:spPr/>
    </dgm:pt>
    <dgm:pt modelId="{6D708F7A-16C1-47A1-91D3-70239CE26D5C}" type="pres">
      <dgm:prSet presAssocID="{6D40CC69-3F19-4094-B011-1F273B482010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C9CC-5955-4DEA-95A5-31BF16A68A2A}" type="pres">
      <dgm:prSet presAssocID="{6D40CC69-3F19-4094-B011-1F273B4820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1DC0E-A3FE-4DAC-BBB6-3EE75EC2D997}" type="pres">
      <dgm:prSet presAssocID="{9E1C6C02-BD4F-474A-B76D-4DD6146C449B}" presName="Name8" presStyleCnt="0"/>
      <dgm:spPr/>
    </dgm:pt>
    <dgm:pt modelId="{AE3A0325-2DBB-4CA4-8E5A-9214FD82AD15}" type="pres">
      <dgm:prSet presAssocID="{9E1C6C02-BD4F-474A-B76D-4DD6146C449B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351DF-3A82-4E44-B78F-315996885D01}" type="pres">
      <dgm:prSet presAssocID="{9E1C6C02-BD4F-474A-B76D-4DD6146C44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5A5CD-3790-49B2-97C8-CDFC63A3F5E5}" type="pres">
      <dgm:prSet presAssocID="{0F66846E-968B-4380-91D5-B61154A9E05B}" presName="Name8" presStyleCnt="0"/>
      <dgm:spPr/>
    </dgm:pt>
    <dgm:pt modelId="{6D525263-E2A1-44E9-81DF-94BE1E659D5D}" type="pres">
      <dgm:prSet presAssocID="{0F66846E-968B-4380-91D5-B61154A9E05B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772725-9B3F-4A27-A26F-29A9DF53D957}" type="pres">
      <dgm:prSet presAssocID="{0F66846E-968B-4380-91D5-B61154A9E0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86E967-0325-4159-8897-C9BE5A26318B}" type="pres">
      <dgm:prSet presAssocID="{9470C533-3138-40B7-BCC7-9E389B2EDF94}" presName="Name8" presStyleCnt="0"/>
      <dgm:spPr/>
    </dgm:pt>
    <dgm:pt modelId="{73B79B1E-B221-474A-8C01-10CBAEC7018B}" type="pres">
      <dgm:prSet presAssocID="{9470C533-3138-40B7-BCC7-9E389B2EDF94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D69B94-B625-49F3-BA59-4AAFF749313A}" type="pres">
      <dgm:prSet presAssocID="{9470C533-3138-40B7-BCC7-9E389B2EDF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25A82A5-A33B-478D-8F53-37A1FA6C3A5F}" srcId="{BF98430B-4003-48D7-B1D8-789F9DE79242}" destId="{9470C533-3138-40B7-BCC7-9E389B2EDF94}" srcOrd="4" destOrd="0" parTransId="{3C2E79ED-5896-4625-B2F7-832249F31A9D}" sibTransId="{818FA1A0-F76B-461B-BF78-AC0C00FC04FB}"/>
    <dgm:cxn modelId="{C168B249-FA9D-4CDA-870B-2B726EE8F180}" type="presOf" srcId="{BF98430B-4003-48D7-B1D8-789F9DE79242}" destId="{48450421-85D7-4BCC-925B-159C605C9F1B}" srcOrd="0" destOrd="0" presId="urn:microsoft.com/office/officeart/2005/8/layout/pyramid3"/>
    <dgm:cxn modelId="{1EB174A3-9868-4C4A-920C-C6EE2BFC44EC}" type="presOf" srcId="{9E1C6C02-BD4F-474A-B76D-4DD6146C449B}" destId="{AE3A0325-2DBB-4CA4-8E5A-9214FD82AD15}" srcOrd="0" destOrd="0" presId="urn:microsoft.com/office/officeart/2005/8/layout/pyramid3"/>
    <dgm:cxn modelId="{6494E477-7CD0-40F9-B5BE-495D6F0F99C8}" type="presOf" srcId="{AAF9E97D-2D8B-4753-817C-5951A344A0C8}" destId="{727C8693-AD61-498B-B5E8-29D9C177CFAB}" srcOrd="1" destOrd="0" presId="urn:microsoft.com/office/officeart/2005/8/layout/pyramid3"/>
    <dgm:cxn modelId="{0A162784-DD06-42A0-90C4-CF3E66C8F102}" srcId="{BF98430B-4003-48D7-B1D8-789F9DE79242}" destId="{AAF9E97D-2D8B-4753-817C-5951A344A0C8}" srcOrd="0" destOrd="0" parTransId="{58EFE88C-D8D8-460B-8D60-AFB664AEBBD5}" sibTransId="{F207C026-467C-4C7A-8946-95AD2FF4F788}"/>
    <dgm:cxn modelId="{93401BB0-D531-49C5-8CA7-E9610C859D3B}" srcId="{BF98430B-4003-48D7-B1D8-789F9DE79242}" destId="{0F66846E-968B-4380-91D5-B61154A9E05B}" srcOrd="3" destOrd="0" parTransId="{AD9C1C61-8B5D-4986-846E-43A3F5B22529}" sibTransId="{167B8D3D-38BC-4FFD-B786-7E9B9B2274BA}"/>
    <dgm:cxn modelId="{BE019BAA-BF01-479F-8480-BAF63D78C287}" type="presOf" srcId="{0F66846E-968B-4380-91D5-B61154A9E05B}" destId="{6D525263-E2A1-44E9-81DF-94BE1E659D5D}" srcOrd="0" destOrd="0" presId="urn:microsoft.com/office/officeart/2005/8/layout/pyramid3"/>
    <dgm:cxn modelId="{03A86586-8C28-40BF-B2A1-372C0A73B891}" type="presOf" srcId="{0F66846E-968B-4380-91D5-B61154A9E05B}" destId="{3B772725-9B3F-4A27-A26F-29A9DF53D957}" srcOrd="1" destOrd="0" presId="urn:microsoft.com/office/officeart/2005/8/layout/pyramid3"/>
    <dgm:cxn modelId="{D44C58AD-BC2E-4F52-9252-E75A06FEB47D}" type="presOf" srcId="{6D40CC69-3F19-4094-B011-1F273B482010}" destId="{6D708F7A-16C1-47A1-91D3-70239CE26D5C}" srcOrd="0" destOrd="0" presId="urn:microsoft.com/office/officeart/2005/8/layout/pyramid3"/>
    <dgm:cxn modelId="{E9608914-3783-4553-AF86-DC4F5CA08E5A}" type="presOf" srcId="{9E1C6C02-BD4F-474A-B76D-4DD6146C449B}" destId="{22C351DF-3A82-4E44-B78F-315996885D01}" srcOrd="1" destOrd="0" presId="urn:microsoft.com/office/officeart/2005/8/layout/pyramid3"/>
    <dgm:cxn modelId="{4AABB72E-95E4-455E-8F95-4CF49E626F0C}" type="presOf" srcId="{6D40CC69-3F19-4094-B011-1F273B482010}" destId="{4A1EC9CC-5955-4DEA-95A5-31BF16A68A2A}" srcOrd="1" destOrd="0" presId="urn:microsoft.com/office/officeart/2005/8/layout/pyramid3"/>
    <dgm:cxn modelId="{33CD8DF5-6E53-40FA-9D08-850CC8F138E3}" type="presOf" srcId="{AAF9E97D-2D8B-4753-817C-5951A344A0C8}" destId="{5558346D-53CE-4D93-A312-54F463E1F973}" srcOrd="0" destOrd="0" presId="urn:microsoft.com/office/officeart/2005/8/layout/pyramid3"/>
    <dgm:cxn modelId="{A9E500D1-F627-4FDE-9524-B45B0F681DFA}" type="presOf" srcId="{9470C533-3138-40B7-BCC7-9E389B2EDF94}" destId="{30D69B94-B625-49F3-BA59-4AAFF749313A}" srcOrd="1" destOrd="0" presId="urn:microsoft.com/office/officeart/2005/8/layout/pyramid3"/>
    <dgm:cxn modelId="{73C9E280-10A1-412B-A5CC-2ACA6639F10F}" srcId="{BF98430B-4003-48D7-B1D8-789F9DE79242}" destId="{9E1C6C02-BD4F-474A-B76D-4DD6146C449B}" srcOrd="2" destOrd="0" parTransId="{F2404694-B466-419C-B325-AD53829CF31F}" sibTransId="{7019A514-FB94-456C-B7CE-F96C79D17A5F}"/>
    <dgm:cxn modelId="{CCD3C538-8A30-4E42-A45B-678DC33C70CB}" type="presOf" srcId="{9470C533-3138-40B7-BCC7-9E389B2EDF94}" destId="{73B79B1E-B221-474A-8C01-10CBAEC7018B}" srcOrd="0" destOrd="0" presId="urn:microsoft.com/office/officeart/2005/8/layout/pyramid3"/>
    <dgm:cxn modelId="{7D0D6039-1B26-4350-A902-8D2BE78AFAA4}" srcId="{BF98430B-4003-48D7-B1D8-789F9DE79242}" destId="{6D40CC69-3F19-4094-B011-1F273B482010}" srcOrd="1" destOrd="0" parTransId="{381BFBFE-844F-44C6-A6A4-0677E3022194}" sibTransId="{1ACE16E9-4BCE-401D-8507-B56127C16E06}"/>
    <dgm:cxn modelId="{18A36837-8FA3-4F32-BF20-EF986E1D6F2F}" type="presParOf" srcId="{48450421-85D7-4BCC-925B-159C605C9F1B}" destId="{562FE593-E321-4BC3-B6EC-AE3CBCBB5837}" srcOrd="0" destOrd="0" presId="urn:microsoft.com/office/officeart/2005/8/layout/pyramid3"/>
    <dgm:cxn modelId="{7F190B5A-3F22-4FBF-A86D-2CC94B0A7871}" type="presParOf" srcId="{562FE593-E321-4BC3-B6EC-AE3CBCBB5837}" destId="{5558346D-53CE-4D93-A312-54F463E1F973}" srcOrd="0" destOrd="0" presId="urn:microsoft.com/office/officeart/2005/8/layout/pyramid3"/>
    <dgm:cxn modelId="{10BC7723-B201-4C04-91DA-0E2DE5CFF0B5}" type="presParOf" srcId="{562FE593-E321-4BC3-B6EC-AE3CBCBB5837}" destId="{727C8693-AD61-498B-B5E8-29D9C177CFAB}" srcOrd="1" destOrd="0" presId="urn:microsoft.com/office/officeart/2005/8/layout/pyramid3"/>
    <dgm:cxn modelId="{EEE24350-03A7-4525-81B4-AE32A7E3E715}" type="presParOf" srcId="{48450421-85D7-4BCC-925B-159C605C9F1B}" destId="{8DE53C4A-D374-4D33-9EF5-493B1528E816}" srcOrd="1" destOrd="0" presId="urn:microsoft.com/office/officeart/2005/8/layout/pyramid3"/>
    <dgm:cxn modelId="{32CF9C76-CE5A-476A-B03E-A4F6BC95068E}" type="presParOf" srcId="{8DE53C4A-D374-4D33-9EF5-493B1528E816}" destId="{6D708F7A-16C1-47A1-91D3-70239CE26D5C}" srcOrd="0" destOrd="0" presId="urn:microsoft.com/office/officeart/2005/8/layout/pyramid3"/>
    <dgm:cxn modelId="{B5AC445C-8DAF-4B19-BECB-7A181EF7BAEC}" type="presParOf" srcId="{8DE53C4A-D374-4D33-9EF5-493B1528E816}" destId="{4A1EC9CC-5955-4DEA-95A5-31BF16A68A2A}" srcOrd="1" destOrd="0" presId="urn:microsoft.com/office/officeart/2005/8/layout/pyramid3"/>
    <dgm:cxn modelId="{01C29320-5933-4061-AB2D-A6B5AB5527F4}" type="presParOf" srcId="{48450421-85D7-4BCC-925B-159C605C9F1B}" destId="{7491DC0E-A3FE-4DAC-BBB6-3EE75EC2D997}" srcOrd="2" destOrd="0" presId="urn:microsoft.com/office/officeart/2005/8/layout/pyramid3"/>
    <dgm:cxn modelId="{E55464B4-3D7B-42E2-B0BE-1B1414E781AF}" type="presParOf" srcId="{7491DC0E-A3FE-4DAC-BBB6-3EE75EC2D997}" destId="{AE3A0325-2DBB-4CA4-8E5A-9214FD82AD15}" srcOrd="0" destOrd="0" presId="urn:microsoft.com/office/officeart/2005/8/layout/pyramid3"/>
    <dgm:cxn modelId="{468A3559-0267-4ED8-9F16-C135A85D1123}" type="presParOf" srcId="{7491DC0E-A3FE-4DAC-BBB6-3EE75EC2D997}" destId="{22C351DF-3A82-4E44-B78F-315996885D01}" srcOrd="1" destOrd="0" presId="urn:microsoft.com/office/officeart/2005/8/layout/pyramid3"/>
    <dgm:cxn modelId="{1D515E75-F74C-4C50-BAB9-682B6732D43B}" type="presParOf" srcId="{48450421-85D7-4BCC-925B-159C605C9F1B}" destId="{D6F5A5CD-3790-49B2-97C8-CDFC63A3F5E5}" srcOrd="3" destOrd="0" presId="urn:microsoft.com/office/officeart/2005/8/layout/pyramid3"/>
    <dgm:cxn modelId="{C68810E3-1856-47F5-A1C4-F0CA891A6EB1}" type="presParOf" srcId="{D6F5A5CD-3790-49B2-97C8-CDFC63A3F5E5}" destId="{6D525263-E2A1-44E9-81DF-94BE1E659D5D}" srcOrd="0" destOrd="0" presId="urn:microsoft.com/office/officeart/2005/8/layout/pyramid3"/>
    <dgm:cxn modelId="{5F00D6F4-ADBA-4FE9-87C7-C2C03ECEC919}" type="presParOf" srcId="{D6F5A5CD-3790-49B2-97C8-CDFC63A3F5E5}" destId="{3B772725-9B3F-4A27-A26F-29A9DF53D957}" srcOrd="1" destOrd="0" presId="urn:microsoft.com/office/officeart/2005/8/layout/pyramid3"/>
    <dgm:cxn modelId="{1F2549DC-D774-4C5F-B194-A2EEC0800A3B}" type="presParOf" srcId="{48450421-85D7-4BCC-925B-159C605C9F1B}" destId="{5D86E967-0325-4159-8897-C9BE5A26318B}" srcOrd="4" destOrd="0" presId="urn:microsoft.com/office/officeart/2005/8/layout/pyramid3"/>
    <dgm:cxn modelId="{1F956F97-E17D-4D7F-97F8-4FB355E5B7DE}" type="presParOf" srcId="{5D86E967-0325-4159-8897-C9BE5A26318B}" destId="{73B79B1E-B221-474A-8C01-10CBAEC7018B}" srcOrd="0" destOrd="0" presId="urn:microsoft.com/office/officeart/2005/8/layout/pyramid3"/>
    <dgm:cxn modelId="{FC15D611-9091-444D-AEDD-C4FFD82FEAE7}" type="presParOf" srcId="{5D86E967-0325-4159-8897-C9BE5A26318B}" destId="{30D69B94-B625-49F3-BA59-4AAFF749313A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8346D-53CE-4D93-A312-54F463E1F973}">
      <dsp:nvSpPr>
        <dsp:cNvPr id="0" name=""/>
        <dsp:cNvSpPr/>
      </dsp:nvSpPr>
      <dsp:spPr>
        <a:xfrm rot="10800000">
          <a:off x="0" y="0"/>
          <a:ext cx="3533956" cy="579746"/>
        </a:xfrm>
        <a:prstGeom prst="trapezoid">
          <a:avLst>
            <a:gd name="adj" fmla="val 6095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Sprječavanje nastanka otpada</a:t>
          </a:r>
          <a:endParaRPr lang="en-US" sz="900" kern="1200" dirty="0"/>
        </a:p>
      </dsp:txBody>
      <dsp:txXfrm rot="-10800000">
        <a:off x="618442" y="0"/>
        <a:ext cx="2297071" cy="579746"/>
      </dsp:txXfrm>
    </dsp:sp>
    <dsp:sp modelId="{6D708F7A-16C1-47A1-91D3-70239CE26D5C}">
      <dsp:nvSpPr>
        <dsp:cNvPr id="0" name=""/>
        <dsp:cNvSpPr/>
      </dsp:nvSpPr>
      <dsp:spPr>
        <a:xfrm rot="10800000">
          <a:off x="353395" y="579746"/>
          <a:ext cx="2827164" cy="579746"/>
        </a:xfrm>
        <a:prstGeom prst="trapezoid">
          <a:avLst>
            <a:gd name="adj" fmla="val 6095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Priprema za ponovnu uporabu</a:t>
          </a:r>
          <a:endParaRPr lang="en-US" sz="900" kern="1200" dirty="0"/>
        </a:p>
      </dsp:txBody>
      <dsp:txXfrm rot="-10800000">
        <a:off x="848149" y="579746"/>
        <a:ext cx="1837657" cy="579746"/>
      </dsp:txXfrm>
    </dsp:sp>
    <dsp:sp modelId="{AE3A0325-2DBB-4CA4-8E5A-9214FD82AD15}">
      <dsp:nvSpPr>
        <dsp:cNvPr id="0" name=""/>
        <dsp:cNvSpPr/>
      </dsp:nvSpPr>
      <dsp:spPr>
        <a:xfrm rot="10800000">
          <a:off x="706791" y="1159493"/>
          <a:ext cx="2120373" cy="579746"/>
        </a:xfrm>
        <a:prstGeom prst="trapezoid">
          <a:avLst>
            <a:gd name="adj" fmla="val 60957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Recikliranje</a:t>
          </a:r>
          <a:endParaRPr lang="en-US" sz="900" kern="1200" dirty="0"/>
        </a:p>
      </dsp:txBody>
      <dsp:txXfrm rot="-10800000">
        <a:off x="1077856" y="1159493"/>
        <a:ext cx="1378242" cy="579746"/>
      </dsp:txXfrm>
    </dsp:sp>
    <dsp:sp modelId="{6D525263-E2A1-44E9-81DF-94BE1E659D5D}">
      <dsp:nvSpPr>
        <dsp:cNvPr id="0" name=""/>
        <dsp:cNvSpPr/>
      </dsp:nvSpPr>
      <dsp:spPr>
        <a:xfrm rot="10800000">
          <a:off x="1060186" y="1739240"/>
          <a:ext cx="1413582" cy="579746"/>
        </a:xfrm>
        <a:prstGeom prst="trapezoid">
          <a:avLst>
            <a:gd name="adj" fmla="val 6095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b="1" kern="1200" dirty="0" smtClean="0">
              <a:solidFill>
                <a:srgbClr val="C00000"/>
              </a:solidFill>
            </a:rPr>
            <a:t>Drugi postupci </a:t>
          </a:r>
          <a:r>
            <a:rPr lang="hr-HR" sz="900" b="1" kern="1200" dirty="0" err="1" smtClean="0">
              <a:solidFill>
                <a:srgbClr val="C00000"/>
              </a:solidFill>
            </a:rPr>
            <a:t>oporabe</a:t>
          </a:r>
          <a:r>
            <a:rPr lang="hr-HR" sz="900" b="1" kern="1200" dirty="0" smtClean="0">
              <a:solidFill>
                <a:srgbClr val="C00000"/>
              </a:solidFill>
            </a:rPr>
            <a:t> npr. energetska oporaba</a:t>
          </a:r>
          <a:endParaRPr lang="en-US" sz="900" b="1" kern="1200" dirty="0">
            <a:solidFill>
              <a:srgbClr val="C00000"/>
            </a:solidFill>
          </a:endParaRPr>
        </a:p>
      </dsp:txBody>
      <dsp:txXfrm rot="-10800000">
        <a:off x="1307563" y="1739240"/>
        <a:ext cx="918828" cy="579746"/>
      </dsp:txXfrm>
    </dsp:sp>
    <dsp:sp modelId="{73B79B1E-B221-474A-8C01-10CBAEC7018B}">
      <dsp:nvSpPr>
        <dsp:cNvPr id="0" name=""/>
        <dsp:cNvSpPr/>
      </dsp:nvSpPr>
      <dsp:spPr>
        <a:xfrm rot="10800000">
          <a:off x="1413582" y="2318987"/>
          <a:ext cx="706791" cy="579746"/>
        </a:xfrm>
        <a:prstGeom prst="trapezoid">
          <a:avLst>
            <a:gd name="adj" fmla="val 60957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900" kern="1200" dirty="0" smtClean="0"/>
            <a:t>Zbrinjavanje otpada</a:t>
          </a:r>
          <a:endParaRPr lang="en-US" sz="900" kern="1200" dirty="0"/>
        </a:p>
      </dsp:txBody>
      <dsp:txXfrm rot="-10800000">
        <a:off x="1413582" y="2318987"/>
        <a:ext cx="706791" cy="579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83A24-27F5-45F6-9E3D-CBFCE8956C6E}" type="datetimeFigureOut">
              <a:rPr lang="hr-HR" smtClean="0"/>
              <a:t>30.11.2016.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965A7-3C76-4B1A-915D-7F37548972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7453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F4C42-731C-4385-A0E4-C07B474E7659}" type="datetimeFigureOut">
              <a:rPr lang="hr-HR" smtClean="0"/>
              <a:pPr/>
              <a:t>30.11.2016.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9846-3335-4B14-A67F-194AA56D6E8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00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E282-BAB1-418A-A0CE-37C554B8C91D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9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5291-3F05-4707-A5F0-E79823D782C3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3E24-9FEC-48B8-B0D2-CB132DCC162C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4FC4-5213-4190-A6F6-5776317D0249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1785-2659-4BD1-A71F-81E5EDA81269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B5C8-08DE-49ED-9ECB-90AACC3CB9DE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C4B67-4A50-4FFD-8A77-D0A352396952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B824-3487-4B8A-A71C-3B5C5094BC64}" type="datetime1">
              <a:rPr lang="en-US" smtClean="0"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EC27-2EBB-451B-9891-45BD490838FB}" type="datetime1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AC83-A595-4F45-ACF9-FC730C0DEF3D}" type="datetime1">
              <a:rPr lang="en-US" smtClean="0"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EB8-4E35-4EC6-8C69-C3C7CB59F193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CF3C-06AA-4BD2-94E4-3D7DA1EC176A}" type="datetime1">
              <a:rPr lang="en-US" smtClean="0"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776F-1FE9-48A2-B742-AD19DAD5E131}" type="datetime1">
              <a:rPr lang="en-US" smtClean="0"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8C193-0B1C-FA4E-9980-ADC1DEF51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234E7.B2308660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319516"/>
            <a:ext cx="6019800" cy="46166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3800" b="1" dirty="0" smtClean="0">
                <a:latin typeface="Verdana"/>
                <a:cs typeface="Verdana"/>
              </a:rPr>
              <a:t>Prijedlog Plana gospodarenja otpadom Republike Hrvatske za razdoblje </a:t>
            </a:r>
          </a:p>
          <a:p>
            <a:r>
              <a:rPr lang="hr-HR" sz="3800" b="1" dirty="0" smtClean="0">
                <a:latin typeface="Verdana"/>
                <a:cs typeface="Verdana"/>
              </a:rPr>
              <a:t>2016.-2022.</a:t>
            </a:r>
            <a:endParaRPr lang="ta-IN" sz="3800" b="1" dirty="0" smtClean="0">
              <a:latin typeface="Verdana"/>
              <a:cs typeface="Verdana"/>
            </a:endParaRPr>
          </a:p>
          <a:p>
            <a:endParaRPr lang="ta-IN" sz="1400" b="1" dirty="0" smtClean="0">
              <a:latin typeface="Verdana"/>
              <a:cs typeface="Verdana"/>
            </a:endParaRPr>
          </a:p>
          <a:p>
            <a:r>
              <a:rPr lang="ta-IN" sz="1400" b="1" dirty="0" smtClean="0">
                <a:latin typeface="Verdana"/>
                <a:cs typeface="Verdana"/>
              </a:rPr>
              <a:t>Zagreb, 1. prosinca 201</a:t>
            </a:r>
            <a:r>
              <a:rPr lang="hr-HR" sz="1400" b="1" dirty="0" smtClean="0">
                <a:latin typeface="Verdana"/>
                <a:cs typeface="Verdana"/>
              </a:rPr>
              <a:t>6</a:t>
            </a:r>
            <a:r>
              <a:rPr lang="ta-IN" sz="1400" b="1" dirty="0" smtClean="0">
                <a:latin typeface="Verdana"/>
                <a:cs typeface="Verdana"/>
              </a:rPr>
              <a:t>.</a:t>
            </a:r>
            <a:endParaRPr lang="en-US" sz="1400" b="1" dirty="0" smtClean="0">
              <a:latin typeface="Verdana"/>
              <a:cs typeface="Verdana"/>
            </a:endParaRPr>
          </a:p>
          <a:p>
            <a:endParaRPr lang="en-US" sz="38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880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količine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83352" cy="4392488"/>
          </a:xfrm>
          <a:prstGeom prst="rect">
            <a:avLst/>
          </a:prstGeom>
          <a:noFill/>
        </p:spPr>
      </p:pic>
      <p:sp>
        <p:nvSpPr>
          <p:cNvPr id="7" name="Rectangle 13"/>
          <p:cNvSpPr/>
          <p:nvPr/>
        </p:nvSpPr>
        <p:spPr>
          <a:xfrm>
            <a:off x="1511660" y="58772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/>
              <a:t>Količine odvojeno sakupljenog komunalnog otpada (ukupno, pojedine vrste) u RH u razdoblju od 2010. do 2015. (HAOP, 2016)</a:t>
            </a:r>
            <a:endParaRPr lang="hr-HR" sz="1400" dirty="0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sastav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372278"/>
              </p:ext>
            </p:extLst>
          </p:nvPr>
        </p:nvGraphicFramePr>
        <p:xfrm>
          <a:off x="3995935" y="1844824"/>
          <a:ext cx="4658938" cy="3494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2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Sastavnica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Udio (%)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Metal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Drvo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1,0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Tekstil/odjeća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3,7*</a:t>
                      </a:r>
                      <a:endParaRPr lang="hr-HR" sz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Papir i karton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23,2*</a:t>
                      </a:r>
                      <a:endParaRPr lang="hr-HR" sz="12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Staklo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Plastika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22,9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Guma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Koža/kosti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Kuhinjski otpad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30,9*</a:t>
                      </a:r>
                      <a:endParaRPr lang="hr-HR" sz="12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Vrtni otpad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5,7*</a:t>
                      </a:r>
                      <a:endParaRPr lang="hr-HR" sz="1200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Ostali otpad (zemlja, prašina, pijesak, nedefinirano)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6,3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Ukupno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7144" y="1406239"/>
            <a:ext cx="87810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539750" algn="l"/>
              </a:tabLst>
            </a:pPr>
            <a:r>
              <a:rPr kumimoji="0" lang="hr-HR" altLang="sr-Latn-R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kumimoji="0" lang="hr-HR" altLang="sr-Latn-RS" sz="1400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rocjenjeni</a:t>
            </a:r>
            <a:r>
              <a:rPr kumimoji="0" lang="hr-HR" altLang="sr-Latn-RS" sz="14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sastav miješanog komunalnog otpada u RH u 2015. godini</a:t>
            </a: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3919" y="5804683"/>
            <a:ext cx="84885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39750" algn="l"/>
              </a:tabLst>
            </a:pPr>
            <a:r>
              <a:rPr kumimoji="0" lang="hr-HR" altLang="sr-Latn-R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Izvor: HAOP, projekt: „Izrada jedinstvene metodologije za analize sastava komunalnog otpada, određivanje prosječnog sastava komunalnog otpada u Republici Hrvatskoj </a:t>
            </a:r>
            <a:r>
              <a:rPr kumimoji="0" lang="hr-HR" altLang="sr-Latn-R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projekcija </a:t>
            </a:r>
            <a:r>
              <a:rPr kumimoji="0" lang="hr-HR" altLang="sr-Latn-R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količina komunalnog otpada“</a:t>
            </a:r>
            <a:endParaRPr kumimoji="0" lang="hr-HR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2" descr="C:\Users\SRadovic.MZOIP\AppData\Local\Microsoft\Windows\Temporary Internet Files\Content.Outlook\DO2UFQXZ\kanta s otpad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19" y="1844823"/>
            <a:ext cx="3357836" cy="395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5940152" y="5436848"/>
            <a:ext cx="2737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*) 63,5% biorazgradivi otpad</a:t>
            </a:r>
            <a:endParaRPr lang="hr-HR" sz="11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obrada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9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4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976" y="1493912"/>
            <a:ext cx="3447468" cy="3735288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280470" y="5381390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400" dirty="0"/>
              <a:t>Udio postupaka </a:t>
            </a:r>
            <a:r>
              <a:rPr lang="hr-HR" sz="1400" dirty="0" err="1"/>
              <a:t>oporabe</a:t>
            </a:r>
            <a:r>
              <a:rPr lang="hr-HR" sz="1400" dirty="0"/>
              <a:t>/zbrinjavanja </a:t>
            </a:r>
            <a:r>
              <a:rPr lang="hr-HR" sz="1400" b="1" u="sng" dirty="0"/>
              <a:t>ukupnog otpada </a:t>
            </a:r>
            <a:r>
              <a:rPr lang="hr-HR" sz="1400" dirty="0"/>
              <a:t>(proizvodnog i komunalnog) sa područja RH u 2014. </a:t>
            </a:r>
            <a:r>
              <a:rPr lang="hr-HR" sz="1400" dirty="0" smtClean="0"/>
              <a:t>prema </a:t>
            </a:r>
            <a:r>
              <a:rPr lang="hr-HR" sz="1400" dirty="0"/>
              <a:t>prijavama obrađivača otpada (HAOP, 2016</a:t>
            </a:r>
            <a:r>
              <a:rPr lang="hr-HR" sz="1400" dirty="0" smtClean="0"/>
              <a:t>)</a:t>
            </a:r>
          </a:p>
          <a:p>
            <a:pPr lvl="0" algn="ctr"/>
            <a:r>
              <a:rPr lang="hr-HR" sz="1400" dirty="0" smtClean="0"/>
              <a:t>U odnosu na 2012. smanjenje odlaganja za 10%, porast oporabe za 8%. </a:t>
            </a:r>
            <a:endParaRPr lang="hr-HR" sz="1400" dirty="0"/>
          </a:p>
        </p:txBody>
      </p:sp>
      <p:pic>
        <p:nvPicPr>
          <p:cNvPr id="15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1493912"/>
            <a:ext cx="3919731" cy="390173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5026500" y="5589240"/>
            <a:ext cx="36827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Udio postupaka </a:t>
            </a:r>
            <a:r>
              <a:rPr lang="hr-HR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oporabe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/zbrinjavanja </a:t>
            </a:r>
            <a:r>
              <a:rPr lang="hr-HR" sz="11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komunalnog otpada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2015. godini (HAOP, 2016)</a:t>
            </a:r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obrada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8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5" y="1648219"/>
            <a:ext cx="3624353" cy="3076925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90175" y="5849108"/>
            <a:ext cx="38337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komunalnim otpadom u RH u razdoblju od 2010. do 2015. (HAOP, 2016)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283968" y="5561657"/>
            <a:ext cx="4494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Količine ukupno odloženog 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komunalnog otpada, miješanog komunalnog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 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biorazgradivog komunalnog otpada u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 u razdoblju od 2010. do 2015. (HAOP, 2016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 algn="ctr"/>
            <a:r>
              <a:rPr lang="hr-HR" sz="11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(Smanjenje odloženog komunalnog otpada 2010-2015 18%)</a:t>
            </a:r>
            <a:endParaRPr lang="hr-HR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48218"/>
            <a:ext cx="4350152" cy="3076925"/>
          </a:xfrm>
          <a:prstGeom prst="rect">
            <a:avLst/>
          </a:prstGeom>
          <a:noFill/>
        </p:spPr>
      </p:pic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obrada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17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5"/>
            <a:ext cx="6373688" cy="4293785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467544" y="5778570"/>
            <a:ext cx="60856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Proizvedeni i odloženi biorazgradivi komunalni otpad u razdoblju od 1997. do 2015. u odnosu na propisane ciljeve (HAOP, 2016.)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6752992" y="2276872"/>
            <a:ext cx="2319342" cy="35086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Proizvedeni BKO:</a:t>
            </a:r>
          </a:p>
          <a:p>
            <a:pPr>
              <a:spcBef>
                <a:spcPts val="600"/>
              </a:spcBef>
            </a:pP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1997. 158 kg/st.</a:t>
            </a:r>
          </a:p>
          <a:p>
            <a:pPr>
              <a:spcBef>
                <a:spcPts val="600"/>
              </a:spcBef>
            </a:pP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 250 kg/st.</a:t>
            </a:r>
          </a:p>
          <a:p>
            <a:pPr>
              <a:spcBef>
                <a:spcPts val="600"/>
              </a:spcBef>
            </a:pP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Udio biorazgradivog </a:t>
            </a:r>
          </a:p>
          <a:p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 (papir, tekstil, </a:t>
            </a:r>
          </a:p>
          <a:p>
            <a:r>
              <a:rPr lang="hr-HR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biootpad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zeleni otpad) </a:t>
            </a:r>
          </a:p>
          <a:p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MKO: </a:t>
            </a: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65%</a:t>
            </a:r>
          </a:p>
          <a:p>
            <a:endParaRPr lang="hr-HR" sz="1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   1.070.783 tona</a:t>
            </a:r>
          </a:p>
          <a:p>
            <a:pPr>
              <a:spcBef>
                <a:spcPts val="600"/>
              </a:spcBef>
            </a:pPr>
            <a:endParaRPr lang="hr-H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 odloženo 14% manje u odnosu na 2010., ali je to još uvijek 46% više od propisane količine.</a:t>
            </a:r>
          </a:p>
          <a:p>
            <a:pPr>
              <a:spcBef>
                <a:spcPts val="600"/>
              </a:spcBef>
            </a:pP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</a:t>
            </a:r>
            <a:r>
              <a:rPr lang="hr-HR" sz="2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biootpad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pic>
        <p:nvPicPr>
          <p:cNvPr id="5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344816" cy="4080862"/>
          </a:xfrm>
          <a:prstGeom prst="rect">
            <a:avLst/>
          </a:prstGeom>
          <a:noFill/>
        </p:spPr>
      </p:pic>
      <p:sp>
        <p:nvSpPr>
          <p:cNvPr id="6" name="Rectangle 11"/>
          <p:cNvSpPr/>
          <p:nvPr/>
        </p:nvSpPr>
        <p:spPr>
          <a:xfrm>
            <a:off x="1475656" y="556564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Količine proizvedenog, odvojeno sakupljenog i oporabljenog biootpada iz komunalnog otpada u RH za razdoblje od 2012. do 2015. (biootpad čini </a:t>
            </a: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37%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MKO, a oko 380.000 t čini opad od hrane)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9552" y="476672"/>
            <a:ext cx="8467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proizvodni i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opasni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6" y="1984009"/>
            <a:ext cx="4368684" cy="3444264"/>
          </a:xfrm>
          <a:prstGeom prst="rect">
            <a:avLst/>
          </a:prstGeom>
          <a:noFill/>
        </p:spPr>
      </p:pic>
      <p:sp>
        <p:nvSpPr>
          <p:cNvPr id="7" name="Pravokutnik 6"/>
          <p:cNvSpPr/>
          <p:nvPr/>
        </p:nvSpPr>
        <p:spPr>
          <a:xfrm>
            <a:off x="395536" y="5720719"/>
            <a:ext cx="381201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Količine prijavljenog proizvodnog otpada u RH u razdoblju od 2005.- 2014. godine (HAOP, 2015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94% je neopasni otpad.</a:t>
            </a:r>
            <a:endParaRPr lang="hr-H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Slika 7" descr="cid:image001.png@01D234E7.B23086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63" y="1412776"/>
            <a:ext cx="4119265" cy="24500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avokutnik 8"/>
          <p:cNvSpPr/>
          <p:nvPr/>
        </p:nvSpPr>
        <p:spPr>
          <a:xfrm>
            <a:off x="4897220" y="3862789"/>
            <a:ext cx="395207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Količine proizvedenog opasnog otpada u RH u razdoblju od 2011. do 2014. (HAOP, 2015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4921255" y="4474165"/>
            <a:ext cx="395207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Proizvedena količina opasnog otpada, godišnje:</a:t>
            </a:r>
          </a:p>
          <a:p>
            <a:endParaRPr lang="hr-HR" sz="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1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Izvoz </a:t>
            </a:r>
          </a:p>
          <a:p>
            <a:pPr marL="171450" indent="-171450">
              <a:buFontTx/>
              <a:buChar char="-"/>
            </a:pP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18 % obrada.</a:t>
            </a:r>
          </a:p>
          <a:p>
            <a:endParaRPr lang="hr-HR" sz="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sz="11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RH:</a:t>
            </a:r>
          </a:p>
          <a:p>
            <a:pPr marL="171450" indent="-171450">
              <a:buFontTx/>
              <a:buChar char="-"/>
            </a:pP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34% materijalna oporaba, </a:t>
            </a:r>
          </a:p>
          <a:p>
            <a:pPr marL="171450" indent="-171450">
              <a:buFontTx/>
              <a:buChar char="-"/>
            </a:pP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9% energetska oporaba,</a:t>
            </a:r>
            <a:endParaRPr lang="hr-H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 odlaganje na posebne kazete (građevinski materijali koji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sadrže 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azbest), </a:t>
            </a:r>
          </a:p>
          <a:p>
            <a:pPr marL="171450" indent="-171450">
              <a:buFontTx/>
              <a:buChar char="-"/>
            </a:pP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31% </a:t>
            </a:r>
            <a:r>
              <a:rPr lang="hr-HR" sz="1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predobrada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odnosno </a:t>
            </a:r>
            <a:r>
              <a:rPr lang="hr-HR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priprema </a:t>
            </a:r>
            <a:r>
              <a:rPr lang="hr-HR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završni postupak obrade. </a:t>
            </a:r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512" y="476672"/>
            <a:ext cx="8827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posebne kategorije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11313" y="1412776"/>
            <a:ext cx="85955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hr-HR" altLang="sr-Latn-R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kumimoji="0" lang="hr-HR" altLang="sr-Latn-RS" sz="11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oličine posebnih kategorija otpada sakupljene od početka provedbe pravilnika koji uređuju gospodarenje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hr-HR" altLang="sr-Latn-RS" sz="11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posebnim kategorijama otpada (podaci:</a:t>
            </a:r>
            <a:r>
              <a:rPr kumimoji="0" lang="hr-HR" altLang="sr-Latn-RS" sz="1100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r-HR" altLang="sr-Latn-RS" sz="11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FZOEU i HAOP, 2016.)</a:t>
            </a:r>
            <a:endParaRPr kumimoji="0" lang="hr-HR" altLang="sr-Latn-R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81153"/>
              </p:ext>
            </p:extLst>
          </p:nvPr>
        </p:nvGraphicFramePr>
        <p:xfrm>
          <a:off x="683568" y="2025055"/>
          <a:ext cx="8193135" cy="4434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8392"/>
                <a:gridCol w="792088"/>
                <a:gridCol w="720080"/>
                <a:gridCol w="792088"/>
                <a:gridCol w="792088"/>
                <a:gridCol w="792088"/>
                <a:gridCol w="570668"/>
                <a:gridCol w="205643"/>
              </a:tblGrid>
              <a:tr h="217183"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Posebna kategorija otpada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27156" marR="27156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Sakupljeno </a:t>
                      </a:r>
                      <a:r>
                        <a:rPr lang="hr-HR" sz="10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(t)</a:t>
                      </a:r>
                      <a:endParaRPr lang="hr-HR" sz="10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30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16024">
                <a:tc vMerge="1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hr-HR" sz="8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2006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2008.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2010.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2012.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2014.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2015.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Ambalažni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198.189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272.135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178.112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118.493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110.217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140.441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Otpadna vozila 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7.887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22.756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32.109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17.894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16.945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1139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Otpadne baterije i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akumulatori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10.737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8.290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7.165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6.965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5.596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3667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Otpadne prijenosne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baterije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111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112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5.719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17.748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16.187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15.482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23.758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1139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Otpadna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ulja-maziva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7.068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6.640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5.835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5.753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5.390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6467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Otpadna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ulja-jestiva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1.606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1.260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911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721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759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Otpadne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gume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13.130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21.224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19.917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18.305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17.514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18.674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Građevni otpad koji sadrži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azbest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0,004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3.283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8.985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9.284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9.476,67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Građevni otpad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275.323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194.406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362.567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717.382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761.312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882.256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Otpadni PCB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1139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Medicinski otpad 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3.663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3.317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3.842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4.232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77473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1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Otpadni mulj iz uređaja za pročišćavanje otpadnih voda (</a:t>
                      </a:r>
                      <a:r>
                        <a:rPr lang="hr-HR" sz="1100" u="non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 ST) *</a:t>
                      </a:r>
                      <a:endParaRPr lang="hr-HR" sz="1100" u="non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17.674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21.315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18.457</a:t>
                      </a:r>
                    </a:p>
                  </a:txBody>
                  <a:tcPr marL="27156" marR="271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18.766</a:t>
                      </a:r>
                    </a:p>
                  </a:txBody>
                  <a:tcPr marL="27156" marR="27156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spcAft>
                          <a:spcPts val="300"/>
                        </a:spcAft>
                      </a:pPr>
                      <a:r>
                        <a:rPr lang="hr-HR" sz="1000" u="non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20.452</a:t>
                      </a:r>
                    </a:p>
                  </a:txBody>
                  <a:tcPr marL="27156" marR="2715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5707" y="304200"/>
            <a:ext cx="8899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građevine za gospodarenje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484784"/>
            <a:ext cx="5040560" cy="518457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5754960" y="1768748"/>
            <a:ext cx="294837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/>
              <a:t>Početno stanje: oko 300 lokacija za odlaganje otpada.</a:t>
            </a:r>
          </a:p>
          <a:p>
            <a:endParaRPr lang="hr-HR" sz="1400" dirty="0" smtClean="0"/>
          </a:p>
          <a:p>
            <a:r>
              <a:rPr lang="hr-HR" sz="1400" dirty="0" smtClean="0"/>
              <a:t>Tijekom 2015. otpad se </a:t>
            </a:r>
            <a:r>
              <a:rPr lang="hr-HR" sz="1400" u="sng" dirty="0" smtClean="0"/>
              <a:t>odlagao</a:t>
            </a:r>
            <a:r>
              <a:rPr lang="hr-HR" sz="1400" dirty="0" smtClean="0"/>
              <a:t> na </a:t>
            </a:r>
            <a:r>
              <a:rPr lang="hr-HR" sz="1400" b="1" dirty="0" smtClean="0">
                <a:solidFill>
                  <a:srgbClr val="C00000"/>
                </a:solidFill>
              </a:rPr>
              <a:t>148</a:t>
            </a:r>
            <a:r>
              <a:rPr lang="hr-HR" sz="1400" dirty="0" smtClean="0"/>
              <a:t> odlagališta otpada. </a:t>
            </a:r>
          </a:p>
          <a:p>
            <a:endParaRPr lang="hr-HR" sz="1400" dirty="0"/>
          </a:p>
          <a:p>
            <a:r>
              <a:rPr lang="hr-HR" sz="1400" dirty="0" smtClean="0"/>
              <a:t>Na 135 odlagališta odlagao se komunalni otpad, dok se na 13 lokacija odlagao isključivo proizvodni otpad. </a:t>
            </a:r>
          </a:p>
          <a:p>
            <a:endParaRPr lang="hr-HR" sz="1400" dirty="0" smtClean="0"/>
          </a:p>
          <a:p>
            <a:r>
              <a:rPr lang="hr-HR" sz="1400" dirty="0" smtClean="0"/>
              <a:t>Do kraja 2015. godine </a:t>
            </a:r>
            <a:r>
              <a:rPr lang="hr-HR" sz="1400" u="sng" dirty="0" smtClean="0"/>
              <a:t>zatvoreno </a:t>
            </a:r>
            <a:r>
              <a:rPr lang="hr-HR" sz="1400" dirty="0" smtClean="0"/>
              <a:t>je </a:t>
            </a:r>
            <a:r>
              <a:rPr lang="hr-HR" sz="1400" b="1" dirty="0" smtClean="0">
                <a:solidFill>
                  <a:srgbClr val="C00000"/>
                </a:solidFill>
              </a:rPr>
              <a:t>174</a:t>
            </a:r>
            <a:r>
              <a:rPr lang="hr-HR" sz="1400" dirty="0" smtClean="0"/>
              <a:t> odlagališta, a na 83 lokacije na kojoj su se nekoć nalazila odlagališta otpad je izmješten. </a:t>
            </a:r>
          </a:p>
          <a:p>
            <a:endParaRPr lang="hr-HR" sz="1400" dirty="0" smtClean="0"/>
          </a:p>
          <a:p>
            <a:r>
              <a:rPr lang="hr-HR" sz="1400" dirty="0" smtClean="0"/>
              <a:t>Od 2008. do kraja 2015. godine povećao se broj saniranih odlagališta otpada sa 63 na 171, a u pripremi ili u tijeku je sanacija na 134 lokacije. </a:t>
            </a:r>
          </a:p>
          <a:p>
            <a:endParaRPr lang="hr-HR" sz="1400" dirty="0" smtClean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35707" y="304200"/>
            <a:ext cx="8899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građevine za gospodarenje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0479"/>
            <a:ext cx="4228926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" y="1450479"/>
            <a:ext cx="4442395" cy="3960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135707" y="5636588"/>
            <a:ext cx="4449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Aerobna biološka obrada </a:t>
            </a:r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biootpada 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kompostiranjem obavlja se u 10 kompostišta.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6016" y="5650826"/>
            <a:ext cx="4228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2016. godini registrirana su 23 objekta za </a:t>
            </a:r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energetsku </a:t>
            </a:r>
            <a:r>
              <a:rPr lang="hr-HR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oporabu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otpada </a:t>
            </a:r>
          </a:p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 energetska oporaba vlastitog otpada - potvrde, 5 energetska oporaba GIO – postupak R1, 1 bolnica – postupak D10),  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Podloga za donošenje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Rezervirano mjesto sadržaja 2"/>
          <p:cNvSpPr>
            <a:spLocks noGrp="1"/>
          </p:cNvSpPr>
          <p:nvPr>
            <p:ph idx="1"/>
          </p:nvPr>
        </p:nvSpPr>
        <p:spPr>
          <a:xfrm>
            <a:off x="1115616" y="2060849"/>
            <a:ext cx="7571184" cy="3888432"/>
          </a:xfrm>
        </p:spPr>
        <p:txBody>
          <a:bodyPr>
            <a:normAutofit/>
          </a:bodyPr>
          <a:lstStyle/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bveze </a:t>
            </a: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Republike Hrvatske iz </a:t>
            </a:r>
            <a:r>
              <a:rPr lang="hr-H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predpristupnog</a:t>
            </a: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ugovora s 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EU; </a:t>
            </a:r>
          </a:p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Obveze </a:t>
            </a: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pogledu Zakona o održivom gospodarenju </a:t>
            </a: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</a:t>
            </a: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 </a:t>
            </a:r>
            <a:r>
              <a:rPr lang="hr-H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paket o kružnom gospodarstvu kojeg Europska komisija planira usvojiti koji će kad je riječ o recikliranju imati još ambicioznije ciljeve. </a:t>
            </a:r>
          </a:p>
          <a:p>
            <a:pPr>
              <a:buClr>
                <a:srgbClr val="78B428"/>
              </a:buClr>
            </a:pPr>
            <a:endParaRPr lang="hr-H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35707" y="304200"/>
            <a:ext cx="88993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građevine za gospodarenje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Slika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67" y="1412776"/>
            <a:ext cx="4658916" cy="43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9"/>
          <p:cNvSpPr/>
          <p:nvPr/>
        </p:nvSpPr>
        <p:spPr>
          <a:xfrm>
            <a:off x="4499992" y="5833130"/>
            <a:ext cx="4532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Prikaz lokacija posebnih odlagališnih ploha za </a:t>
            </a:r>
          </a:p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zbrinjavanje građevnog otpada koji sadrži azbest  </a:t>
            </a:r>
          </a:p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(17 odlagališta)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233340" y="1556792"/>
            <a:ext cx="4122636" cy="4084746"/>
          </a:xfrm>
          <a:prstGeom prst="rect">
            <a:avLst/>
          </a:prstGeom>
        </p:spPr>
      </p:pic>
      <p:sp>
        <p:nvSpPr>
          <p:cNvPr id="9" name="Rectangle 13"/>
          <p:cNvSpPr/>
          <p:nvPr/>
        </p:nvSpPr>
        <p:spPr>
          <a:xfrm>
            <a:off x="295238" y="5752176"/>
            <a:ext cx="3988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Broj reciklažnih dvorišta u pojedinim županijama u 2016.godini  (ukupno 84) (HAOP, listopad 2016)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„crne točke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423294"/>
              </p:ext>
            </p:extLst>
          </p:nvPr>
        </p:nvGraphicFramePr>
        <p:xfrm>
          <a:off x="395536" y="2132856"/>
          <a:ext cx="8424936" cy="4225577"/>
        </p:xfrm>
        <a:graphic>
          <a:graphicData uri="http://schemas.openxmlformats.org/drawingml/2006/table">
            <a:tbl>
              <a:tblPr/>
              <a:tblGrid>
                <a:gridCol w="49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2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7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</a:t>
                      </a:r>
                      <a:endParaRPr lang="hr-H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Lokacija onečišćena otpadom (crna točka)</a:t>
                      </a:r>
                      <a:endParaRPr lang="hr-H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Status projekta</a:t>
                      </a:r>
                      <a:endParaRPr lang="hr-HR" sz="9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Izvori financiranja</a:t>
                      </a:r>
                      <a:endParaRPr lang="hr-HR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Bazeni crvenog mulja i otpadne lužine bivše tvornice glinice u Obrovcu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prosincu 2015. godine MZOE je izdalo Suglasnost na Sanacijski program podnositelja zahtjeva FZOEU. U narednom razdoblju FZOEU planira provesti javnu nabavu za odabir izrađivača Glavnog projekta za završetak sanacije u kome će se odrediti svi detalji oko postupka sanacije te dovođenja lokacije u prihvatljivo stanje za okoliš.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Nacionalna sredstva/FZOEU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obalnog dijela nasuprot tvornice Salonit d.d. u stečaju – </a:t>
                      </a:r>
                      <a:r>
                        <a:rPr lang="hr-HR" sz="9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Kosica</a:t>
                      </a:r>
                      <a:endParaRPr lang="hr-HR" sz="9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planu je izrada projektne dokumentacije za sanaciju dijela obale onečišćene azbestnim otpadom.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Nacionalna sredstva/ FZOEU/EU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neuređenog odlagališta s većim količinama opasnog otpada „</a:t>
                      </a:r>
                      <a:r>
                        <a:rPr lang="hr-HR" sz="9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Lemić</a:t>
                      </a: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brdo“ kraj Karlovca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Nakon što je izrađena projektna dokumentacija i ishođene potrebne dozvole u kolovozu 2014. godine započeli su radovi na sanaciji opasnog otpada čiji završetak se očekuje do konca 2016. Na sanaciji je FZOEU investitor, a dio sredstava se sufinancira iz Operativnog programa zaštite okoliša 2007-2013. 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FZOEU/EU 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0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lokacije na kojima se nalaze veće količine šljake i pepela: odlagalište šljake u Kaštelanskom zaljevu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Sredstvima FZOEU su provedeni su istražni radovi i izrađena je Dopuna programa sanacije na koju je u lipnju 2014. godine MZOE izdalo Suglasnost. Grad Kaštela mora donijeti izmjenu prostorno-planskog dokumenta kako bi se, imajući u vidu buduću namjenu lokacije,  moglo nastaviti s projektiranjem.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Potrebno donijeti odluku o izvoru i načinu daljnjeg financiranja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lokacije praonice i dezinsekcijske stanice u </a:t>
                      </a:r>
                      <a:r>
                        <a:rPr lang="hr-HR" sz="9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Botovu</a:t>
                      </a:r>
                      <a:endParaRPr lang="hr-HR" sz="900" b="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Izrađen je Program sanacije koji je potrebno dopuniti. Potrebno odrediti pravnog sljedbenika onečišćivača.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Onečišćivač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0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jame </a:t>
                      </a:r>
                      <a:r>
                        <a:rPr lang="hr-HR" sz="900" b="0" dirty="0" err="1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Sovjak</a:t>
                      </a: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kod Rijeke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Izrađena je projektna dokumentacija. U svibnju 2014. godine provedeni su istražni radova nakon čega je izrađena Studija o utjecaju na okoliš, te je u siječnju 2016. godine ishođeno rješenje o prihvatljivosti zahvata za okoliš. Nakon izrađenog idejnog projekta, u rujnu 2016. godine ishođena je Lokacijska dozvola.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IPA/FZOEU /EU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9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b="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DIV d.o.o. iz Samobora – sanacija mazuta u sklopu bivše tvornice vijaka TVIK u Kninu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l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 sklopu projekta PHARE 2006 izrađen je prijedlog Plana sanacije. Tvrtka DIV d.o.o. je dužna izraditi Plan sanacije onečišćenja za područje te tvrtke.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spcAft>
                          <a:spcPts val="0"/>
                        </a:spcAft>
                      </a:pPr>
                      <a:r>
                        <a:rPr lang="hr-HR" sz="9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Onečišćivač</a:t>
                      </a:r>
                    </a:p>
                  </a:txBody>
                  <a:tcPr marL="34636" marR="346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D2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6"/>
          <p:cNvSpPr/>
          <p:nvPr/>
        </p:nvSpPr>
        <p:spPr>
          <a:xfrm>
            <a:off x="585901" y="1484784"/>
            <a:ext cx="8420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hr-HR" sz="12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hr-HR" sz="1200" dirty="0" smtClean="0" bmk="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regled statusa projekata sanacija crnih točaka</a:t>
            </a:r>
            <a:r>
              <a:rPr lang="hr-HR" sz="1200" dirty="0" smtClean="0" bmk="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okacije u okolišu visoko opterećene otpadom nakon dugotrajnog neprimjerenog gospodarenja proizvodnim (tehnološkim) otpadom).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18" name="Content Placeholder 18"/>
          <p:cNvSpPr>
            <a:spLocks noGrp="1"/>
          </p:cNvSpPr>
          <p:nvPr>
            <p:ph idx="1"/>
          </p:nvPr>
        </p:nvSpPr>
        <p:spPr>
          <a:xfrm>
            <a:off x="4743954" y="2636912"/>
            <a:ext cx="3744416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2016.-2022.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2" descr="https://encrypted-tbn0.gstatic.com/images?q=tbn:ANd9GcScocv6xQu6ZV-9uMIYU_TcTe4TL65Y7glIU3caycP01ildVE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04594"/>
            <a:ext cx="3385554" cy="247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187624" y="4258813"/>
            <a:ext cx="7086403" cy="2108297"/>
            <a:chOff x="981675" y="3933057"/>
            <a:chExt cx="7493849" cy="2108297"/>
          </a:xfrm>
        </p:grpSpPr>
        <p:pic>
          <p:nvPicPr>
            <p:cNvPr id="21" name="Picture 4" descr="http://www.glas-javnosti.rs/files/image_for_teaser/20bg%20otpad%20copy%20cop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99" y="3933057"/>
              <a:ext cx="1845877" cy="9536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http://www.dulist.hr/wp-content/uploads/2011/10/smece-otpad-ambalaza-boce79-555x35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799" y="5012859"/>
              <a:ext cx="1845877" cy="1028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index.hr/images2/plasticneboce625ilustracij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676" y="3933057"/>
              <a:ext cx="1845877" cy="9536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Slika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116" y="3933057"/>
              <a:ext cx="1718946" cy="991037"/>
            </a:xfrm>
            <a:prstGeom prst="rect">
              <a:avLst/>
            </a:prstGeom>
          </p:spPr>
        </p:pic>
        <p:pic>
          <p:nvPicPr>
            <p:cNvPr id="25" name="Slika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116" y="5012859"/>
              <a:ext cx="1718946" cy="1028495"/>
            </a:xfrm>
            <a:prstGeom prst="rect">
              <a:avLst/>
            </a:prstGeom>
          </p:spPr>
        </p:pic>
        <p:pic>
          <p:nvPicPr>
            <p:cNvPr id="26" name="Slika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965" y="3933057"/>
              <a:ext cx="1691559" cy="991037"/>
            </a:xfrm>
            <a:prstGeom prst="rect">
              <a:avLst/>
            </a:prstGeom>
          </p:spPr>
        </p:pic>
        <p:pic>
          <p:nvPicPr>
            <p:cNvPr id="27" name="Slika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659" y="5012859"/>
              <a:ext cx="1657865" cy="1028495"/>
            </a:xfrm>
            <a:prstGeom prst="rect">
              <a:avLst/>
            </a:prstGeom>
          </p:spPr>
        </p:pic>
        <p:pic>
          <p:nvPicPr>
            <p:cNvPr id="28" name="Slika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675" y="5012860"/>
              <a:ext cx="1845877" cy="1028494"/>
            </a:xfrm>
            <a:prstGeom prst="rect">
              <a:avLst/>
            </a:prstGeom>
          </p:spPr>
        </p:pic>
      </p:grp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06759" y="1692424"/>
            <a:ext cx="742716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8B428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hr-H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Nacrt Plana gospodarenja otpadom temelji se na kružnom gospodarstvu koje će omogućiti razvoj industrije recikliranja i generiranje novih zelenih radnih mjesta.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8B428"/>
              </a:buClr>
              <a:buSzTx/>
              <a:buFont typeface="Wingdings" panose="05000000000000000000" pitchFamily="2" charset="2"/>
              <a:buChar char="§"/>
              <a:tabLst/>
            </a:pPr>
            <a:endParaRPr kumimoji="0" lang="hr-HR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8B428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hr-H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Naglasak u Planu je na poštivanju hijerarhije gospodarenja otpadom te su u prvom planu sprječavanje nastanka otpada, ponovna uporaba, recikliranje i kompostiranje.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8B428"/>
              </a:buClr>
              <a:buSzTx/>
              <a:buFont typeface="Wingdings" panose="05000000000000000000" pitchFamily="2" charset="2"/>
              <a:buChar char="§"/>
              <a:tabLst/>
            </a:pPr>
            <a:endParaRPr lang="hr-H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78B428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kumimoji="0" lang="hr-HR" sz="20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Okosnica novog sustava bit će reciklažni centri sa sortirnicama i kompostištima u kojima će se za recikliranje pripremati odvojeno prikupljeni otpad.  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431" y="1339583"/>
            <a:ext cx="6918325" cy="68825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altLang="sr-Latn-RS" sz="1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Komunalnim sustavom do vrijednih sirovina ili putem smeća u trošak za naknadno zbrinjavanje?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67" y="2132856"/>
            <a:ext cx="7539853" cy="176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1" y="4034544"/>
            <a:ext cx="7875346" cy="23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22"/>
          <p:cNvSpPr txBox="1"/>
          <p:nvPr/>
        </p:nvSpPr>
        <p:spPr>
          <a:xfrm>
            <a:off x="1259632" y="1497226"/>
            <a:ext cx="7056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latin typeface="Verdana"/>
                <a:cs typeface="Verdana"/>
              </a:rPr>
              <a:t>OD GOSPODARENJA OTPADOM PREMA KRUŽNOM GOSPODARSTVU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3219892" y="2060848"/>
            <a:ext cx="56193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Glavne značajke kružnog gospodarstva za RH: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vi-VN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Utvrđena </a:t>
            </a:r>
            <a:r>
              <a:rPr lang="vi-V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hijerarhija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otpada, a </a:t>
            </a:r>
            <a:r>
              <a:rPr lang="vi-VN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prioritet su smanjenje i recikliranje otpada</a:t>
            </a:r>
            <a:endParaRPr lang="hr-H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vi-V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 poput boljeg eko-dizajna i sprječavanja otpada i njegovog ponovnog korištenja mogu diljem EU-a donijeti neto </a:t>
            </a:r>
            <a:r>
              <a:rPr lang="vi-V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uštede</a:t>
            </a: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vi-V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poduzećima </a:t>
            </a:r>
            <a:r>
              <a:rPr lang="vi-VN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8 % njihovog godišnjeg prometa</a:t>
            </a:r>
            <a:endParaRPr lang="hr-H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en-GB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Poduzetništvo</a:t>
            </a: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glavnu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ulogu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postupku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prijelaza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kružno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gospodarstvo</a:t>
            </a: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vi-VN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orist </a:t>
            </a:r>
            <a:r>
              <a:rPr lang="vi-VN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brzog rasta </a:t>
            </a:r>
            <a:r>
              <a:rPr lang="vi-V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tržišta eko-industrije, za koje se predviđa da će se udvostručiti u razdoblju od 2010. do 2020. </a:t>
            </a: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en-GB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Europski</a:t>
            </a:r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fondovi</a:t>
            </a:r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financiraju</a:t>
            </a:r>
            <a:r>
              <a:rPr lang="en-GB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koji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odnose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kružno</a:t>
            </a: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gospodarstvo</a:t>
            </a: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Otvaranje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radnih mjesta i razvoj vještina </a:t>
            </a:r>
            <a:endParaRPr lang="hr-H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78B428"/>
              </a:buClr>
              <a:buFont typeface="Wingdings" panose="05000000000000000000" pitchFamily="2" charset="2"/>
              <a:buChar char="§"/>
            </a:pPr>
            <a:endParaRPr lang="hr-H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3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3330"/>
            <a:ext cx="3302125" cy="311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zervirano mjesto broja slajda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8C193-0B1C-FA4E-9980-ADC1DEF511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99592" y="1502363"/>
            <a:ext cx="7905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latin typeface="Verdana"/>
                <a:cs typeface="Verdana"/>
              </a:rPr>
              <a:t>GLAVNE ZNAČAJKE PRIJEDLOGA PLANA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229816" y="1988840"/>
            <a:ext cx="405415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rgbClr val="78B428"/>
              </a:buClr>
              <a:buFont typeface="Wingdings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Sukladan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Okvirnoj direktivi o </a:t>
            </a: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otpadu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1200"/>
              </a:spcAft>
              <a:buClr>
                <a:srgbClr val="78B428"/>
              </a:buClr>
              <a:buFont typeface="Wingdings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Uređuje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dostizanje ciljeva u pogledu odvojenog prikupljanja i recikliranja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sastavnih dijelova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komunalnog otpada.</a:t>
            </a:r>
          </a:p>
          <a:p>
            <a:pPr marL="285750" lvl="0" indent="-285750">
              <a:spcBef>
                <a:spcPts val="300"/>
              </a:spcBef>
              <a:spcAft>
                <a:spcPts val="1200"/>
              </a:spcAft>
              <a:buClr>
                <a:srgbClr val="78B428"/>
              </a:buClr>
              <a:buFont typeface="Wingdings" pitchFamily="2" charset="2"/>
              <a:buChar char="§"/>
            </a:pP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Sadrži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sprječavanja nastanka otpada.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spcBef>
                <a:spcPts val="300"/>
              </a:spcBef>
              <a:spcAft>
                <a:spcPts val="1200"/>
              </a:spcAft>
              <a:buClr>
                <a:srgbClr val="78B428"/>
              </a:buClr>
              <a:buFont typeface="Wingdings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Uvodi mjere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prikupljanje na izvoru, selektiranje otpada i poticanje kompostiranja otpada u kućanstvu i na lokalnoj razini.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Clr>
                <a:srgbClr val="78B428"/>
              </a:buClr>
              <a:buFont typeface="Wingdings" pitchFamily="2" charset="2"/>
              <a:buChar char="§"/>
            </a:pP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Ubrzava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dostizanje ciljeva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obzirom da je Republika Hrvatska u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značajnom zaostatku u odnosu na </a:t>
            </a: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obveze.</a:t>
            </a:r>
            <a:endParaRPr lang="hr-H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552665"/>
              </p:ext>
            </p:extLst>
          </p:nvPr>
        </p:nvGraphicFramePr>
        <p:xfrm>
          <a:off x="4187550" y="2420888"/>
          <a:ext cx="482697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Rezervirano mjesto sadržaja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70429"/>
              </p:ext>
            </p:extLst>
          </p:nvPr>
        </p:nvGraphicFramePr>
        <p:xfrm>
          <a:off x="769913" y="1916832"/>
          <a:ext cx="8064896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6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9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7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992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70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 Vrsta otpada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Godina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Minimalna oporaba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Minimalno recikliranje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Stopa prikupljanja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b="1" dirty="0" smtClean="0">
                          <a:effectLst/>
                          <a:latin typeface="+mj-lt"/>
                        </a:rPr>
                        <a:t> Status</a:t>
                      </a:r>
                      <a:r>
                        <a:rPr lang="hr-HR" sz="1100" b="1" baseline="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hr-HR" sz="1100" b="1" dirty="0" smtClean="0">
                          <a:effectLst/>
                          <a:latin typeface="+mj-lt"/>
                        </a:rPr>
                        <a:t>2016.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Ambalažni otpad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2008.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60%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55%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100" dirty="0">
                        <a:effectLst/>
                        <a:latin typeface="+mj-lt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Osim u dijelu recikliranja metala i drva, ciljevi su postignuti.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Otpadna vozila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2015.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95%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85%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100%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Cilj ispunjen.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5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EE otpad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2006.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70%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50%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min 4 kg </a:t>
                      </a:r>
                      <a:r>
                        <a:rPr lang="hr-HR" sz="1100" dirty="0" smtClean="0">
                          <a:effectLst/>
                          <a:latin typeface="+mj-lt"/>
                        </a:rPr>
                        <a:t>/st/god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Cilj ispunjen.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20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Baterije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2011.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100" dirty="0">
                        <a:effectLst/>
                        <a:latin typeface="+mj-lt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50% do 75%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sz="1100" dirty="0">
                        <a:effectLst/>
                        <a:latin typeface="+mj-lt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Cilj ispunjen.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2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2012.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r-HR" sz="1100" dirty="0">
                        <a:effectLst/>
                        <a:latin typeface="+mj-lt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25%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Cilj ispunjen.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20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2015.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hr-HR" sz="1100" dirty="0">
                        <a:effectLst/>
                        <a:latin typeface="+mj-lt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45%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-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Otpadne gume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2006.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Zabrana odlaganja, reciklažom mora se obuhvatiti najmanje 70% otpadnih guma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Cilj ispunjen, gotovo sve količine prikupljene, </a:t>
                      </a:r>
                      <a:r>
                        <a:rPr lang="hr-HR" sz="1100" dirty="0" smtClean="0">
                          <a:effectLst/>
                          <a:latin typeface="+mj-lt"/>
                        </a:rPr>
                        <a:t>76</a:t>
                      </a:r>
                      <a:r>
                        <a:rPr lang="hr-HR" sz="1100" dirty="0">
                          <a:effectLst/>
                          <a:latin typeface="+mj-lt"/>
                        </a:rPr>
                        <a:t>% materijalno oporabljeno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8462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Smanjenje količine odlaganja biorazgradivog otpada</a:t>
                      </a:r>
                      <a:endParaRPr lang="hr-HR" sz="11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2016.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50 %, odnosno 378.088 tona do 31. prosinca 2016.</a:t>
                      </a:r>
                      <a:endParaRPr lang="hr-HR" sz="1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U 2015. god odloženo 828.564 t biorazgradivog otpada</a:t>
                      </a:r>
                      <a:r>
                        <a:rPr lang="hr-HR" sz="1100" dirty="0">
                          <a:effectLst/>
                          <a:latin typeface="+mj-lt"/>
                        </a:rPr>
                        <a:t>, obzirom na nedostatnu obradu i nisku stopu odvojenog sakupljanja nije izgledno da će se cilj postići.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5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2020.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35 %, odnosno 264.661 tona do 31. prosinca 2020.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-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72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Odlaganje otpada</a:t>
                      </a:r>
                      <a:endParaRPr lang="hr-HR" sz="11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2018.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Zabrana odlaganja na neusklađena odlagališta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-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01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Komunalni otpad</a:t>
                      </a:r>
                      <a:endParaRPr lang="hr-HR" sz="11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2015.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Odvojeno prikupljanje najmanje papira/metala/plastike/stakla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Odvojeno prikupljanje uspostavljeno u 400 JLS.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79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2020.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50%</a:t>
                      </a:r>
                      <a:r>
                        <a:rPr lang="hr-HR" sz="1100" dirty="0">
                          <a:effectLst/>
                          <a:latin typeface="+mj-lt"/>
                        </a:rPr>
                        <a:t> priprema za ponovnu uporabu i recikliranje komunalnog otpada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Za 2015. godinu stopa iznosi 18%. </a:t>
                      </a:r>
                      <a:endParaRPr lang="hr-HR" sz="1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53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b="1" dirty="0">
                          <a:effectLst/>
                          <a:latin typeface="+mj-lt"/>
                        </a:rPr>
                        <a:t>Građevni otpad</a:t>
                      </a:r>
                      <a:endParaRPr lang="hr-HR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+mj-lt"/>
                        </a:rPr>
                        <a:t>2020.</a:t>
                      </a:r>
                      <a:endParaRPr lang="hr-HR" sz="11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70% recikliranja/materijalne oporabe građevnog otpada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+mj-lt"/>
                        </a:rPr>
                        <a:t>Započeta analiza Poboljšanje toka i kvalitete podataka o građevnom otpadu i otpadu od istraživanja i eksploatacije mineralnih sirovina u RH.</a:t>
                      </a:r>
                      <a:endParaRPr lang="hr-HR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102" marR="6102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572183" y="1484784"/>
            <a:ext cx="84603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r-H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Obveze RH koje proizlaze iz EU </a:t>
            </a:r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zakonodavstva i pristupnog ugovora</a:t>
            </a:r>
            <a:endParaRPr lang="hr-HR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9557"/>
              </p:ext>
            </p:extLst>
          </p:nvPr>
        </p:nvGraphicFramePr>
        <p:xfrm>
          <a:off x="808553" y="1745399"/>
          <a:ext cx="7920880" cy="48348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14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5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12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5415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Br.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87">
                <a:tc rowSpan="4"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12261" marR="12261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komunalnim otpadom (KO)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1.1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Smanjiti ukupnu količinu proizvedenog KO za 5% u odnosu na ukupno proizvedenu količinu KO u 2015</a:t>
                      </a:r>
                      <a:r>
                        <a:rPr lang="hr-HR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hr-HR" sz="10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83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1.2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Odvojeno </a:t>
                      </a: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prikupiti 60% komunalnog otpada (prvenstveno papir, staklo, plastika, metal i dr.) 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0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1.3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Odvojeno prikupiti 40% bio-otpada iz KO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240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1.4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Odložiti manje od 25% komunalnog otpada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003">
                <a:tc rowSpan="8"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</a:p>
                  </a:txBody>
                  <a:tcPr marL="12261" marR="12261" marT="0" marB="0" anchor="ctr"/>
                </a:tc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posebnim kategorijama otpada (PKO)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2.1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Odvojeno prikupiti 75% građevnog otpada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00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2.2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Propisno zbrinuti otpad koji sadrži azbest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58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2.3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otpadnim muljem iz uređaja za pročišćavanje otpadnih voda 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240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2.4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Smanjiti udio otpadnog tekstila i obuće u miješanom komunalnom otpadu na 2%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60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2.5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ambalažnim otpadom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60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2.6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Uspostaviti sustav gospodarenja morskim otpadom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65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2.7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Uspostaviti sustav gospodarenja podrtina i potonulih stvari na morskom dnu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240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Cilj 2.8</a:t>
                      </a:r>
                    </a:p>
                  </a:txBody>
                  <a:tcPr marL="12261" marR="12261" marT="0" marB="0" anchor="ctr"/>
                </a:tc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ostalim posebnim kategorijama otpada</a:t>
                      </a:r>
                    </a:p>
                  </a:txBody>
                  <a:tcPr marL="12261" marR="12261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8533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sustav gospodarenja opasnim otpadom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0891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Sanirati lokacije onečišćene otpadom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3992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Kontinuirano provoditi izobrazno-informativne aktivnosti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7835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informacijski sustav gospodarenja otpadom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0193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nadzor nad gospodarenjem otpadom 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2551">
                <a:tc>
                  <a:txBody>
                    <a:bodyPr/>
                    <a:lstStyle/>
                    <a:p>
                      <a:pPr marL="55245" algn="l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12261" marR="12261" marT="0" marB="0" anchor="ctr"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Unaprijediti administrativne postupke u gospodarenju otpadom</a:t>
                      </a:r>
                    </a:p>
                  </a:txBody>
                  <a:tcPr marL="12261" marR="12261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592565" y="1393875"/>
            <a:ext cx="8352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Nacionalni ciljevi za gospodarenje otpadom za 2022. godinu</a:t>
            </a: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19421"/>
              </p:ext>
            </p:extLst>
          </p:nvPr>
        </p:nvGraphicFramePr>
        <p:xfrm>
          <a:off x="611560" y="1844824"/>
          <a:ext cx="8050357" cy="4500380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02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Br.</a:t>
                      </a:r>
                      <a:endParaRPr lang="hr-H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Vrsta projekta</a:t>
                      </a:r>
                      <a:endParaRPr lang="hr-H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Provedba izobrazno-informativnih aktivnosti 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Unaprjeđenje informacijskog sustava gospodarenja otpadom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Nabava i distribucija kućnih kompostera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Nabava spremnika i vozila za odvojeno sakupljanje biootpada, papira/kartona, stakla, metala i plastike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postrojenja za sortiranje odvojeno sakupljenog papira/kartona, metala, stakla, plastike i drva (sortirnica)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postrojenja za biološku obradu odvojeno prikupljenog biootpada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reciklažnih dvorišta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građevina za obradu ostatnog otpada (MKO i otpada preostalog nakon materijalne oporabe odvojeno sakupljenog komunalnog otpada)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odlagališnih ploha za odlaganje otpada koji sadrži azbest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Izgradnja reciklažnih dvorišta za građevni otpad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Zatvaranje i sanacija odlagališta na kojima se odlaže komunalni otpad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Sanacija „crnih točaka“</a:t>
                      </a:r>
                    </a:p>
                  </a:txBody>
                  <a:tcPr marL="61164" marR="611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67744" y="1395771"/>
            <a:ext cx="55386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hr-HR" sz="1200" b="1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Popis projekata važnih za provedbu Plana i dostizanje ciljeva:</a:t>
            </a: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 pristup otpadu u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17820" y="1484784"/>
            <a:ext cx="8189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kao sredstvo za očuvanje resursa i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zaštitu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okoliša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1748" y="1916832"/>
            <a:ext cx="8064896" cy="154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→"/>
            </a:pP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Direktiva 2008/98 :	...</a:t>
            </a:r>
            <a:r>
              <a:rPr lang="en-US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move </a:t>
            </a:r>
            <a:r>
              <a:rPr lang="en-US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 a European </a:t>
            </a:r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recycling society </a:t>
            </a:r>
            <a:r>
              <a:rPr lang="en-US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a </a:t>
            </a:r>
            <a:r>
              <a:rPr lang="en-US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 </a:t>
            </a:r>
            <a:r>
              <a:rPr lang="en-US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 efficiency</a:t>
            </a:r>
            <a:r>
              <a:rPr lang="en-US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odvajanje bio-otpada s ciljem proizvodnje komposta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stupanj odvajanja za </a:t>
            </a:r>
            <a:r>
              <a:rPr lang="hr-HR" sz="1400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reciklabilne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tvari &gt;50% do 2020.		</a:t>
            </a: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stupanj </a:t>
            </a: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odvajanja za </a:t>
            </a:r>
            <a:r>
              <a:rPr lang="hr-HR" sz="1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građevinski otpad &gt;70</a:t>
            </a:r>
            <a:r>
              <a:rPr lang="hr-HR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do 2020.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52211" y="3573016"/>
            <a:ext cx="8120583" cy="109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2563" algn="l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4382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→"/>
            </a:pP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Rezolucija EU Parlamenta od 20.04.2012. :	...prioritetni ciljevi za 7. program djelovanja za okoliš</a:t>
            </a:r>
            <a:r>
              <a:rPr kumimoji="0" lang="en-US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..:		</a:t>
            </a:r>
          </a:p>
          <a:p>
            <a:pPr marL="1162050" lvl="3" indent="0">
              <a:buNone/>
            </a:pPr>
            <a:r>
              <a:rPr lang="hr-HR" sz="1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 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ambicioznije izbjegavanje otpada, ponovna upotreba i recikliranje  </a:t>
            </a:r>
          </a:p>
          <a:p>
            <a:pPr marL="0" indent="0">
              <a:buFontTx/>
              <a:buNone/>
            </a:pP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- zabrana spaljivanja </a:t>
            </a:r>
            <a:r>
              <a:rPr kumimoji="0" lang="hr-HR" sz="1400" b="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reciklabilnog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kumimoji="0" lang="hr-HR" sz="1400" b="0" kern="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kompostabilnog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otpada,..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43905" y="4941168"/>
            <a:ext cx="8120583" cy="157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just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2563" algn="l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809625" indent="-266700" algn="l" rtl="0" eaLnBrk="0" fontAlgn="base" hangingPunct="0">
              <a:lnSpc>
                <a:spcPct val="115000"/>
              </a:lnSpc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4382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→"/>
            </a:pPr>
            <a:r>
              <a:rPr lang="hr-HR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Economy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hr-HR" sz="1400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Closing </a:t>
            </a:r>
            <a:r>
              <a:rPr kumimoji="0" lang="en-US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loop: Commission adopts ambitious new Circular Economy Package to boost competitiveness, create jobs and generate sustainable </a:t>
            </a:r>
            <a:r>
              <a:rPr kumimoji="0" lang="en-US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growth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02.12.2015.:	</a:t>
            </a:r>
          </a:p>
          <a:p>
            <a:pPr marL="0" indent="0">
              <a:buNone/>
            </a:pP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-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stupanj 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odvajanja za reciklabilne tvari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				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-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stupanj 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odvajanja za 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ambalažni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  <a:r>
              <a:rPr kumimoji="0" lang="vi-VN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kumimoji="0" lang="vi-VN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</a:t>
            </a:r>
            <a:endParaRPr kumimoji="0" lang="hr-HR" sz="1400" b="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kumimoji="0" lang="hr-HR" sz="1400" b="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hr-HR" sz="1400" b="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- uvođenje taksi za odlaganje i spaljivanje,..</a:t>
            </a:r>
            <a:endParaRPr kumimoji="0" lang="vi-VN" sz="1400" b="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1331640" y="2204864"/>
            <a:ext cx="69670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8B428"/>
              </a:buClr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Nadležnosti i raspodjela obveza svih dionika gospodarenja otpadom su propisane Zakon o održivom gospodarenju otpadom:</a:t>
            </a:r>
          </a:p>
          <a:p>
            <a:pPr marL="285750" indent="-285750">
              <a:buClr>
                <a:srgbClr val="78B428"/>
              </a:buClr>
              <a:buFont typeface="Wingdings" panose="05000000000000000000" pitchFamily="2" charset="2"/>
              <a:buChar char="§"/>
            </a:pP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Ministarstvo zaštite okoliša i energetike,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Fond za zaštitu okoliša i energetsku učinkovitost, 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Hrvatska agencija za okoliš i prirodu, 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Jedinice regionalne samouprave,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Jedinice lokalne samouprave,</a:t>
            </a:r>
          </a:p>
          <a:p>
            <a:pPr marL="285750" indent="-28575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Privatni subjekti. 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537953" y="1781061"/>
            <a:ext cx="83042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Dimenzioniranje </a:t>
            </a:r>
            <a:r>
              <a:rPr lang="hr-H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sustava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temelju predloženih ciljeva i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mjera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koje predlaže ovaj prijedlog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Plana,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MZOE radi na okvirnom dimenzioniranju cjelokupnog sustava gospodarenja komunalnim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otpadom.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spcBef>
                <a:spcPts val="600"/>
              </a:spcBef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Dimenzioniranjem sustava utvrđuju se potrebni kapaciteti, broj i prijedlog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lokacija građevina i opreme za gospodarenje komunalnim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 i to:</a:t>
            </a:r>
          </a:p>
          <a:p>
            <a:pPr marL="742950" lvl="1" indent="-285750" algn="just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centara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ponovnu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uporabu,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opreme za kućno </a:t>
            </a:r>
            <a:r>
              <a:rPr lang="hr-H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kompostiranje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reciklažnih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dvorišta,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građevina i opreme za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sortiranje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 prikupljenih korisnih sirovina, </a:t>
            </a:r>
          </a:p>
          <a:p>
            <a:pPr marL="742950" lvl="1" indent="-285750" algn="just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građevina i opreme za obradu odvojeno prikupljenog </a:t>
            </a:r>
            <a:r>
              <a:rPr lang="hr-H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biootpada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hr-H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kompostišta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anaerobna digestija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građevina za obradu </a:t>
            </a:r>
            <a:r>
              <a:rPr lang="hr-H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ostatnog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otpada.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Dimenzioniranje sustava je temelj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sufinanciranje pojedinih mjera sredstvima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EU.</a:t>
            </a:r>
          </a:p>
          <a:p>
            <a:pPr lvl="0" algn="just">
              <a:spcBef>
                <a:spcPts val="600"/>
              </a:spcBef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Točne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lokacije, kapaciteti i tehnologije obrade će se konačno 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odrediti sukladno svakoj pojedinoj studiji izvedivosti.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Radovic.MZOIP\AppData\Local\Microsoft\Windows\Temporary Internet Files\Content.Outlook\DO2UFQXZ\2016_11_02_CGO_ver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95475" cy="72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476672"/>
            <a:ext cx="8168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2016.-2022. – najčešća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pitanja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Rectangle 11"/>
          <p:cNvSpPr/>
          <p:nvPr/>
        </p:nvSpPr>
        <p:spPr>
          <a:xfrm>
            <a:off x="5796135" y="2924944"/>
            <a:ext cx="2890664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9"/>
          <p:cNvSpPr/>
          <p:nvPr/>
        </p:nvSpPr>
        <p:spPr>
          <a:xfrm>
            <a:off x="5551258" y="1529209"/>
            <a:ext cx="3380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Položaj i obuhvat planiranih centara za gospodarenje otpadom prema statusu realizacije projekta (FZOEU, 2016).</a:t>
            </a:r>
          </a:p>
          <a:p>
            <a:endParaRPr lang="hr-H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5796135" y="3201942"/>
            <a:ext cx="28906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Centri za gospodarenje otpadom će biti dimenzionirani sukladno studijama izvodljivosti za svaki centar, pri čemu će se u obzir morati uzeti koncept zacrtan Planom i poštivati hijerarhiju gospodarenja otpadom.</a:t>
            </a: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838200" y="476672"/>
            <a:ext cx="81686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2016.-2022. – najčešća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pitanja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27309"/>
              </p:ext>
            </p:extLst>
          </p:nvPr>
        </p:nvGraphicFramePr>
        <p:xfrm>
          <a:off x="350229" y="2492896"/>
          <a:ext cx="6093979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781"/>
                <a:gridCol w="1007536"/>
                <a:gridCol w="2402585"/>
                <a:gridCol w="697525"/>
                <a:gridCol w="968496"/>
                <a:gridCol w="504056"/>
              </a:tblGrid>
              <a:tr h="2736304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1.4.6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Planiranje energetske </a:t>
                      </a:r>
                      <a:r>
                        <a:rPr lang="hr-HR" sz="1200" dirty="0" err="1">
                          <a:effectLst/>
                        </a:rPr>
                        <a:t>oporabe</a:t>
                      </a:r>
                      <a:r>
                        <a:rPr lang="hr-HR" sz="1200" dirty="0">
                          <a:effectLst/>
                        </a:rPr>
                        <a:t> otpada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Ova mjera uključuje analizu i ocjenu potrebe za energetskom </a:t>
                      </a:r>
                      <a:r>
                        <a:rPr lang="hr-HR" sz="1200" dirty="0" err="1">
                          <a:effectLst/>
                        </a:rPr>
                        <a:t>oporabom</a:t>
                      </a:r>
                      <a:r>
                        <a:rPr lang="hr-HR" sz="1200" dirty="0">
                          <a:effectLst/>
                        </a:rPr>
                        <a:t> otpada u sljedećem planskom razdoblju (2023.-2028.). Na osnovu praćenja kretanja količina i sastava otpada, te legislative EU tijekom ovog planskog razdoblja potrebno je definirati eventualno potrebne kapacitete i lokacije energetske </a:t>
                      </a:r>
                      <a:r>
                        <a:rPr lang="hr-HR" sz="1200" dirty="0" err="1">
                          <a:effectLst/>
                        </a:rPr>
                        <a:t>oporabe</a:t>
                      </a:r>
                      <a:r>
                        <a:rPr lang="hr-HR" sz="1200" dirty="0">
                          <a:effectLst/>
                        </a:rPr>
                        <a:t> otpada u RH.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MZOE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MZOE/EU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2022.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330350" y="1600865"/>
            <a:ext cx="6578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Mjere za ostvarenje Cilja 1.4 Odložiti manje od 25% komunalnog otpada</a:t>
            </a:r>
          </a:p>
        </p:txBody>
      </p:sp>
      <p:graphicFrame>
        <p:nvGraphicFramePr>
          <p:cNvPr id="9" name="Tablic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59484"/>
              </p:ext>
            </p:extLst>
          </p:nvPr>
        </p:nvGraphicFramePr>
        <p:xfrm>
          <a:off x="350229" y="1944256"/>
          <a:ext cx="6093979" cy="445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781"/>
                <a:gridCol w="1007537"/>
                <a:gridCol w="2402585"/>
                <a:gridCol w="697524"/>
                <a:gridCol w="968496"/>
                <a:gridCol w="504056"/>
              </a:tblGrid>
              <a:tr h="445770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Br.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Mjera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Opis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>
                          <a:effectLst/>
                        </a:rPr>
                        <a:t>Nosioci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Izvor financiranja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hr-HR" sz="1200" dirty="0">
                          <a:effectLst/>
                        </a:rPr>
                        <a:t>Rok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Pravokutnik 9"/>
          <p:cNvSpPr/>
          <p:nvPr/>
        </p:nvSpPr>
        <p:spPr>
          <a:xfrm>
            <a:off x="318044" y="1329643"/>
            <a:ext cx="295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Energetska oporaba otpada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603480" y="5391630"/>
            <a:ext cx="807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Energetske oporaba otpada je sastavni 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dio hijerarhije gospodarenja otpadom nakon 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recikliranja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hr-H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Zbog 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toga se u prijedlogu PGO-a moralo uzeti u obzir i takav način </a:t>
            </a:r>
            <a:r>
              <a:rPr lang="hr-H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oporabe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otpada, ali </a:t>
            </a:r>
            <a:r>
              <a:rPr lang="hr-HR" sz="1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kao obaveza izgradnje </a:t>
            </a:r>
            <a:r>
              <a:rPr lang="hr-HR" sz="12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postrojenja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nego 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do 2022. godine potrebno izraditi analizu i ocjenu potrebe za energetskom </a:t>
            </a:r>
            <a:r>
              <a:rPr lang="hr-H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oporabom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otpada za sljedeće plansko razdoblje (2023.-2028), a temeljem čega će se zatim definirati </a:t>
            </a:r>
            <a:r>
              <a:rPr lang="hr-HR" sz="12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eventualno potrebni 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kapaciteti i lokacije energetske </a:t>
            </a:r>
            <a:r>
              <a:rPr lang="hr-H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oporabe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 RH. </a:t>
            </a:r>
          </a:p>
          <a:p>
            <a:pPr algn="just"/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4" name="Dijagram 13"/>
          <p:cNvGraphicFramePr/>
          <p:nvPr>
            <p:extLst>
              <p:ext uri="{D42A27DB-BD31-4B8C-83A1-F6EECF244321}">
                <p14:modId xmlns:p14="http://schemas.microsoft.com/office/powerpoint/2010/main" val="3952171941"/>
              </p:ext>
            </p:extLst>
          </p:nvPr>
        </p:nvGraphicFramePr>
        <p:xfrm>
          <a:off x="5610044" y="2492896"/>
          <a:ext cx="3533956" cy="2898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zervirano mjesto sadržaja 1"/>
          <p:cNvSpPr>
            <a:spLocks noGrp="1"/>
          </p:cNvSpPr>
          <p:nvPr>
            <p:ph idx="1"/>
          </p:nvPr>
        </p:nvSpPr>
        <p:spPr>
          <a:xfrm>
            <a:off x="6652050" y="1911308"/>
            <a:ext cx="2365446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hr-H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prvenstva </a:t>
            </a:r>
            <a:endParaRPr lang="hr-HR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r-HR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gospodarenja </a:t>
            </a:r>
            <a:r>
              <a:rPr lang="hr-HR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otpadom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sprječavanja nastanka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601571"/>
              </p:ext>
            </p:extLst>
          </p:nvPr>
        </p:nvGraphicFramePr>
        <p:xfrm>
          <a:off x="539552" y="1556792"/>
          <a:ext cx="8363271" cy="4940620"/>
        </p:xfrm>
        <a:graphic>
          <a:graphicData uri="http://schemas.openxmlformats.org/drawingml/2006/table">
            <a:tbl>
              <a:tblPr/>
              <a:tblGrid>
                <a:gridCol w="5252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0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678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73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hr-HR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b="1">
                          <a:latin typeface="+mj-lt"/>
                          <a:ea typeface="Calibri"/>
                          <a:cs typeface="Times New Roman"/>
                        </a:rPr>
                        <a:t>Mjera</a:t>
                      </a:r>
                      <a:endParaRPr lang="hr-HR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b="1">
                          <a:latin typeface="+mj-lt"/>
                          <a:ea typeface="Calibri"/>
                          <a:cs typeface="Times New Roman"/>
                        </a:rPr>
                        <a:t>Specifični cilj(evi):</a:t>
                      </a:r>
                      <a:endParaRPr lang="hr-HR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712">
                <a:tc grid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</a:rPr>
                        <a:t/>
                      </a:r>
                      <a:br>
                        <a:rPr lang="hr-HR" sz="1400">
                          <a:latin typeface="+mj-lt"/>
                          <a:ea typeface="Calibri"/>
                        </a:rPr>
                      </a:br>
                      <a:r>
                        <a:rPr lang="hr-HR" sz="1400" b="1">
                          <a:latin typeface="+mj-lt"/>
                          <a:ea typeface="Calibri"/>
                          <a:cs typeface="Times New Roman"/>
                        </a:rPr>
                        <a:t>MJERE KOJE MOGU UTJECATI NA OKVIRNE UVJETE KOJI SE ODNOSE NA STVARANJE OTPADA</a:t>
                      </a:r>
                      <a:endParaRPr lang="hr-HR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endParaRPr lang="hr-HR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Poticanje ponovnog korištenja materijala od rušenja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građevnog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endParaRPr lang="hr-HR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Organizacija informativno-edukativnih kampanja na temu sprječavanja nastanka otpada od hrane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biootpada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hr-HR" sz="14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Rad na unaprjeđenju sustava prikupljanja i obrade podataka o otpadu od hrane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biootpada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7356">
                <a:tc grid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b="1" dirty="0">
                          <a:latin typeface="+mj-lt"/>
                          <a:ea typeface="Calibri"/>
                          <a:cs typeface="Times New Roman"/>
                        </a:rPr>
                        <a:t>MJERE KOJE MOGU UTJECATI NA DIZAJN I FAZU PROIZVODNJE I DISTRIBUCIJE</a:t>
                      </a:r>
                      <a:endParaRPr lang="hr-HR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73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Promicanje održive gradnje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građevnog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73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Uspostava sustava doniranja hrane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biootpada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7356">
                <a:tc grid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MJERE KOJE MOGU UTJECATI NA  FAZU POTROŠNJE I KORIŠTENJA</a:t>
                      </a:r>
                      <a:endParaRPr lang="hr-HR" sz="1400" u="none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Organizacija komunikacijske kampanje za građane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dirty="0">
                          <a:latin typeface="+mj-lt"/>
                          <a:ea typeface="Calibri"/>
                          <a:cs typeface="Times New Roman"/>
                        </a:rPr>
                        <a:t>Sprječavanje nastanka komunalnog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Poticanje sprječavanja nastanka otpadnih plastičnih vrećica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komunalnog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735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Promicanje kućnog kompostiranja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biootpada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32068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Poticanje „zelene“ i održive javne nabave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Sprječavanje nastanka komunalnog otpada, EE otpada i otpadnog papira i kartona, sprječavanje nastanka građevnog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712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10.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>
                          <a:latin typeface="+mj-lt"/>
                          <a:ea typeface="Calibri"/>
                          <a:cs typeface="Times New Roman"/>
                        </a:rPr>
                        <a:t>Poticanje razmjene i ponovne uporabe isluženih proizvoda</a:t>
                      </a:r>
                    </a:p>
                  </a:txBody>
                  <a:tcPr marL="42432" marR="42432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hr-HR" sz="1400" dirty="0">
                          <a:latin typeface="+mj-lt"/>
                          <a:ea typeface="Calibri"/>
                          <a:cs typeface="Times New Roman"/>
                        </a:rPr>
                        <a:t>Sprječavanje nastanka komunalnog i EE otpada</a:t>
                      </a:r>
                    </a:p>
                  </a:txBody>
                  <a:tcPr marL="42432" marR="4243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Content Placeholder 18"/>
          <p:cNvSpPr>
            <a:spLocks noGrp="1"/>
          </p:cNvSpPr>
          <p:nvPr>
            <p:ph idx="1"/>
          </p:nvPr>
        </p:nvSpPr>
        <p:spPr>
          <a:xfrm>
            <a:off x="4860032" y="3140968"/>
            <a:ext cx="3744416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Zaključno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4" descr="http://www.aeidl.eu/images/stories/divers/circularec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4242035" cy="26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PGO RH 2016.-2022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8272" y="1483157"/>
            <a:ext cx="748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>
                <a:latin typeface="Verdana"/>
                <a:cs typeface="Verdana"/>
              </a:rPr>
              <a:t>MJERE KOJE PREDLAŽE OVAJ PRIJEDLOG PLANA</a:t>
            </a:r>
            <a:endParaRPr lang="en-US" sz="1200" b="1" dirty="0">
              <a:latin typeface="Verdana"/>
              <a:cs typeface="Verdana"/>
            </a:endParaRPr>
          </a:p>
        </p:txBody>
      </p:sp>
      <p:sp>
        <p:nvSpPr>
          <p:cNvPr id="7" name="TekstniOkvir 5"/>
          <p:cNvSpPr txBox="1"/>
          <p:nvPr/>
        </p:nvSpPr>
        <p:spPr>
          <a:xfrm>
            <a:off x="1048272" y="1988840"/>
            <a:ext cx="76328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Aft>
                <a:spcPts val="1200"/>
              </a:spcAft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Neke od najznačajnijih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mjera: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Poticanje </a:t>
            </a:r>
            <a:r>
              <a:rPr lang="hr-H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odvojenog sakupljanja </a:t>
            </a:r>
            <a:r>
              <a:rPr lang="hr-H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papira i kartona, metala, stakla i plastike koji bi inače bili sastavnica miješanog komunalnog </a:t>
            </a: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 – sakupljanje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hr-H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kućnom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pragu, </a:t>
            </a: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uvođenje </a:t>
            </a:r>
            <a:r>
              <a:rPr lang="hr-H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stimulativnih mjera </a:t>
            </a:r>
            <a:r>
              <a:rPr lang="hr-H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 naplati javne usluge prikupljanja komunalnog otpada </a:t>
            </a:r>
            <a:r>
              <a:rPr lang="hr-H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prema sastavu i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količini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Uvođenje</a:t>
            </a:r>
            <a:r>
              <a:rPr lang="hr-HR" sz="1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naknade za odlaganje </a:t>
            </a:r>
            <a:r>
              <a:rPr lang="hr-HR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komunalnog </a:t>
            </a: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12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Poticanje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kućnog i komunalnog kompostiranja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Izgradnja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sortirnica 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Informatička potpora praćenja tokova u realnom vremenu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Interventne mjere za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 Zagreb i Split</a:t>
            </a:r>
          </a:p>
          <a:p>
            <a:pPr marL="342900" indent="-342900" defTabSz="914400">
              <a:spcAft>
                <a:spcPts val="1200"/>
              </a:spcAft>
              <a:buFont typeface="+mj-lt"/>
              <a:buAutoNum type="arabicPeriod"/>
            </a:pPr>
            <a:r>
              <a:rPr lang="hr-HR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Niz </a:t>
            </a:r>
            <a:r>
              <a:rPr lang="hr-HR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edukativno – informativnih mjera</a:t>
            </a:r>
            <a:endParaRPr lang="hr-HR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71490"/>
              </p:ext>
            </p:extLst>
          </p:nvPr>
        </p:nvGraphicFramePr>
        <p:xfrm>
          <a:off x="1475656" y="5445224"/>
          <a:ext cx="6552728" cy="800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2120">
                <a:tc gridSpan="2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t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 smtClean="0">
                          <a:effectLst/>
                        </a:rPr>
                        <a:t> Postotak</a:t>
                      </a:r>
                      <a:r>
                        <a:rPr lang="hr-HR" sz="1000" u="none" strike="noStrike" baseline="0" dirty="0" smtClean="0">
                          <a:effectLst/>
                        </a:rPr>
                        <a:t> otpada u odnosu na RH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 smtClean="0">
                          <a:effectLst/>
                        </a:rPr>
                        <a:t>Stopa odvojenog</a:t>
                      </a:r>
                      <a:r>
                        <a:rPr lang="hr-HR" sz="1000" u="none" strike="noStrike" baseline="0" dirty="0" smtClean="0">
                          <a:effectLst/>
                        </a:rPr>
                        <a:t> prikupljanja (%)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5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Grad Zagreb (t)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>
                          <a:effectLst/>
                        </a:rPr>
                        <a:t>305.000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18%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 smtClean="0">
                          <a:effectLst/>
                        </a:rPr>
                        <a:t>15,8%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55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Grad Split (t)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>
                          <a:effectLst/>
                        </a:rPr>
                        <a:t>70.000</a:t>
                      </a:r>
                      <a:endParaRPr lang="en-GB" sz="1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4%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000" u="none" strike="noStrike" dirty="0" smtClean="0">
                          <a:effectLst/>
                        </a:rPr>
                        <a:t>0,04%</a:t>
                      </a:r>
                      <a:endParaRPr lang="en-GB" sz="1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8558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u="none" strike="noStrike" dirty="0" err="1" smtClean="0">
                          <a:effectLst/>
                        </a:rPr>
                        <a:t>Ukupno</a:t>
                      </a:r>
                      <a:r>
                        <a:rPr lang="en-GB" sz="1000" u="none" strike="noStrike" dirty="0" smtClean="0">
                          <a:effectLst/>
                        </a:rPr>
                        <a:t> </a:t>
                      </a:r>
                      <a:r>
                        <a:rPr lang="hr-HR" sz="1000" u="none" strike="noStrike" dirty="0" smtClean="0">
                          <a:effectLst/>
                        </a:rPr>
                        <a:t>proizvedeno</a:t>
                      </a:r>
                      <a:r>
                        <a:rPr lang="hr-HR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000" u="none" strike="noStrike" dirty="0" smtClean="0">
                          <a:effectLst/>
                        </a:rPr>
                        <a:t>RH (t)</a:t>
                      </a:r>
                      <a:endParaRPr lang="en-GB" sz="1000" b="0" i="0" u="none" strike="noStrike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1000" u="none" strike="noStrike" dirty="0" smtClean="0">
                          <a:effectLst/>
                        </a:rPr>
                        <a:t>1.650.000</a:t>
                      </a:r>
                      <a:endParaRPr lang="en-GB" sz="1000" b="0" i="0" u="none" strike="noStrike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3999" cy="52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7504" y="5661248"/>
            <a:ext cx="8784976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Hvala na pozornosti!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Novi pristup otpadu u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021362" y="2216525"/>
            <a:ext cx="3263927" cy="1754326"/>
            <a:chOff x="5159993" y="1048197"/>
            <a:chExt cx="3263927" cy="1754326"/>
          </a:xfrm>
        </p:grpSpPr>
        <p:sp>
          <p:nvSpPr>
            <p:cNvPr id="7" name="TekstniOkvir 6"/>
            <p:cNvSpPr txBox="1"/>
            <p:nvPr/>
          </p:nvSpPr>
          <p:spPr>
            <a:xfrm>
              <a:off x="6084168" y="1048197"/>
              <a:ext cx="23397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Prijedlog izmjene Direktive EU o otpadu:</a:t>
              </a:r>
            </a:p>
            <a:p>
              <a:r>
                <a:rPr lang="hr-HR" b="1" dirty="0"/>
                <a:t>recikliranje komunalnog otpada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/>
                <a:t>d</a:t>
              </a:r>
              <a:r>
                <a:rPr lang="hr-HR" dirty="0" smtClean="0"/>
                <a:t>o 2025. 60% </a:t>
              </a:r>
              <a:r>
                <a:rPr lang="hr-HR" dirty="0" smtClean="0">
                  <a:solidFill>
                    <a:srgbClr val="C00000"/>
                  </a:solidFill>
                </a:rPr>
                <a:t>(55%)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/>
                <a:t>d</a:t>
              </a:r>
              <a:r>
                <a:rPr lang="hr-HR" dirty="0" smtClean="0"/>
                <a:t>o 2030. 65% </a:t>
              </a:r>
              <a:r>
                <a:rPr lang="hr-HR" dirty="0" smtClean="0">
                  <a:solidFill>
                    <a:srgbClr val="C00000"/>
                  </a:solidFill>
                </a:rPr>
                <a:t>(60%)</a:t>
              </a:r>
              <a:endParaRPr lang="hr-HR" dirty="0">
                <a:solidFill>
                  <a:srgbClr val="C00000"/>
                </a:solidFill>
              </a:endParaRPr>
            </a:p>
          </p:txBody>
        </p:sp>
        <p:sp>
          <p:nvSpPr>
            <p:cNvPr id="8" name="Prugasta strelica udesno 7"/>
            <p:cNvSpPr/>
            <p:nvPr/>
          </p:nvSpPr>
          <p:spPr>
            <a:xfrm>
              <a:off x="5159993" y="1429757"/>
              <a:ext cx="900536" cy="660265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349280" y="1624067"/>
            <a:ext cx="3312296" cy="3139321"/>
            <a:chOff x="5183632" y="3458031"/>
            <a:chExt cx="3312296" cy="3139321"/>
          </a:xfrm>
        </p:grpSpPr>
        <p:sp>
          <p:nvSpPr>
            <p:cNvPr id="10" name="TekstniOkvir 9"/>
            <p:cNvSpPr txBox="1"/>
            <p:nvPr/>
          </p:nvSpPr>
          <p:spPr>
            <a:xfrm>
              <a:off x="6156176" y="3458031"/>
              <a:ext cx="233975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Prijedlog izmjene Direktive EU o ambalaži i ambalažnom otpadu:</a:t>
              </a:r>
            </a:p>
            <a:p>
              <a:r>
                <a:rPr lang="hr-HR" b="1" dirty="0"/>
                <a:t>r</a:t>
              </a:r>
              <a:r>
                <a:rPr lang="hr-HR" b="1" dirty="0" smtClean="0"/>
                <a:t>ecikliranje ambalažnog otpada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/>
                <a:t>d</a:t>
              </a:r>
              <a:r>
                <a:rPr lang="hr-HR" dirty="0" smtClean="0"/>
                <a:t>o 2025. 65%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/>
                <a:t>d</a:t>
              </a:r>
              <a:r>
                <a:rPr lang="hr-HR" dirty="0" smtClean="0"/>
                <a:t>o 2030. 75% </a:t>
              </a:r>
            </a:p>
            <a:p>
              <a:endParaRPr lang="hr-HR" dirty="0"/>
            </a:p>
          </p:txBody>
        </p:sp>
        <p:sp>
          <p:nvSpPr>
            <p:cNvPr id="13" name="Prugasta strelica udesno 12"/>
            <p:cNvSpPr/>
            <p:nvPr/>
          </p:nvSpPr>
          <p:spPr>
            <a:xfrm>
              <a:off x="5183632" y="4697558"/>
              <a:ext cx="900536" cy="660265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234841" y="4402116"/>
            <a:ext cx="4573871" cy="1754326"/>
            <a:chOff x="551481" y="1181524"/>
            <a:chExt cx="4069815" cy="1754326"/>
          </a:xfrm>
        </p:grpSpPr>
        <p:sp>
          <p:nvSpPr>
            <p:cNvPr id="15" name="TekstniOkvir 14"/>
            <p:cNvSpPr txBox="1"/>
            <p:nvPr/>
          </p:nvSpPr>
          <p:spPr>
            <a:xfrm>
              <a:off x="1475656" y="1181524"/>
              <a:ext cx="31456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Prijedlog izmjene Direktive EU o odlagalištima otpada:</a:t>
              </a:r>
            </a:p>
            <a:p>
              <a:r>
                <a:rPr lang="hr-HR" b="1" dirty="0" smtClean="0"/>
                <a:t>odlaganje komunalnog otpada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 smtClean="0"/>
                <a:t>do 2030. 10% </a:t>
              </a:r>
              <a:r>
                <a:rPr lang="hr-HR" dirty="0" smtClean="0">
                  <a:solidFill>
                    <a:srgbClr val="C00000"/>
                  </a:solidFill>
                </a:rPr>
                <a:t>(ili 50 kg/st./god.);</a:t>
              </a:r>
            </a:p>
            <a:p>
              <a:r>
                <a:rPr lang="hr-HR" dirty="0" smtClean="0">
                  <a:solidFill>
                    <a:srgbClr val="C00000"/>
                  </a:solidFill>
                </a:rPr>
                <a:t>	</a:t>
              </a:r>
              <a:r>
                <a:rPr lang="hr-HR" i="1" dirty="0" smtClean="0">
                  <a:solidFill>
                    <a:srgbClr val="C00000"/>
                  </a:solidFill>
                </a:rPr>
                <a:t>Izuzeća: do 2030. 25% (ili 125 	kg/st./god.)</a:t>
              </a:r>
            </a:p>
          </p:txBody>
        </p:sp>
        <p:sp>
          <p:nvSpPr>
            <p:cNvPr id="16" name="Prugasta strelica udesno 15"/>
            <p:cNvSpPr/>
            <p:nvPr/>
          </p:nvSpPr>
          <p:spPr>
            <a:xfrm>
              <a:off x="551481" y="1563084"/>
              <a:ext cx="900536" cy="660265"/>
            </a:xfrm>
            <a:prstGeom prst="stripedRightArrow">
              <a:avLst/>
            </a:prstGeom>
            <a:solidFill>
              <a:srgbClr val="C00000"/>
            </a:solidFill>
            <a:ln>
              <a:noFill/>
            </a:ln>
            <a:effectLst>
              <a:outerShdw blurRad="444500" dist="1016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Content Placeholder 18"/>
          <p:cNvSpPr>
            <a:spLocks noGrp="1"/>
          </p:cNvSpPr>
          <p:nvPr>
            <p:ph idx="1"/>
          </p:nvPr>
        </p:nvSpPr>
        <p:spPr>
          <a:xfrm>
            <a:off x="4826599" y="2564904"/>
            <a:ext cx="3744416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" y="1377758"/>
            <a:ext cx="3816423" cy="2581898"/>
          </a:xfrm>
          <a:prstGeom prst="rect">
            <a:avLst/>
          </a:prstGeom>
          <a:effectLst>
            <a:outerShdw sx="1000" sy="1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63610"/>
            <a:ext cx="3816423" cy="2256866"/>
          </a:xfrm>
          <a:prstGeom prst="rect">
            <a:avLst/>
          </a:prstGeom>
        </p:spPr>
      </p:pic>
      <p:pic>
        <p:nvPicPr>
          <p:cNvPr id="8" name="Picture 2" descr="Slikovni rezultat za reciklažno dvorište zagre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1" y="4063610"/>
            <a:ext cx="3760555" cy="2256865"/>
          </a:xfrm>
          <a:prstGeom prst="rect">
            <a:avLst/>
          </a:prstGeom>
          <a:noFill/>
        </p:spPr>
      </p:pic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67957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RH 2015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7" name="TextBox 20"/>
          <p:cNvSpPr txBox="1"/>
          <p:nvPr/>
        </p:nvSpPr>
        <p:spPr>
          <a:xfrm>
            <a:off x="253487" y="1484784"/>
            <a:ext cx="35984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Količine proizvedenog otpada (komunalni i proizvodni) 3,6 mil. tona (2014.) - 97% je neopasni otpad.</a:t>
            </a:r>
          </a:p>
          <a:p>
            <a:pPr marL="357188" indent="-357188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Verdana"/>
                <a:cs typeface="Verdana"/>
              </a:rPr>
              <a:t>Stop</a:t>
            </a:r>
            <a:r>
              <a:rPr lang="hr-HR" sz="1400" dirty="0" smtClean="0">
                <a:latin typeface="Verdana"/>
                <a:cs typeface="Verdana"/>
              </a:rPr>
              <a:t>a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hr-HR" sz="1400" dirty="0" smtClean="0">
                <a:latin typeface="Verdana"/>
                <a:cs typeface="Verdana"/>
              </a:rPr>
              <a:t>odvojenog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hr-HR" sz="1400" dirty="0" smtClean="0">
                <a:latin typeface="Verdana"/>
                <a:cs typeface="Verdana"/>
              </a:rPr>
              <a:t>sakupljanja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hr-HR" sz="1400" dirty="0" smtClean="0">
                <a:latin typeface="Verdana"/>
                <a:cs typeface="Verdana"/>
              </a:rPr>
              <a:t>komunalnog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dirty="0" err="1">
                <a:latin typeface="Verdana"/>
                <a:cs typeface="Verdana"/>
              </a:rPr>
              <a:t>otpada</a:t>
            </a:r>
            <a:r>
              <a:rPr lang="en-US" sz="1400" dirty="0">
                <a:latin typeface="Verdana"/>
                <a:cs typeface="Verdana"/>
              </a:rPr>
              <a:t> </a:t>
            </a:r>
            <a:r>
              <a:rPr lang="hr-HR" sz="1400" dirty="0" smtClean="0">
                <a:latin typeface="Verdana"/>
                <a:cs typeface="Verdana"/>
              </a:rPr>
              <a:t>stagnira.</a:t>
            </a:r>
          </a:p>
          <a:p>
            <a:pPr marL="355600" indent="-35560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Stopa oporabe je u laganom porastu, no nedostatnom.</a:t>
            </a:r>
          </a:p>
          <a:p>
            <a:pPr marL="355600" indent="-35560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Zanemarive količine biootpada završavaju na oporabi (samo 6%)</a:t>
            </a:r>
          </a:p>
          <a:p>
            <a:pPr marL="355600" indent="-355600">
              <a:spcBef>
                <a:spcPts val="600"/>
              </a:spcBef>
              <a:buClr>
                <a:srgbClr val="78B428"/>
              </a:buClr>
              <a:buFont typeface="Wingdings" panose="05000000000000000000" pitchFamily="2" charset="2"/>
              <a:buChar char="§"/>
            </a:pPr>
            <a:r>
              <a:rPr lang="hr-HR" sz="1400" dirty="0" smtClean="0">
                <a:latin typeface="Verdana"/>
                <a:cs typeface="Verdana"/>
              </a:rPr>
              <a:t>Smanjivanje odlaganja biorazgradivog komunalnog otpada stagnira.</a:t>
            </a:r>
            <a:endParaRPr lang="hr-HR" sz="1400" dirty="0">
              <a:latin typeface="Verdana"/>
              <a:cs typeface="Verdana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48908"/>
          <a:stretch/>
        </p:blipFill>
        <p:spPr bwMode="auto">
          <a:xfrm>
            <a:off x="376498" y="4797153"/>
            <a:ext cx="3439959" cy="17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079599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220" y="2018099"/>
            <a:ext cx="49076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69677"/>
              </p:ext>
            </p:extLst>
          </p:nvPr>
        </p:nvGraphicFramePr>
        <p:xfrm>
          <a:off x="5349280" y="1484784"/>
          <a:ext cx="3228312" cy="49117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2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5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1133">
                <a:tc>
                  <a:txBody>
                    <a:bodyPr/>
                    <a:lstStyle/>
                    <a:p>
                      <a:pPr algn="l" fontAlgn="t"/>
                      <a:r>
                        <a:rPr lang="hr-HR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Županija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Udio </a:t>
                      </a:r>
                      <a:r>
                        <a:rPr lang="hr-HR" sz="11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odvojenog</a:t>
                      </a:r>
                      <a:r>
                        <a:rPr lang="hr-HR" sz="1100" b="1" u="none" strike="noStrike" baseline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prikupljanja</a:t>
                      </a:r>
                      <a:r>
                        <a:rPr lang="hr-HR" sz="1100" b="1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hr-HR" sz="1100" b="1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Zagrebačka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16,93%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Krapinsko-zagorska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14,43%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Sisačko - moslavačka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4,74%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Karlovačka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8,32%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Varaždinska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16,99%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Koprivničko-križevačka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23,40%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Bjelovarsko - bilogorska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7,00%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Primorsko-goranska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24,73%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Ličko-senjska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10,02%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Virovitičko-podravska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15,81%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Požeško-slavonska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10,21%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Brodsko-posavska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23,44%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Zadarska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12,10%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Osječko-baranjska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9,11%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Šibensko-kninska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10,33%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Vukovarsko-srijemska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9,12%</a:t>
                      </a:r>
                      <a:endParaRPr lang="hr-HR" sz="11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Splitsko-dalmatinska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10,72%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Istarska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17,82%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Dubrovačko-neretvanska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11,57%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131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b="1" u="none" strike="noStrike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Međimurska</a:t>
                      </a:r>
                      <a:endParaRPr lang="hr-HR" sz="1100" b="1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1" u="none" strike="noStrike" dirty="0">
                          <a:solidFill>
                            <a:srgbClr val="00B05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38,47%</a:t>
                      </a:r>
                      <a:endParaRPr lang="hr-HR" sz="1100" b="1" i="0" u="none" strike="noStrike" dirty="0">
                        <a:solidFill>
                          <a:srgbClr val="00B05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37985">
                <a:tc>
                  <a:txBody>
                    <a:bodyPr/>
                    <a:lstStyle/>
                    <a:p>
                      <a:pPr algn="l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Grad </a:t>
                      </a:r>
                      <a:r>
                        <a:rPr lang="hr-HR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Zagreb</a:t>
                      </a:r>
                    </a:p>
                    <a:p>
                      <a:pPr algn="l" fontAlgn="b"/>
                      <a:r>
                        <a:rPr lang="hr-H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UKUPNO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15,80</a:t>
                      </a:r>
                      <a:r>
                        <a:rPr lang="hr-HR" sz="1100" u="none" strike="noStrike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hr-H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r>
                        <a:rPr lang="hr-H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%</a:t>
                      </a:r>
                      <a:endParaRPr lang="hr-HR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8" name="TextBox 10"/>
          <p:cNvSpPr txBox="1"/>
          <p:nvPr/>
        </p:nvSpPr>
        <p:spPr>
          <a:xfrm>
            <a:off x="1691680" y="467957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RH 2015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59840"/>
              </p:ext>
            </p:extLst>
          </p:nvPr>
        </p:nvGraphicFramePr>
        <p:xfrm>
          <a:off x="683568" y="1484782"/>
          <a:ext cx="4176464" cy="49117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1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Ukupna količina komunalnog otpada  2015.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1.653.918 </a:t>
                      </a:r>
                      <a:r>
                        <a:rPr lang="hr-HR" sz="11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Ukupna količina proizvodnog otpada 2014. 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1.607.450 t</a:t>
                      </a:r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Količina komunalnog otpada proizvedena po stanovniku godišnje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386 kg/god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Udio miješanog komunalnog otpada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100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</a:t>
                      </a:r>
                      <a:r>
                        <a:rPr lang="hr-HR" sz="1100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1.262.844 t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5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11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Udio odvojeno sakupljenog otpada</a:t>
                      </a:r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1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391.074 t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8760">
                <a:tc>
                  <a:txBody>
                    <a:bodyPr/>
                    <a:lstStyle/>
                    <a:p>
                      <a:r>
                        <a:rPr lang="hr-HR" sz="11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Stopa oporabe komunalnog otpada</a:t>
                      </a:r>
                      <a:endParaRPr lang="hr-HR" sz="11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18%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298.026 t</a:t>
                      </a: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409">
                <a:tc>
                  <a:txBody>
                    <a:bodyPr/>
                    <a:lstStyle/>
                    <a:p>
                      <a:r>
                        <a:rPr lang="pl-PL" sz="1100" b="1" kern="12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Ukupno odloženo komunalnog otpada</a:t>
                      </a:r>
                      <a:endParaRPr lang="hr-HR" sz="1100" b="1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1" kern="1200" dirty="0" smtClean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82%</a:t>
                      </a:r>
                    </a:p>
                    <a:p>
                      <a:pPr algn="ctr"/>
                      <a:r>
                        <a:rPr lang="hr-HR" sz="11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1.355.892 t</a:t>
                      </a:r>
                      <a:endParaRPr lang="hr-HR" sz="1100" kern="1200" dirty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6" marR="91436" marT="45719" marB="4571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691680" y="467957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Gospodarenje otpadom u RH 2015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1923246" y="1444860"/>
            <a:ext cx="5961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Verdana"/>
                <a:cs typeface="Verdana"/>
              </a:rPr>
              <a:t>PRIMJERI RAZVIJENIH SUSTAVA (2015.)</a:t>
            </a:r>
            <a:endParaRPr lang="pl-PL" sz="1200" b="1" dirty="0">
              <a:latin typeface="Verdana"/>
              <a:cs typeface="Verdana"/>
            </a:endParaRPr>
          </a:p>
        </p:txBody>
      </p:sp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97961"/>
              </p:ext>
            </p:extLst>
          </p:nvPr>
        </p:nvGraphicFramePr>
        <p:xfrm>
          <a:off x="1907703" y="1721859"/>
          <a:ext cx="5976664" cy="30963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86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6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3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Županija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Općina/grad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Stopa odvojenog </a:t>
                      </a:r>
                      <a:endParaRPr lang="hr-HR" sz="11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sakupljanja </a:t>
                      </a: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Međimurska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DONJA DUBRAVA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54,96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Međimurska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DONJI VIDOVEC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52,49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Međimurska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GORIČAN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55,00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Međimurska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PRELOG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56,75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Primorsko </a:t>
                      </a:r>
                      <a:r>
                        <a:rPr lang="hr-HR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 </a:t>
                      </a: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goranska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DOBRINJ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49,92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Primorsko - goranska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KRK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50,65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Primorsko - goranska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MALINSKA-DUBAŠNICA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49,91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Primorsko - goranska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PUNAT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49,90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Koprivničko - križevačka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KOPRIVNICA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29,72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7723"/>
              </p:ext>
            </p:extLst>
          </p:nvPr>
        </p:nvGraphicFramePr>
        <p:xfrm>
          <a:off x="1907705" y="5229200"/>
          <a:ext cx="5976662" cy="1368151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172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8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Županija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Općina/grad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Stopa odvojenog sakupljanja (%)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Splitsko - dalmatinska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Cista Provo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0,09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Splitsko - dalmatinska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Split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0,04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Bjelovarsko - bilogorska </a:t>
                      </a:r>
                      <a:endParaRPr lang="en-GB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Kapela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Bjelovarsko - bilogorska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Velika Pisanica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0,05</a:t>
                      </a:r>
                      <a:endParaRPr lang="en-GB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11"/>
          <p:cNvSpPr txBox="1"/>
          <p:nvPr/>
        </p:nvSpPr>
        <p:spPr>
          <a:xfrm>
            <a:off x="1913518" y="4941464"/>
            <a:ext cx="5961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latin typeface="Verdana"/>
                <a:cs typeface="Verdana"/>
              </a:rPr>
              <a:t>PRIMJERI NERAZVIJENIH SUSTAVA (2015.)</a:t>
            </a:r>
            <a:endParaRPr lang="pl-PL" sz="1200" b="1" dirty="0">
              <a:latin typeface="Verdana"/>
              <a:cs typeface="Verdana"/>
            </a:endParaRPr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8C193-0B1C-FA4E-9980-ADC1DEF511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476672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Postojeće stanje – količine </a:t>
            </a:r>
            <a:r>
              <a:rPr lang="hr-HR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otpada</a:t>
            </a:r>
            <a:endParaRPr lang="hr-HR" sz="2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  <p:sp>
        <p:nvSpPr>
          <p:cNvPr id="5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708C193-0B1C-FA4E-9980-ADC1DEF5110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1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2192"/>
            <a:ext cx="5996935" cy="2540931"/>
          </a:xfrm>
          <a:prstGeom prst="rect">
            <a:avLst/>
          </a:prstGeom>
          <a:noFill/>
        </p:spPr>
      </p:pic>
      <p:sp>
        <p:nvSpPr>
          <p:cNvPr id="8" name="Pravokutnik 7"/>
          <p:cNvSpPr/>
          <p:nvPr/>
        </p:nvSpPr>
        <p:spPr>
          <a:xfrm>
            <a:off x="6382120" y="1556792"/>
            <a:ext cx="2631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Intenzitet stvaranja otpada u RH u razdoblju od 1995. do 2015. godine (HAOP, 2016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Razdvajanje veze između gospodarskog rasta  i proizvodnje otpada.</a:t>
            </a:r>
          </a:p>
        </p:txBody>
      </p:sp>
      <p:pic>
        <p:nvPicPr>
          <p:cNvPr id="9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6013"/>
            <a:ext cx="5616624" cy="2658043"/>
          </a:xfrm>
          <a:prstGeom prst="rect">
            <a:avLst/>
          </a:prstGeom>
          <a:noFill/>
        </p:spPr>
      </p:pic>
      <p:sp>
        <p:nvSpPr>
          <p:cNvPr id="10" name="Pravokutnik 9"/>
          <p:cNvSpPr/>
          <p:nvPr/>
        </p:nvSpPr>
        <p:spPr>
          <a:xfrm>
            <a:off x="6398750" y="5064650"/>
            <a:ext cx="2480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Godišnje količine proizvedenog komunalnog otpada u RH u 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razdoblju </a:t>
            </a:r>
            <a:r>
              <a:rPr lang="hr-H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1995. do 2015. godine (HAOP, 2016</a:t>
            </a:r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/>
            <a:r>
              <a:rPr lang="hr-H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 količina nakon 2008.- gospodarska kriza.</a:t>
            </a:r>
            <a:endParaRPr lang="hr-H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320463" y="2996952"/>
            <a:ext cx="2744056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Proizvodnja komunalnog otpada: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1995.: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978.542 tone; 220 kg/st.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2008: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1.788.311 tona; 410 kg/st.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2015.:</a:t>
            </a:r>
          </a:p>
          <a:p>
            <a:pPr lvl="0">
              <a:spcBef>
                <a:spcPts val="600"/>
              </a:spcBef>
            </a:pPr>
            <a:r>
              <a:rPr lang="hr-HR" sz="12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1.653.918 tona; 386 kg/st.</a:t>
            </a:r>
            <a:endParaRPr lang="hr-HR" sz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3528</Words>
  <Application>Microsoft Office PowerPoint</Application>
  <PresentationFormat>Prikaz na zaslonu (4:3)</PresentationFormat>
  <Paragraphs>709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Komunalnim sustavom do vrijednih sirovina ili putem smeća u trošak za naknadno zbrinjavanje?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Krunoslav Franetic</dc:creator>
  <cp:lastModifiedBy>Sanja Radović</cp:lastModifiedBy>
  <cp:revision>371</cp:revision>
  <cp:lastPrinted>2016-11-30T13:01:36Z</cp:lastPrinted>
  <dcterms:created xsi:type="dcterms:W3CDTF">2014-02-10T10:32:16Z</dcterms:created>
  <dcterms:modified xsi:type="dcterms:W3CDTF">2016-11-30T13:07:28Z</dcterms:modified>
</cp:coreProperties>
</file>