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7"/>
  </p:notesMasterIdLst>
  <p:sldIdLst>
    <p:sldId id="256" r:id="rId2"/>
    <p:sldId id="259" r:id="rId3"/>
    <p:sldId id="273" r:id="rId4"/>
    <p:sldId id="281" r:id="rId5"/>
    <p:sldId id="258" r:id="rId6"/>
    <p:sldId id="260" r:id="rId7"/>
    <p:sldId id="257" r:id="rId8"/>
    <p:sldId id="261" r:id="rId9"/>
    <p:sldId id="262" r:id="rId10"/>
    <p:sldId id="278" r:id="rId11"/>
    <p:sldId id="279" r:id="rId12"/>
    <p:sldId id="274" r:id="rId13"/>
    <p:sldId id="275" r:id="rId14"/>
    <p:sldId id="263" r:id="rId15"/>
    <p:sldId id="264" r:id="rId16"/>
    <p:sldId id="266" r:id="rId17"/>
    <p:sldId id="276" r:id="rId18"/>
    <p:sldId id="277" r:id="rId19"/>
    <p:sldId id="267" r:id="rId20"/>
    <p:sldId id="270" r:id="rId21"/>
    <p:sldId id="271" r:id="rId22"/>
    <p:sldId id="272" r:id="rId23"/>
    <p:sldId id="282" r:id="rId24"/>
    <p:sldId id="268" r:id="rId25"/>
    <p:sldId id="269" r:id="rId2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70" d="100"/>
          <a:sy n="70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Radni_list_programa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65867000269826E-2"/>
                  <c:y val="-5.97831309221940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9113989256015893E-3"/>
                  <c:y val="-2.70374571822590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2321914784016513E-2"/>
                  <c:y val="2.94826282307931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List1!$A$2:$A$8</c:f>
              <c:strCache>
                <c:ptCount val="7"/>
                <c:pt idx="0">
                  <c:v>Grad Našice</c:v>
                </c:pt>
                <c:pt idx="1">
                  <c:v>Osječko-baranjska županija</c:v>
                </c:pt>
                <c:pt idx="2">
                  <c:v>HEP</c:v>
                </c:pt>
                <c:pt idx="3">
                  <c:v>Ministarstvo obrazovanja i športa</c:v>
                </c:pt>
                <c:pt idx="4">
                  <c:v>INA</c:v>
                </c:pt>
                <c:pt idx="5">
                  <c:v>Vektra d.o.o.</c:v>
                </c:pt>
                <c:pt idx="6">
                  <c:v>Valenčak d.o.o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40000</c:v>
                </c:pt>
                <c:pt idx="1">
                  <c:v>400000</c:v>
                </c:pt>
                <c:pt idx="2">
                  <c:v>3000</c:v>
                </c:pt>
                <c:pt idx="3">
                  <c:v>250000</c:v>
                </c:pt>
                <c:pt idx="4">
                  <c:v>10000</c:v>
                </c:pt>
                <c:pt idx="5">
                  <c:v>15000</c:v>
                </c:pt>
                <c:pt idx="6">
                  <c:v>45000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B8E426-737C-4CF2-9750-71C35FD05D10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7C2C56A7-C39D-49C1-B267-9A15AC1DDCF3}">
      <dgm:prSet phldrT="[Tekst]"/>
      <dgm:spPr/>
      <dgm:t>
        <a:bodyPr/>
        <a:lstStyle/>
        <a:p>
          <a:r>
            <a:rPr lang="hr-HR" dirty="0" smtClean="0"/>
            <a:t>Razgovor s mjerodavnim osobama</a:t>
          </a:r>
          <a:endParaRPr lang="hr-HR" dirty="0"/>
        </a:p>
      </dgm:t>
    </dgm:pt>
    <dgm:pt modelId="{09F64539-FDD6-4F39-A8D1-6744EA0091F9}" type="parTrans" cxnId="{8EC9FBFD-7369-4FC0-B2CC-11137E0A9ADB}">
      <dgm:prSet/>
      <dgm:spPr/>
      <dgm:t>
        <a:bodyPr/>
        <a:lstStyle/>
        <a:p>
          <a:endParaRPr lang="hr-HR"/>
        </a:p>
      </dgm:t>
    </dgm:pt>
    <dgm:pt modelId="{F606EC36-7270-4239-BD09-A56F78483BD7}" type="sibTrans" cxnId="{8EC9FBFD-7369-4FC0-B2CC-11137E0A9ADB}">
      <dgm:prSet/>
      <dgm:spPr/>
      <dgm:t>
        <a:bodyPr/>
        <a:lstStyle/>
        <a:p>
          <a:endParaRPr lang="hr-HR"/>
        </a:p>
      </dgm:t>
    </dgm:pt>
    <dgm:pt modelId="{D7850238-5D8C-49C7-9449-67FA8A6B15A9}">
      <dgm:prSet phldrT="[Tekst]"/>
      <dgm:spPr/>
      <dgm:t>
        <a:bodyPr/>
        <a:lstStyle/>
        <a:p>
          <a:r>
            <a:rPr lang="hr-HR" dirty="0" smtClean="0"/>
            <a:t>Izrada elaborata i troškovnika</a:t>
          </a:r>
          <a:endParaRPr lang="hr-HR" dirty="0"/>
        </a:p>
      </dgm:t>
    </dgm:pt>
    <dgm:pt modelId="{FCECB360-9618-46AE-91F5-8C825938BF25}" type="parTrans" cxnId="{C76A84C9-4B6E-44B0-A739-2407DB2A8536}">
      <dgm:prSet/>
      <dgm:spPr/>
      <dgm:t>
        <a:bodyPr/>
        <a:lstStyle/>
        <a:p>
          <a:endParaRPr lang="hr-HR"/>
        </a:p>
      </dgm:t>
    </dgm:pt>
    <dgm:pt modelId="{641B5C7A-BDE7-4258-9A48-22D96AEF2E5A}" type="sibTrans" cxnId="{C76A84C9-4B6E-44B0-A739-2407DB2A8536}">
      <dgm:prSet/>
      <dgm:spPr/>
      <dgm:t>
        <a:bodyPr/>
        <a:lstStyle/>
        <a:p>
          <a:endParaRPr lang="hr-HR"/>
        </a:p>
      </dgm:t>
    </dgm:pt>
    <dgm:pt modelId="{6F538E5E-0B11-4A15-83B6-B3E50EB1867E}">
      <dgm:prSet phldrT="[Tekst]"/>
      <dgm:spPr/>
      <dgm:t>
        <a:bodyPr/>
        <a:lstStyle/>
        <a:p>
          <a:r>
            <a:rPr lang="hr-HR" dirty="0" smtClean="0"/>
            <a:t>Lobiranje</a:t>
          </a:r>
          <a:endParaRPr lang="hr-HR" dirty="0"/>
        </a:p>
      </dgm:t>
    </dgm:pt>
    <dgm:pt modelId="{56820ABC-B26F-46C5-BB54-488758E11DF1}" type="parTrans" cxnId="{82F33B6C-A444-4D68-93AF-0B3DBFADAB20}">
      <dgm:prSet/>
      <dgm:spPr/>
      <dgm:t>
        <a:bodyPr/>
        <a:lstStyle/>
        <a:p>
          <a:endParaRPr lang="hr-HR"/>
        </a:p>
      </dgm:t>
    </dgm:pt>
    <dgm:pt modelId="{55468972-B859-4ED4-9A30-0A660E8787E7}" type="sibTrans" cxnId="{82F33B6C-A444-4D68-93AF-0B3DBFADAB20}">
      <dgm:prSet/>
      <dgm:spPr/>
      <dgm:t>
        <a:bodyPr/>
        <a:lstStyle/>
        <a:p>
          <a:endParaRPr lang="hr-HR"/>
        </a:p>
      </dgm:t>
    </dgm:pt>
    <dgm:pt modelId="{7BF857A0-9525-4103-A8FF-9749F54ED289}" type="pres">
      <dgm:prSet presAssocID="{ACB8E426-737C-4CF2-9750-71C35FD05D10}" presName="Name0" presStyleCnt="0">
        <dgm:presLayoutVars>
          <dgm:dir/>
          <dgm:resizeHandles val="exact"/>
        </dgm:presLayoutVars>
      </dgm:prSet>
      <dgm:spPr/>
    </dgm:pt>
    <dgm:pt modelId="{8B16E26E-AE48-48D5-9ED1-F41584544A22}" type="pres">
      <dgm:prSet presAssocID="{ACB8E426-737C-4CF2-9750-71C35FD05D10}" presName="fgShape" presStyleLbl="fgShp" presStyleIdx="0" presStyleCnt="1"/>
      <dgm:spPr/>
    </dgm:pt>
    <dgm:pt modelId="{411CEDBC-5F93-4016-B910-E295FB05A791}" type="pres">
      <dgm:prSet presAssocID="{ACB8E426-737C-4CF2-9750-71C35FD05D10}" presName="linComp" presStyleCnt="0"/>
      <dgm:spPr/>
    </dgm:pt>
    <dgm:pt modelId="{C2740651-94BA-4907-8CF8-04AB5C154E9B}" type="pres">
      <dgm:prSet presAssocID="{7C2C56A7-C39D-49C1-B267-9A15AC1DDCF3}" presName="compNode" presStyleCnt="0"/>
      <dgm:spPr/>
    </dgm:pt>
    <dgm:pt modelId="{E629A590-76C1-4E63-B879-AF18F00AB88A}" type="pres">
      <dgm:prSet presAssocID="{7C2C56A7-C39D-49C1-B267-9A15AC1DDCF3}" presName="bkgdShape" presStyleLbl="node1" presStyleIdx="0" presStyleCnt="3"/>
      <dgm:spPr/>
      <dgm:t>
        <a:bodyPr/>
        <a:lstStyle/>
        <a:p>
          <a:endParaRPr lang="hr-HR"/>
        </a:p>
      </dgm:t>
    </dgm:pt>
    <dgm:pt modelId="{91C985BC-52DE-4DF8-9162-CD5A0ABF8FBC}" type="pres">
      <dgm:prSet presAssocID="{7C2C56A7-C39D-49C1-B267-9A15AC1DDCF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F97DE6B-0C37-4AD2-83D1-24958BBA036F}" type="pres">
      <dgm:prSet presAssocID="{7C2C56A7-C39D-49C1-B267-9A15AC1DDCF3}" presName="invisiNode" presStyleLbl="node1" presStyleIdx="0" presStyleCnt="3"/>
      <dgm:spPr/>
    </dgm:pt>
    <dgm:pt modelId="{14E1469F-ADB4-44F0-BDE8-092F264FE750}" type="pres">
      <dgm:prSet presAssocID="{7C2C56A7-C39D-49C1-B267-9A15AC1DDCF3}" presName="imagNode" presStyleLbl="fgImgPlace1" presStyleIdx="0" presStyleCnt="3" custScaleX="175609" custScaleY="1411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hr-HR"/>
        </a:p>
      </dgm:t>
    </dgm:pt>
    <dgm:pt modelId="{EE8506AC-DD67-4BBC-A75F-3E7385C4114F}" type="pres">
      <dgm:prSet presAssocID="{F606EC36-7270-4239-BD09-A56F78483BD7}" presName="sibTrans" presStyleLbl="sibTrans2D1" presStyleIdx="0" presStyleCnt="0"/>
      <dgm:spPr/>
      <dgm:t>
        <a:bodyPr/>
        <a:lstStyle/>
        <a:p>
          <a:endParaRPr lang="hr-HR"/>
        </a:p>
      </dgm:t>
    </dgm:pt>
    <dgm:pt modelId="{D2A228BE-A7B1-4A31-A346-E6FD77DEACA7}" type="pres">
      <dgm:prSet presAssocID="{D7850238-5D8C-49C7-9449-67FA8A6B15A9}" presName="compNode" presStyleCnt="0"/>
      <dgm:spPr/>
    </dgm:pt>
    <dgm:pt modelId="{87ECF9AD-DF47-4F88-80CE-BEFD787F5D94}" type="pres">
      <dgm:prSet presAssocID="{D7850238-5D8C-49C7-9449-67FA8A6B15A9}" presName="bkgdShape" presStyleLbl="node1" presStyleIdx="1" presStyleCnt="3" custLinFactNeighborX="1055" custLinFactNeighborY="324"/>
      <dgm:spPr/>
      <dgm:t>
        <a:bodyPr/>
        <a:lstStyle/>
        <a:p>
          <a:endParaRPr lang="hr-HR"/>
        </a:p>
      </dgm:t>
    </dgm:pt>
    <dgm:pt modelId="{5269FE43-AFE3-46E5-8E07-3E9CE9ECC566}" type="pres">
      <dgm:prSet presAssocID="{D7850238-5D8C-49C7-9449-67FA8A6B15A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12E05CD-23E1-43EF-902F-58CDA2B26D6F}" type="pres">
      <dgm:prSet presAssocID="{D7850238-5D8C-49C7-9449-67FA8A6B15A9}" presName="invisiNode" presStyleLbl="node1" presStyleIdx="1" presStyleCnt="3"/>
      <dgm:spPr/>
    </dgm:pt>
    <dgm:pt modelId="{AF385E4F-B367-4188-B397-EE58D7CE28ED}" type="pres">
      <dgm:prSet presAssocID="{D7850238-5D8C-49C7-9449-67FA8A6B15A9}" presName="imagNode" presStyleLbl="fgImgPlace1" presStyleIdx="1" presStyleCnt="3" custScaleX="166320" custScaleY="136036" custLinFactNeighborX="1832" custLinFactNeighborY="97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8C3AA50-DB33-4C5F-848C-6B3B956BA90B}" type="pres">
      <dgm:prSet presAssocID="{641B5C7A-BDE7-4258-9A48-22D96AEF2E5A}" presName="sibTrans" presStyleLbl="sibTrans2D1" presStyleIdx="0" presStyleCnt="0"/>
      <dgm:spPr/>
      <dgm:t>
        <a:bodyPr/>
        <a:lstStyle/>
        <a:p>
          <a:endParaRPr lang="hr-HR"/>
        </a:p>
      </dgm:t>
    </dgm:pt>
    <dgm:pt modelId="{368D3ECD-3180-49A9-A846-9CFF3E540B79}" type="pres">
      <dgm:prSet presAssocID="{6F538E5E-0B11-4A15-83B6-B3E50EB1867E}" presName="compNode" presStyleCnt="0"/>
      <dgm:spPr/>
    </dgm:pt>
    <dgm:pt modelId="{D26AEA82-C819-4FCB-AB22-06CEF9B131DD}" type="pres">
      <dgm:prSet presAssocID="{6F538E5E-0B11-4A15-83B6-B3E50EB1867E}" presName="bkgdShape" presStyleLbl="node1" presStyleIdx="2" presStyleCnt="3"/>
      <dgm:spPr/>
      <dgm:t>
        <a:bodyPr/>
        <a:lstStyle/>
        <a:p>
          <a:endParaRPr lang="hr-HR"/>
        </a:p>
      </dgm:t>
    </dgm:pt>
    <dgm:pt modelId="{3D0F37F9-4696-4B7D-8D1D-BE25CB9E125F}" type="pres">
      <dgm:prSet presAssocID="{6F538E5E-0B11-4A15-83B6-B3E50EB1867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9018E29-355D-4A12-BAF0-60BA8B08F8EE}" type="pres">
      <dgm:prSet presAssocID="{6F538E5E-0B11-4A15-83B6-B3E50EB1867E}" presName="invisiNode" presStyleLbl="node1" presStyleIdx="2" presStyleCnt="3"/>
      <dgm:spPr/>
    </dgm:pt>
    <dgm:pt modelId="{D25BE97D-BEF3-4AF4-910E-BAA8F3CE676F}" type="pres">
      <dgm:prSet presAssocID="{6F538E5E-0B11-4A15-83B6-B3E50EB1867E}" presName="imagNode" presStyleLbl="fgImgPlace1" presStyleIdx="2" presStyleCnt="3" custScaleX="170191" custScaleY="13603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hr-HR"/>
        </a:p>
      </dgm:t>
    </dgm:pt>
  </dgm:ptLst>
  <dgm:cxnLst>
    <dgm:cxn modelId="{85A5242E-0D49-4E85-95DA-947EB7DDA663}" type="presOf" srcId="{6F538E5E-0B11-4A15-83B6-B3E50EB1867E}" destId="{D26AEA82-C819-4FCB-AB22-06CEF9B131DD}" srcOrd="0" destOrd="0" presId="urn:microsoft.com/office/officeart/2005/8/layout/hList7#1"/>
    <dgm:cxn modelId="{F98B6DC0-9C1F-4D71-8C4C-DCFD3369ADA3}" type="presOf" srcId="{ACB8E426-737C-4CF2-9750-71C35FD05D10}" destId="{7BF857A0-9525-4103-A8FF-9749F54ED289}" srcOrd="0" destOrd="0" presId="urn:microsoft.com/office/officeart/2005/8/layout/hList7#1"/>
    <dgm:cxn modelId="{2DA2B372-5870-46DE-BED8-CDA39A97C580}" type="presOf" srcId="{6F538E5E-0B11-4A15-83B6-B3E50EB1867E}" destId="{3D0F37F9-4696-4B7D-8D1D-BE25CB9E125F}" srcOrd="1" destOrd="0" presId="urn:microsoft.com/office/officeart/2005/8/layout/hList7#1"/>
    <dgm:cxn modelId="{201A6666-6748-446C-B0CB-F99B354090A9}" type="presOf" srcId="{D7850238-5D8C-49C7-9449-67FA8A6B15A9}" destId="{87ECF9AD-DF47-4F88-80CE-BEFD787F5D94}" srcOrd="0" destOrd="0" presId="urn:microsoft.com/office/officeart/2005/8/layout/hList7#1"/>
    <dgm:cxn modelId="{96B7DCE1-30B4-425E-8E07-D517E20DD0F4}" type="presOf" srcId="{D7850238-5D8C-49C7-9449-67FA8A6B15A9}" destId="{5269FE43-AFE3-46E5-8E07-3E9CE9ECC566}" srcOrd="1" destOrd="0" presId="urn:microsoft.com/office/officeart/2005/8/layout/hList7#1"/>
    <dgm:cxn modelId="{82F33B6C-A444-4D68-93AF-0B3DBFADAB20}" srcId="{ACB8E426-737C-4CF2-9750-71C35FD05D10}" destId="{6F538E5E-0B11-4A15-83B6-B3E50EB1867E}" srcOrd="2" destOrd="0" parTransId="{56820ABC-B26F-46C5-BB54-488758E11DF1}" sibTransId="{55468972-B859-4ED4-9A30-0A660E8787E7}"/>
    <dgm:cxn modelId="{4C0B4D52-D74D-4985-90DD-C4B9D974FA6F}" type="presOf" srcId="{F606EC36-7270-4239-BD09-A56F78483BD7}" destId="{EE8506AC-DD67-4BBC-A75F-3E7385C4114F}" srcOrd="0" destOrd="0" presId="urn:microsoft.com/office/officeart/2005/8/layout/hList7#1"/>
    <dgm:cxn modelId="{C76A84C9-4B6E-44B0-A739-2407DB2A8536}" srcId="{ACB8E426-737C-4CF2-9750-71C35FD05D10}" destId="{D7850238-5D8C-49C7-9449-67FA8A6B15A9}" srcOrd="1" destOrd="0" parTransId="{FCECB360-9618-46AE-91F5-8C825938BF25}" sibTransId="{641B5C7A-BDE7-4258-9A48-22D96AEF2E5A}"/>
    <dgm:cxn modelId="{6B00E076-ED08-4A7F-BA11-B2108B8C7CFB}" type="presOf" srcId="{641B5C7A-BDE7-4258-9A48-22D96AEF2E5A}" destId="{68C3AA50-DB33-4C5F-848C-6B3B956BA90B}" srcOrd="0" destOrd="0" presId="urn:microsoft.com/office/officeart/2005/8/layout/hList7#1"/>
    <dgm:cxn modelId="{8EC9FBFD-7369-4FC0-B2CC-11137E0A9ADB}" srcId="{ACB8E426-737C-4CF2-9750-71C35FD05D10}" destId="{7C2C56A7-C39D-49C1-B267-9A15AC1DDCF3}" srcOrd="0" destOrd="0" parTransId="{09F64539-FDD6-4F39-A8D1-6744EA0091F9}" sibTransId="{F606EC36-7270-4239-BD09-A56F78483BD7}"/>
    <dgm:cxn modelId="{3C15BE9B-ABC9-422E-89C6-5FA843EAFACB}" type="presOf" srcId="{7C2C56A7-C39D-49C1-B267-9A15AC1DDCF3}" destId="{91C985BC-52DE-4DF8-9162-CD5A0ABF8FBC}" srcOrd="1" destOrd="0" presId="urn:microsoft.com/office/officeart/2005/8/layout/hList7#1"/>
    <dgm:cxn modelId="{BE1B45FB-038C-4348-898B-228203C3E4E8}" type="presOf" srcId="{7C2C56A7-C39D-49C1-B267-9A15AC1DDCF3}" destId="{E629A590-76C1-4E63-B879-AF18F00AB88A}" srcOrd="0" destOrd="0" presId="urn:microsoft.com/office/officeart/2005/8/layout/hList7#1"/>
    <dgm:cxn modelId="{2D26E963-F535-4540-ACBF-C3C698500819}" type="presParOf" srcId="{7BF857A0-9525-4103-A8FF-9749F54ED289}" destId="{8B16E26E-AE48-48D5-9ED1-F41584544A22}" srcOrd="0" destOrd="0" presId="urn:microsoft.com/office/officeart/2005/8/layout/hList7#1"/>
    <dgm:cxn modelId="{9BA330A0-ABE5-4982-9C80-EE899B7F07AA}" type="presParOf" srcId="{7BF857A0-9525-4103-A8FF-9749F54ED289}" destId="{411CEDBC-5F93-4016-B910-E295FB05A791}" srcOrd="1" destOrd="0" presId="urn:microsoft.com/office/officeart/2005/8/layout/hList7#1"/>
    <dgm:cxn modelId="{D6EFE00F-C921-4B06-A6A8-AC45B54A9884}" type="presParOf" srcId="{411CEDBC-5F93-4016-B910-E295FB05A791}" destId="{C2740651-94BA-4907-8CF8-04AB5C154E9B}" srcOrd="0" destOrd="0" presId="urn:microsoft.com/office/officeart/2005/8/layout/hList7#1"/>
    <dgm:cxn modelId="{043E6D64-E361-4654-A775-03F18DD54169}" type="presParOf" srcId="{C2740651-94BA-4907-8CF8-04AB5C154E9B}" destId="{E629A590-76C1-4E63-B879-AF18F00AB88A}" srcOrd="0" destOrd="0" presId="urn:microsoft.com/office/officeart/2005/8/layout/hList7#1"/>
    <dgm:cxn modelId="{6905B65E-6970-41D4-9E38-FB3FE06F9CC2}" type="presParOf" srcId="{C2740651-94BA-4907-8CF8-04AB5C154E9B}" destId="{91C985BC-52DE-4DF8-9162-CD5A0ABF8FBC}" srcOrd="1" destOrd="0" presId="urn:microsoft.com/office/officeart/2005/8/layout/hList7#1"/>
    <dgm:cxn modelId="{CAF6CE8D-1528-475C-882D-439F4D7348B2}" type="presParOf" srcId="{C2740651-94BA-4907-8CF8-04AB5C154E9B}" destId="{CF97DE6B-0C37-4AD2-83D1-24958BBA036F}" srcOrd="2" destOrd="0" presId="urn:microsoft.com/office/officeart/2005/8/layout/hList7#1"/>
    <dgm:cxn modelId="{A361F77C-88ED-473F-9D5D-F84920BD7479}" type="presParOf" srcId="{C2740651-94BA-4907-8CF8-04AB5C154E9B}" destId="{14E1469F-ADB4-44F0-BDE8-092F264FE750}" srcOrd="3" destOrd="0" presId="urn:microsoft.com/office/officeart/2005/8/layout/hList7#1"/>
    <dgm:cxn modelId="{9E7A463C-A3A5-4A98-ABDC-B6FF898511B9}" type="presParOf" srcId="{411CEDBC-5F93-4016-B910-E295FB05A791}" destId="{EE8506AC-DD67-4BBC-A75F-3E7385C4114F}" srcOrd="1" destOrd="0" presId="urn:microsoft.com/office/officeart/2005/8/layout/hList7#1"/>
    <dgm:cxn modelId="{6A06BC05-8E4B-4C0F-96F9-361B15146362}" type="presParOf" srcId="{411CEDBC-5F93-4016-B910-E295FB05A791}" destId="{D2A228BE-A7B1-4A31-A346-E6FD77DEACA7}" srcOrd="2" destOrd="0" presId="urn:microsoft.com/office/officeart/2005/8/layout/hList7#1"/>
    <dgm:cxn modelId="{AF8E69CE-3489-45CA-95D5-0BDF8E7881F2}" type="presParOf" srcId="{D2A228BE-A7B1-4A31-A346-E6FD77DEACA7}" destId="{87ECF9AD-DF47-4F88-80CE-BEFD787F5D94}" srcOrd="0" destOrd="0" presId="urn:microsoft.com/office/officeart/2005/8/layout/hList7#1"/>
    <dgm:cxn modelId="{1B750FCC-7698-4D96-8E0B-ABDCACAB395E}" type="presParOf" srcId="{D2A228BE-A7B1-4A31-A346-E6FD77DEACA7}" destId="{5269FE43-AFE3-46E5-8E07-3E9CE9ECC566}" srcOrd="1" destOrd="0" presId="urn:microsoft.com/office/officeart/2005/8/layout/hList7#1"/>
    <dgm:cxn modelId="{A58B9A35-2523-4CD0-9C50-5178239482C6}" type="presParOf" srcId="{D2A228BE-A7B1-4A31-A346-E6FD77DEACA7}" destId="{712E05CD-23E1-43EF-902F-58CDA2B26D6F}" srcOrd="2" destOrd="0" presId="urn:microsoft.com/office/officeart/2005/8/layout/hList7#1"/>
    <dgm:cxn modelId="{73BC9FF9-673A-4ACA-8A6A-5D7C0FB2695B}" type="presParOf" srcId="{D2A228BE-A7B1-4A31-A346-E6FD77DEACA7}" destId="{AF385E4F-B367-4188-B397-EE58D7CE28ED}" srcOrd="3" destOrd="0" presId="urn:microsoft.com/office/officeart/2005/8/layout/hList7#1"/>
    <dgm:cxn modelId="{A686CA7B-6193-4D55-BCF7-BFC88AE0BAFF}" type="presParOf" srcId="{411CEDBC-5F93-4016-B910-E295FB05A791}" destId="{68C3AA50-DB33-4C5F-848C-6B3B956BA90B}" srcOrd="3" destOrd="0" presId="urn:microsoft.com/office/officeart/2005/8/layout/hList7#1"/>
    <dgm:cxn modelId="{C91CFBAA-37D8-4D6F-9C0E-76DAE9294F5F}" type="presParOf" srcId="{411CEDBC-5F93-4016-B910-E295FB05A791}" destId="{368D3ECD-3180-49A9-A846-9CFF3E540B79}" srcOrd="4" destOrd="0" presId="urn:microsoft.com/office/officeart/2005/8/layout/hList7#1"/>
    <dgm:cxn modelId="{108A196B-D85C-4A88-B3EB-0BE30E11081A}" type="presParOf" srcId="{368D3ECD-3180-49A9-A846-9CFF3E540B79}" destId="{D26AEA82-C819-4FCB-AB22-06CEF9B131DD}" srcOrd="0" destOrd="0" presId="urn:microsoft.com/office/officeart/2005/8/layout/hList7#1"/>
    <dgm:cxn modelId="{07EDAD62-9017-4CD2-9965-45F6DA1280F1}" type="presParOf" srcId="{368D3ECD-3180-49A9-A846-9CFF3E540B79}" destId="{3D0F37F9-4696-4B7D-8D1D-BE25CB9E125F}" srcOrd="1" destOrd="0" presId="urn:microsoft.com/office/officeart/2005/8/layout/hList7#1"/>
    <dgm:cxn modelId="{1CD54A0E-4F2B-4AAD-8D65-339FB8052F15}" type="presParOf" srcId="{368D3ECD-3180-49A9-A846-9CFF3E540B79}" destId="{49018E29-355D-4A12-BAF0-60BA8B08F8EE}" srcOrd="2" destOrd="0" presId="urn:microsoft.com/office/officeart/2005/8/layout/hList7#1"/>
    <dgm:cxn modelId="{BBE889FE-786E-451C-9373-B71AABC0E9D8}" type="presParOf" srcId="{368D3ECD-3180-49A9-A846-9CFF3E540B79}" destId="{D25BE97D-BEF3-4AF4-910E-BAA8F3CE676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9A590-76C1-4E63-B879-AF18F00AB88A}">
      <dsp:nvSpPr>
        <dsp:cNvPr id="0" name=""/>
        <dsp:cNvSpPr/>
      </dsp:nvSpPr>
      <dsp:spPr>
        <a:xfrm>
          <a:off x="1784" y="20288"/>
          <a:ext cx="2775613" cy="4752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 smtClean="0"/>
            <a:t>Razgovor s mjerodavnim osobama</a:t>
          </a:r>
          <a:endParaRPr lang="hr-HR" sz="3500" kern="1200" dirty="0"/>
        </a:p>
      </dsp:txBody>
      <dsp:txXfrm>
        <a:off x="1784" y="1921299"/>
        <a:ext cx="2775613" cy="1901011"/>
      </dsp:txXfrm>
    </dsp:sp>
    <dsp:sp modelId="{14E1469F-ADB4-44F0-BDE8-092F264FE750}">
      <dsp:nvSpPr>
        <dsp:cNvPr id="0" name=""/>
        <dsp:cNvSpPr/>
      </dsp:nvSpPr>
      <dsp:spPr>
        <a:xfrm>
          <a:off x="3" y="-20288"/>
          <a:ext cx="2779173" cy="22340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ECF9AD-DF47-4F88-80CE-BEFD787F5D94}">
      <dsp:nvSpPr>
        <dsp:cNvPr id="0" name=""/>
        <dsp:cNvSpPr/>
      </dsp:nvSpPr>
      <dsp:spPr>
        <a:xfrm>
          <a:off x="2891728" y="0"/>
          <a:ext cx="2775613" cy="4752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 smtClean="0"/>
            <a:t>Izrada elaborata i troškovnika</a:t>
          </a:r>
          <a:endParaRPr lang="hr-HR" sz="3500" kern="1200" dirty="0"/>
        </a:p>
      </dsp:txBody>
      <dsp:txXfrm>
        <a:off x="2891728" y="1901011"/>
        <a:ext cx="2775613" cy="1901011"/>
      </dsp:txXfrm>
    </dsp:sp>
    <dsp:sp modelId="{AF385E4F-B367-4188-B397-EE58D7CE28ED}">
      <dsp:nvSpPr>
        <dsp:cNvPr id="0" name=""/>
        <dsp:cNvSpPr/>
      </dsp:nvSpPr>
      <dsp:spPr>
        <a:xfrm>
          <a:off x="2963162" y="15383"/>
          <a:ext cx="2632166" cy="215289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6AEA82-C819-4FCB-AB22-06CEF9B131DD}">
      <dsp:nvSpPr>
        <dsp:cNvPr id="0" name=""/>
        <dsp:cNvSpPr/>
      </dsp:nvSpPr>
      <dsp:spPr>
        <a:xfrm>
          <a:off x="5721327" y="0"/>
          <a:ext cx="2775613" cy="47525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 smtClean="0"/>
            <a:t>Lobiranje</a:t>
          </a:r>
          <a:endParaRPr lang="hr-HR" sz="3500" kern="1200" dirty="0"/>
        </a:p>
      </dsp:txBody>
      <dsp:txXfrm>
        <a:off x="5721327" y="1901011"/>
        <a:ext cx="2775613" cy="1901011"/>
      </dsp:txXfrm>
    </dsp:sp>
    <dsp:sp modelId="{D25BE97D-BEF3-4AF4-910E-BAA8F3CE676F}">
      <dsp:nvSpPr>
        <dsp:cNvPr id="0" name=""/>
        <dsp:cNvSpPr/>
      </dsp:nvSpPr>
      <dsp:spPr>
        <a:xfrm>
          <a:off x="5762419" y="0"/>
          <a:ext cx="2693428" cy="215289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16E26E-AE48-48D5-9ED1-F41584544A22}">
      <dsp:nvSpPr>
        <dsp:cNvPr id="0" name=""/>
        <dsp:cNvSpPr/>
      </dsp:nvSpPr>
      <dsp:spPr>
        <a:xfrm>
          <a:off x="339877" y="3802022"/>
          <a:ext cx="7817188" cy="71287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64F14-E064-4324-9B45-B23A7B83CD95}" type="datetimeFigureOut">
              <a:rPr lang="hr-HR" smtClean="0"/>
              <a:t>12.12.2014.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C91BE-A362-49B4-98C7-C6C0850B5BB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53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C91BE-A362-49B4-98C7-C6C0850B5BBF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7622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hr-H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FFA29CE-92C8-4175-8689-9D8F49D50F9F}" type="datetimeFigureOut">
              <a:rPr lang="sr-Latn-CS" smtClean="0"/>
              <a:pPr/>
              <a:t>12.12.2014.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72CF9A6-4419-4B46-ADCE-F27CF74B898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57224" y="571480"/>
            <a:ext cx="7500910" cy="2714644"/>
          </a:xfrm>
        </p:spPr>
        <p:txBody>
          <a:bodyPr>
            <a:noAutofit/>
          </a:bodyPr>
          <a:lstStyle/>
          <a:p>
            <a:pPr algn="ctr"/>
            <a:r>
              <a:rPr lang="hr-HR" sz="7200" dirty="0" smtClean="0"/>
              <a:t>Ne dokolici, da športu!</a:t>
            </a:r>
            <a:endParaRPr lang="hr-HR" sz="7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42910" y="3786190"/>
            <a:ext cx="8062912" cy="175260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hr-HR" dirty="0" smtClean="0">
                <a:solidFill>
                  <a:schemeClr val="tx2"/>
                </a:solidFill>
              </a:rPr>
              <a:t>Marija Komjetan</a:t>
            </a:r>
          </a:p>
          <a:p>
            <a:pPr algn="r"/>
            <a:r>
              <a:rPr lang="hr-HR" dirty="0" smtClean="0">
                <a:solidFill>
                  <a:schemeClr val="tx2"/>
                </a:solidFill>
              </a:rPr>
              <a:t>Matea Vrbanić</a:t>
            </a:r>
          </a:p>
          <a:p>
            <a:pPr algn="r"/>
            <a:r>
              <a:rPr lang="hr-HR" dirty="0" smtClean="0">
                <a:solidFill>
                  <a:schemeClr val="tx2"/>
                </a:solidFill>
              </a:rPr>
              <a:t>Doris Miter</a:t>
            </a:r>
          </a:p>
          <a:p>
            <a:pPr algn="r"/>
            <a:r>
              <a:rPr lang="hr-HR" dirty="0" smtClean="0">
                <a:solidFill>
                  <a:schemeClr val="tx2"/>
                </a:solidFill>
              </a:rPr>
              <a:t>Marija Purgar</a:t>
            </a:r>
          </a:p>
          <a:p>
            <a:pPr algn="r"/>
            <a:r>
              <a:rPr lang="hr-HR" dirty="0" smtClean="0">
                <a:solidFill>
                  <a:schemeClr val="tx2"/>
                </a:solidFill>
              </a:rPr>
              <a:t>Luka Povreslo</a:t>
            </a:r>
          </a:p>
          <a:p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07471"/>
            <a:ext cx="2267744" cy="2358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3000">
        <p14:reveal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Mjerodavne osobe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sz="3200" dirty="0" smtClean="0"/>
              <a:t>Gradonačelnik grada Našica, Krešimir Žagar</a:t>
            </a:r>
          </a:p>
          <a:p>
            <a:endParaRPr lang="hr-HR" sz="2800" dirty="0"/>
          </a:p>
          <a:p>
            <a:endParaRPr lang="hr-HR" sz="2800" dirty="0" smtClean="0"/>
          </a:p>
          <a:p>
            <a:endParaRPr lang="hr-HR" sz="2800" dirty="0"/>
          </a:p>
          <a:p>
            <a:endParaRPr lang="hr-HR" sz="2800" dirty="0" smtClean="0"/>
          </a:p>
          <a:p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sz="3200" dirty="0"/>
              <a:t>Dožupan Osječko-baranjske županije, Dragan </a:t>
            </a:r>
            <a:r>
              <a:rPr lang="hr-HR" sz="3200" dirty="0" err="1"/>
              <a:t>Vulin</a:t>
            </a:r>
            <a:endParaRPr lang="hr-HR" sz="3200" dirty="0"/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57" y="3354321"/>
            <a:ext cx="3740503" cy="280351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1" y="3354321"/>
            <a:ext cx="3660918" cy="274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8000">
        <p14:reveal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Mjerodavne osobe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sz="3200" dirty="0" smtClean="0"/>
              <a:t>Ravnatelj SŠIK, prof. Željko </a:t>
            </a:r>
            <a:r>
              <a:rPr lang="hr-HR" sz="3200" dirty="0" err="1" smtClean="0"/>
              <a:t>Filjak</a:t>
            </a:r>
            <a:endParaRPr lang="hr-HR" sz="3200" dirty="0" smtClean="0"/>
          </a:p>
          <a:p>
            <a:pPr>
              <a:buFont typeface="Arial" panose="020B0604020202020204" pitchFamily="34" charset="0"/>
              <a:buChar char="•"/>
            </a:pPr>
            <a:endParaRPr lang="hr-HR" sz="2800" dirty="0"/>
          </a:p>
          <a:p>
            <a:pPr>
              <a:buFont typeface="Arial" panose="020B0604020202020204" pitchFamily="34" charset="0"/>
              <a:buChar char="•"/>
            </a:pPr>
            <a:endParaRPr lang="hr-HR" sz="2800" dirty="0" smtClean="0"/>
          </a:p>
          <a:p>
            <a:pPr marL="0" indent="0">
              <a:buNone/>
            </a:pPr>
            <a:endParaRPr lang="hr-HR" sz="2800" dirty="0" smtClean="0"/>
          </a:p>
          <a:p>
            <a:pPr marL="0" indent="0">
              <a:buNone/>
            </a:pPr>
            <a:endParaRPr lang="hr-HR" sz="2800" dirty="0" smtClean="0"/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endParaRPr lang="hr-HR" dirty="0" smtClean="0"/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endParaRPr lang="hr-HR" dirty="0" smtClean="0"/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sz="3600" dirty="0"/>
              <a:t>Policija u zajednici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284" y="2854556"/>
            <a:ext cx="3739433" cy="280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45" y="2854556"/>
            <a:ext cx="3550256" cy="265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51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/>
              <a:t>Izrada elaborata i </a:t>
            </a:r>
            <a:r>
              <a:rPr lang="hr-HR" dirty="0" smtClean="0"/>
              <a:t>troškovnika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 numCol="1"/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err="1"/>
              <a:t>Valenčak</a:t>
            </a:r>
            <a:r>
              <a:rPr lang="hr-HR" dirty="0"/>
              <a:t> d.o.o</a:t>
            </a:r>
            <a:r>
              <a:rPr lang="hr-HR" dirty="0" smtClean="0"/>
              <a:t>. :</a:t>
            </a:r>
            <a:endParaRPr lang="hr-HR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hr-HR" dirty="0" smtClean="0"/>
              <a:t>Izrada troškovnika i elaborata za rasvjetu, obnovu igrališta i Glavni projekt→ 45 000kn</a:t>
            </a:r>
          </a:p>
          <a:p>
            <a:pPr>
              <a:buFont typeface="Arial" panose="020B0604020202020204" pitchFamily="34" charset="0"/>
              <a:buChar char="•"/>
            </a:pPr>
            <a:endParaRPr lang="hr-HR" dirty="0" smtClean="0"/>
          </a:p>
          <a:p>
            <a:pPr>
              <a:buFont typeface="Arial" panose="020B0604020202020204" pitchFamily="34" charset="0"/>
              <a:buChar char="•"/>
            </a:pPr>
            <a:endParaRPr lang="hr-HR" dirty="0" smtClean="0"/>
          </a:p>
          <a:p>
            <a:pPr>
              <a:buFont typeface="Arial" panose="020B0604020202020204" pitchFamily="34" charset="0"/>
              <a:buChar char="•"/>
            </a:pPr>
            <a:endParaRPr lang="hr-HR" dirty="0" smtClean="0"/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" y="3396346"/>
            <a:ext cx="4615539" cy="3461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57" y="3396346"/>
            <a:ext cx="4389387" cy="3461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94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000">
        <p14:reveal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err="1" smtClean="0"/>
              <a:t>Vektra</a:t>
            </a:r>
            <a:r>
              <a:rPr lang="hr-HR" dirty="0" smtClean="0"/>
              <a:t> d.o.o.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r-HR" dirty="0" smtClean="0"/>
              <a:t>Katastarski i geodetski poslovi →15 000kn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21283" r="17190" b="19263"/>
          <a:stretch/>
        </p:blipFill>
        <p:spPr>
          <a:xfrm>
            <a:off x="1547664" y="2924944"/>
            <a:ext cx="5904656" cy="3757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niOkvir 1"/>
          <p:cNvSpPr txBox="1"/>
          <p:nvPr/>
        </p:nvSpPr>
        <p:spPr>
          <a:xfrm>
            <a:off x="899592" y="332656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>
                <a:solidFill>
                  <a:schemeClr val="accent6">
                    <a:lumMod val="75000"/>
                  </a:schemeClr>
                </a:solidFill>
              </a:rPr>
              <a:t>Izrada elaborata i troškovnika</a:t>
            </a:r>
            <a:endParaRPr lang="hr-HR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00">
        <p14:reveal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Lobiranje</a:t>
            </a:r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1153167" y="5903893"/>
            <a:ext cx="7072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r-HR" sz="2800" dirty="0"/>
              <a:t>Prikupili smo jednu </a:t>
            </a:r>
            <a:r>
              <a:rPr lang="hr-HR" sz="2800" dirty="0" smtClean="0"/>
              <a:t>trećinu zadanog cilja</a:t>
            </a:r>
          </a:p>
          <a:p>
            <a:pPr lvl="0" algn="ctr"/>
            <a:r>
              <a:rPr lang="hr-HR" sz="2800" dirty="0" smtClean="0"/>
              <a:t> 750 000kn</a:t>
            </a:r>
            <a:endParaRPr lang="hr-HR" sz="2800" dirty="0"/>
          </a:p>
        </p:txBody>
      </p:sp>
      <p:graphicFrame>
        <p:nvGraphicFramePr>
          <p:cNvPr id="9" name="Rezervirano mjesto sadržaja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82610179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000">
        <p14:reveal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Š</a:t>
            </a:r>
            <a:r>
              <a:rPr lang="pt-BR" dirty="0" smtClean="0"/>
              <a:t>to smo do sada ostvarili</a:t>
            </a:r>
            <a:r>
              <a:rPr lang="hr-HR" dirty="0" smtClean="0"/>
              <a:t>?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r-HR" dirty="0" smtClean="0"/>
              <a:t>Državna smotra „Projekt Građanin” u Zagrebu</a:t>
            </a:r>
          </a:p>
          <a:p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514350" lvl="0" indent="-514350">
              <a:buClr>
                <a:srgbClr val="7598D9"/>
              </a:buClr>
              <a:buFont typeface="+mj-lt"/>
              <a:buAutoNum type="arabicPeriod" startAt="2"/>
            </a:pPr>
            <a:r>
              <a:rPr lang="hr-HR" dirty="0">
                <a:solidFill>
                  <a:prstClr val="black"/>
                </a:solidFill>
              </a:rPr>
              <a:t>R</a:t>
            </a:r>
            <a:r>
              <a:rPr lang="hr-HR" dirty="0" smtClean="0">
                <a:solidFill>
                  <a:prstClr val="black"/>
                </a:solidFill>
              </a:rPr>
              <a:t>asprava </a:t>
            </a:r>
            <a:r>
              <a:rPr lang="hr-HR" dirty="0">
                <a:solidFill>
                  <a:prstClr val="black"/>
                </a:solidFill>
              </a:rPr>
              <a:t>„U srcu Europe” - javno predstavljanje planova</a:t>
            </a:r>
          </a:p>
          <a:p>
            <a:endParaRPr lang="hr-HR" dirty="0"/>
          </a:p>
        </p:txBody>
      </p:sp>
      <p:pic>
        <p:nvPicPr>
          <p:cNvPr id="4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96134"/>
            <a:ext cx="3733016" cy="279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550" y="3465655"/>
            <a:ext cx="3642881" cy="2733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Š</a:t>
            </a:r>
            <a:r>
              <a:rPr lang="pt-BR" dirty="0" smtClean="0"/>
              <a:t>to smo do sada ostvarili</a:t>
            </a:r>
            <a:r>
              <a:rPr lang="hr-HR" dirty="0" smtClean="0"/>
              <a:t>?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hr-HR" dirty="0" smtClean="0"/>
              <a:t>U</a:t>
            </a:r>
            <a:r>
              <a:rPr lang="hr-HR" dirty="0" smtClean="0"/>
              <a:t>ključivanje </a:t>
            </a:r>
            <a:r>
              <a:rPr lang="hr-HR" dirty="0" smtClean="0"/>
              <a:t>zajednice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                                 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hr-HR" dirty="0" smtClean="0"/>
              <a:t>Informiranje medija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09351"/>
            <a:ext cx="2814162" cy="3752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745" y="2287406"/>
            <a:ext cx="2834511" cy="399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Što smo do sada ostvarili?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hr-H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hr-HR" dirty="0"/>
              <a:t>I</a:t>
            </a:r>
            <a:r>
              <a:rPr lang="hr-HR" dirty="0" smtClean="0"/>
              <a:t>nformiranje medija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63" y="3834220"/>
            <a:ext cx="2134628" cy="213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971" y="2117814"/>
            <a:ext cx="3286029" cy="43895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3464"/>
            <a:ext cx="3207750" cy="4327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082" y="2609929"/>
            <a:ext cx="1987309" cy="85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Što smo do sada ostvarili?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pobjeda u Facebook natječaju INA-volonteri → novčana sredstva te volonterska suradnja našeg volonterskog kluba Otvoreno srce i INA-volontera</a:t>
            </a:r>
          </a:p>
          <a:p>
            <a:pPr>
              <a:buFont typeface="Arial" pitchFamily="34" charset="0"/>
              <a:buChar char="•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29546"/>
            <a:ext cx="4672182" cy="3358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3233" r="19282" b="2083"/>
          <a:stretch/>
        </p:blipFill>
        <p:spPr>
          <a:xfrm>
            <a:off x="5284830" y="2885619"/>
            <a:ext cx="3096344" cy="384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69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00">
        <p14:reveal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Naš projekt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osvjetljavanje i poravnavanje asfaltnog igrališta</a:t>
            </a:r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hr-HR" sz="2800" dirty="0" smtClean="0"/>
              <a:t>prijavama na natječaje</a:t>
            </a:r>
          </a:p>
          <a:p>
            <a:pPr>
              <a:buFont typeface="Arial" pitchFamily="34" charset="0"/>
              <a:buChar char="•"/>
            </a:pPr>
            <a:r>
              <a:rPr lang="hr-HR" sz="2800" dirty="0" smtClean="0"/>
              <a:t>prikupljanjem sredstava za obnovu atletske staze od 200 metara</a:t>
            </a:r>
            <a:endParaRPr lang="hr-HR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PRIORITET</a:t>
            </a:r>
            <a:endParaRPr lang="hr-HR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NASTAVLJAMO S:</a:t>
            </a:r>
            <a:endParaRPr lang="hr-HR" sz="2800" dirty="0"/>
          </a:p>
        </p:txBody>
      </p:sp>
      <p:pic>
        <p:nvPicPr>
          <p:cNvPr id="35842" name="Picture 2" descr="http://www.orienteering.hr/docs/img/tra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7324" y="4229100"/>
            <a:ext cx="2452751" cy="163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://www.lipapromet.hr/Portals/0/Usluge/Projektiranje_svjetlotehnike/Profesionalna_rasvjeta/Rasvjeta_vanjskih_sportskih_objekata/Rasvjeta_vanjskih_sportskih_objekata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6746" y="3861048"/>
            <a:ext cx="2418632" cy="1998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niOkvir 7"/>
          <p:cNvSpPr txBox="1"/>
          <p:nvPr/>
        </p:nvSpPr>
        <p:spPr>
          <a:xfrm>
            <a:off x="325624" y="6019800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smtClean="0">
                <a:solidFill>
                  <a:srgbClr val="FF0000"/>
                </a:solidFill>
              </a:rPr>
              <a:t>Ukupna vrijednost projekta→2 300 000kn</a:t>
            </a:r>
            <a:endParaRPr lang="hr-H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000">
        <p14:reveal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bcdn-sphotos-d-a.akamaihd.net/hphotos-ak-xfp1/v/t1.0-9/1391714_821137744584200_5666121855870995090_n.jpg?oh=7a12311d5b20d6025621610f26ee6d14&amp;oe=54DBB708&amp;__gda__=1423757203_be87c8aa1fc79ef3144da70370252c5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Prijatelji i suradnici u našem projektu</a:t>
            </a:r>
            <a:endParaRPr lang="hr-HR" dirty="0"/>
          </a:p>
        </p:txBody>
      </p:sp>
      <p:sp>
        <p:nvSpPr>
          <p:cNvPr id="8" name="Rezervirano mjesto sadržaja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Gradonačelnik grada Našica, Krešimir Žagar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13778" r="2684" b="9404"/>
          <a:stretch/>
        </p:blipFill>
        <p:spPr>
          <a:xfrm>
            <a:off x="1331640" y="2492896"/>
            <a:ext cx="6498914" cy="393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Prijatelji i suradnici u našem projektu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Dožupan Osječko – baranjske županije, Dragan </a:t>
            </a:r>
            <a:r>
              <a:rPr lang="hr-HR" dirty="0" err="1" smtClean="0"/>
              <a:t>Vulin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420888"/>
            <a:ext cx="5681864" cy="426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Prijatelji i suradnici u našem projektu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Pomoćnica ministra znanosti, obrazovanja i športa, Sabina </a:t>
            </a:r>
            <a:r>
              <a:rPr lang="hr-HR" dirty="0" err="1" smtClean="0"/>
              <a:t>Glasovac</a:t>
            </a:r>
            <a:endParaRPr lang="hr-HR" dirty="0"/>
          </a:p>
        </p:txBody>
      </p:sp>
      <p:pic>
        <p:nvPicPr>
          <p:cNvPr id="4" name="Slika 3" descr="28.11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2571744"/>
            <a:ext cx="5357850" cy="401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4294967295"/>
          </p:nvPr>
        </p:nvSpPr>
        <p:spPr>
          <a:xfrm>
            <a:off x="990600" y="1600200"/>
            <a:ext cx="8153400" cy="4495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771755"/>
            <a:ext cx="7077034" cy="530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64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hr-HR" dirty="0" smtClean="0">
                <a:solidFill>
                  <a:srgbClr val="141823"/>
                </a:solidFill>
                <a:latin typeface="Helvetica"/>
              </a:rPr>
              <a:t>NAJPRIJE ČOVJEK!</a:t>
            </a:r>
          </a:p>
          <a:p>
            <a:pPr algn="ctr">
              <a:buNone/>
            </a:pPr>
            <a:endParaRPr lang="hr-HR" dirty="0" smtClean="0">
              <a:solidFill>
                <a:srgbClr val="141823"/>
              </a:solidFill>
              <a:latin typeface="Helvetica"/>
            </a:endParaRPr>
          </a:p>
          <a:p>
            <a:pPr algn="ctr">
              <a:buNone/>
            </a:pPr>
            <a:r>
              <a:rPr lang="hr-HR" dirty="0" smtClean="0">
                <a:solidFill>
                  <a:srgbClr val="141823"/>
                </a:solidFill>
                <a:latin typeface="Helvetica"/>
              </a:rPr>
              <a:t>Protekla godina donijela nam je, ne samo nova prijateljstva i znanja, već i životno iskustvo. Hvala svima koji su nas pratili u ostvarivanju ciljeva za dobrobit zajednice. </a:t>
            </a:r>
          </a:p>
          <a:p>
            <a:pPr algn="ctr">
              <a:buNone/>
            </a:pPr>
            <a:r>
              <a:rPr lang="hr-HR" dirty="0" smtClean="0">
                <a:solidFill>
                  <a:srgbClr val="141823"/>
                </a:solidFill>
                <a:latin typeface="Helvetica"/>
              </a:rPr>
              <a:t>Ne posustajemo! </a:t>
            </a:r>
          </a:p>
          <a:p>
            <a:pPr algn="ctr">
              <a:buNone/>
            </a:pPr>
            <a:r>
              <a:rPr lang="hr-HR" dirty="0" smtClean="0">
                <a:solidFill>
                  <a:srgbClr val="141823"/>
                </a:solidFill>
                <a:latin typeface="Helvetica"/>
              </a:rPr>
              <a:t>4.a i 4.b opće gimnazije</a:t>
            </a:r>
          </a:p>
          <a:p>
            <a:pPr algn="ctr">
              <a:buNone/>
            </a:pPr>
            <a:r>
              <a:rPr lang="hr-HR" dirty="0" smtClean="0">
                <a:solidFill>
                  <a:srgbClr val="141823"/>
                </a:solidFill>
                <a:latin typeface="Helvetica"/>
              </a:rPr>
              <a:t>Srednja škola Isidora Kršnjavoga, Našice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0">
        <p14:reveal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fbcdn-sphotos-g-a.akamaihd.net/hphotos-ak-xaf1/v/t1.0-9/10696395_834052299959411_6141251064651141874_n.jpg?oh=6fd352ed5121e93a27196d76f1f2f88a&amp;oe=55125EA3&amp;__gda__=1427335442_c29860c8d6aee5574320c5643a65682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57356" y="214290"/>
            <a:ext cx="5500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smtClean="0"/>
              <a:t>Hvala!</a:t>
            </a:r>
            <a:endParaRPr lang="hr-HR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/>
              <a:t>Srednja škola Isidora </a:t>
            </a:r>
            <a:r>
              <a:rPr lang="hr-HR" dirty="0" err="1"/>
              <a:t>Kršnjavoga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Oko 1300 učenika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100 profesora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 smtClean="0"/>
              <a:t>20 ostalih djelatnika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2666"/>
            <a:ext cx="9144000" cy="2144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17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Srednja škola Isidora </a:t>
            </a:r>
            <a:r>
              <a:rPr lang="hr-HR" dirty="0" err="1" smtClean="0"/>
              <a:t>Kršnjavoga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3200" dirty="0"/>
              <a:t>o</a:t>
            </a:r>
            <a:r>
              <a:rPr lang="hr-HR" sz="3200" dirty="0" smtClean="0"/>
              <a:t>snivanje volonterske udruge </a:t>
            </a:r>
            <a:r>
              <a:rPr lang="hr-HR" sz="3200" dirty="0"/>
              <a:t>OTVORENO </a:t>
            </a:r>
            <a:r>
              <a:rPr lang="hr-HR" sz="3200" dirty="0" smtClean="0"/>
              <a:t>SRCE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3200" dirty="0" smtClean="0"/>
              <a:t>realiziramo aktivnosti - osvjetljavanje i rekonstrukcija </a:t>
            </a:r>
            <a:r>
              <a:rPr lang="hr-HR" sz="3200" dirty="0"/>
              <a:t>sportskog </a:t>
            </a:r>
            <a:r>
              <a:rPr lang="hr-HR" sz="3200" dirty="0" smtClean="0"/>
              <a:t>igrališta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3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1" b="10423"/>
          <a:stretch/>
        </p:blipFill>
        <p:spPr>
          <a:xfrm>
            <a:off x="1763688" y="3717032"/>
            <a:ext cx="5328592" cy="3010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30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2000">
        <p14:reveal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 smtClean="0"/>
              <a:t>Zašto smo započeli projekt?</a:t>
            </a:r>
            <a:endParaRPr lang="hr-HR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2000240"/>
            <a:ext cx="7929618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r-HR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slobodno vrijeme građana nije ispunjeno 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r-HR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postojeća infrastruktura igrališta </a:t>
            </a:r>
            <a:r>
              <a:rPr lang="hr-HR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ne zadovoljava potrebe Našičana za bavljenje sportskim aktivnostima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r-HR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doprinos razvoju </a:t>
            </a:r>
            <a:r>
              <a:rPr lang="hr-HR" sz="2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društva i kvaliteti </a:t>
            </a:r>
            <a:r>
              <a:rPr lang="hr-HR" sz="2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života učenika i sugrađana</a:t>
            </a:r>
            <a:endParaRPr lang="hr-HR" sz="2400" dirty="0">
              <a:solidFill>
                <a:prstClr val="black">
                  <a:lumMod val="50000"/>
                  <a:lumOff val="50000"/>
                </a:prstClr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3000">
        <p14:reveal/>
      </p:transition>
    </mc:Choice>
    <mc:Fallback xmlns="">
      <p:transition spd="slow" advClick="0" advTm="3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Školsko igralište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pl-PL" dirty="0" smtClean="0"/>
              <a:t>jedno od mjesta za različite oblike nastave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površinom najveće igralište u Našicama i centralno gradsko igralište</a:t>
            </a:r>
          </a:p>
          <a:p>
            <a:pPr>
              <a:buFont typeface="Arial" pitchFamily="34" charset="0"/>
              <a:buChar char="•"/>
            </a:pPr>
            <a:endParaRPr lang="hr-HR" dirty="0" smtClean="0"/>
          </a:p>
          <a:p>
            <a:pPr>
              <a:buFont typeface="Arial" pitchFamily="34" charset="0"/>
              <a:buChar char="•"/>
            </a:pPr>
            <a:r>
              <a:rPr lang="hr-HR" dirty="0" smtClean="0"/>
              <a:t>prva stepenica u aktivnom bavljenju športom</a:t>
            </a:r>
            <a:endParaRPr lang="hr-HR" dirty="0"/>
          </a:p>
        </p:txBody>
      </p:sp>
      <p:pic>
        <p:nvPicPr>
          <p:cNvPr id="29698" name="Picture 2" descr="https://fbcdn-sphotos-h-a.akamaihd.net/hphotos-ak-xpa1/v/t1.0-9/10653306_802487286449246_9022389102769043492_n.jpg?oh=528d82f141150f15e0e1336bb98a733b&amp;oe=5510E838&amp;__gda__=1427078528_e93539e4f964e7431a065a6b8a6e824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143248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7000">
        <p14:reveal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42910" y="0"/>
            <a:ext cx="8153400" cy="990600"/>
          </a:xfrm>
        </p:spPr>
        <p:txBody>
          <a:bodyPr/>
          <a:lstStyle/>
          <a:p>
            <a:pPr algn="ctr"/>
            <a:r>
              <a:rPr lang="hr-HR" dirty="0" smtClean="0"/>
              <a:t>Školsko igralište</a:t>
            </a:r>
            <a:endParaRPr lang="hr-HR" dirty="0"/>
          </a:p>
        </p:txBody>
      </p:sp>
      <p:pic>
        <p:nvPicPr>
          <p:cNvPr id="27650" name="Picture 2" descr="https://scontent-a-ams.xx.fbcdn.net/hphotos-xpf1/v/t1.0-9/10405281_818525931512048_3638697280110516870_n.jpg?oh=d8be5c48864b0714b656c5be31d4d298&amp;oe=551958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836712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https://fbcdn-sphotos-e-a.akamaihd.net/hphotos-ak-xpa1/v/t1.0-9/1794674_818525374845437_3249396278105331656_n.jpg?oh=26525f419809689b8e941a4ffbd0269a&amp;oe=54D2A370&amp;__gda__=1427352909_3b515f68f385197aae49a6ca920683e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928670"/>
            <a:ext cx="361952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D:\štakor\skola\Projekt građanin_\Projekt građanin\10370597_797448943599741_607234674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044" y="3786190"/>
            <a:ext cx="352427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5" name="Picture 7" descr="D:\štakor\skola\Projekt građanin_\Projekt građanin\10388247_797448940266408_638860576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696892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7000">
        <p14:reveal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 </a:t>
            </a:r>
            <a:r>
              <a:rPr lang="hr-HR" sz="3200" dirty="0" smtClean="0"/>
              <a:t>opremljenost i funkcionalnost igrališta</a:t>
            </a:r>
          </a:p>
          <a:p>
            <a:pPr>
              <a:buFont typeface="Arial" pitchFamily="34" charset="0"/>
              <a:buChar char="•"/>
            </a:pPr>
            <a:r>
              <a:rPr lang="hr-HR" sz="3200" dirty="0" smtClean="0"/>
              <a:t> financijska situacija grada Našica i 	Osječko- baranjske županije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PROBLEMI</a:t>
            </a:r>
            <a:endParaRPr lang="hr-HR" dirty="0"/>
          </a:p>
        </p:txBody>
      </p:sp>
      <p:pic>
        <p:nvPicPr>
          <p:cNvPr id="14" name="Picture 6" descr="D:\štakor\skola\Projekt građanin_\Projekt građanin\10379380_797450786932890_75813357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429132"/>
            <a:ext cx="29527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D:\štakor\skola\Projekt građanin_\Projekt građanin\10357815_797450700266232_40097291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357694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D:\štakor\skola\Projekt građanin_\Projekt građanin\10405920_797450703599565_788265949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429132"/>
            <a:ext cx="2928926" cy="219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STRATEGIJA</a:t>
            </a:r>
            <a:endParaRPr lang="hr-HR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7" name="Dijagram 3"/>
          <p:cNvGraphicFramePr/>
          <p:nvPr>
            <p:extLst>
              <p:ext uri="{D42A27DB-BD31-4B8C-83A1-F6EECF244321}">
                <p14:modId xmlns:p14="http://schemas.microsoft.com/office/powerpoint/2010/main" val="1269119665"/>
              </p:ext>
            </p:extLst>
          </p:nvPr>
        </p:nvGraphicFramePr>
        <p:xfrm>
          <a:off x="428596" y="1714488"/>
          <a:ext cx="849694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8000">
        <p14:reveal/>
      </p:transition>
    </mc:Choice>
    <mc:Fallback xmlns="">
      <p:transition spd="slow" advClick="0" advTm="2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329</TotalTime>
  <Words>412</Words>
  <Application>Microsoft Office PowerPoint</Application>
  <PresentationFormat>Prikaz na zaslonu (4:3)</PresentationFormat>
  <Paragraphs>98</Paragraphs>
  <Slides>25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3" baseType="lpstr">
      <vt:lpstr>Arial</vt:lpstr>
      <vt:lpstr>Calibri</vt:lpstr>
      <vt:lpstr>Century Gothic</vt:lpstr>
      <vt:lpstr>Helvetica</vt:lpstr>
      <vt:lpstr>Tw Cen MT</vt:lpstr>
      <vt:lpstr>Wingdings</vt:lpstr>
      <vt:lpstr>Wingdings 2</vt:lpstr>
      <vt:lpstr>Median</vt:lpstr>
      <vt:lpstr>Ne dokolici, da športu!</vt:lpstr>
      <vt:lpstr>PowerPointova prezentacija</vt:lpstr>
      <vt:lpstr>Srednja škola Isidora Kršnjavoga</vt:lpstr>
      <vt:lpstr>Srednja škola Isidora Kršnjavoga</vt:lpstr>
      <vt:lpstr>Zašto smo započeli projekt?</vt:lpstr>
      <vt:lpstr>Školsko igralište</vt:lpstr>
      <vt:lpstr>Školsko igralište</vt:lpstr>
      <vt:lpstr>PROBLEMI</vt:lpstr>
      <vt:lpstr>STRATEGIJA</vt:lpstr>
      <vt:lpstr>Mjerodavne osobe</vt:lpstr>
      <vt:lpstr>Mjerodavne osobe</vt:lpstr>
      <vt:lpstr>Izrada elaborata i troškovnika</vt:lpstr>
      <vt:lpstr>PowerPointova prezentacija</vt:lpstr>
      <vt:lpstr>Lobiranje</vt:lpstr>
      <vt:lpstr>Što smo do sada ostvarili?</vt:lpstr>
      <vt:lpstr>Što smo do sada ostvarili?</vt:lpstr>
      <vt:lpstr>Što smo do sada ostvarili?</vt:lpstr>
      <vt:lpstr>Što smo do sada ostvarili?</vt:lpstr>
      <vt:lpstr>Naš projekt</vt:lpstr>
      <vt:lpstr>Prijatelji i suradnici u našem projektu</vt:lpstr>
      <vt:lpstr>Prijatelji i suradnici u našem projektu</vt:lpstr>
      <vt:lpstr>Prijatelji i suradnici u našem projektu</vt:lpstr>
      <vt:lpstr>PowerPointova prezentacija</vt:lpstr>
      <vt:lpstr>Zaključak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 dokolici, da športu!</dc:title>
  <dc:creator>Marica</dc:creator>
  <cp:lastModifiedBy>prof</cp:lastModifiedBy>
  <cp:revision>38</cp:revision>
  <dcterms:created xsi:type="dcterms:W3CDTF">2014-11-24T19:57:45Z</dcterms:created>
  <dcterms:modified xsi:type="dcterms:W3CDTF">2014-12-12T14:06:00Z</dcterms:modified>
</cp:coreProperties>
</file>