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5" r:id="rId17"/>
    <p:sldId id="274" r:id="rId18"/>
    <p:sldId id="279" r:id="rId19"/>
    <p:sldId id="276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94660"/>
  </p:normalViewPr>
  <p:slideViewPr>
    <p:cSldViewPr>
      <p:cViewPr>
        <p:scale>
          <a:sx n="107" d="100"/>
          <a:sy n="107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Sheet1!$C$6:$C$7</c:f>
              <c:strCache>
                <c:ptCount val="2"/>
                <c:pt idx="0">
                  <c:v>Dobrom smjeru</c:v>
                </c:pt>
                <c:pt idx="1">
                  <c:v>Pogrešnom smjeru</c:v>
                </c:pt>
              </c:strCache>
            </c:strRef>
          </c:cat>
          <c:val>
            <c:numRef>
              <c:f>Sheet1!$D$6:$D$7</c:f>
              <c:numCache>
                <c:formatCode>General</c:formatCode>
                <c:ptCount val="2"/>
                <c:pt idx="0">
                  <c:v>49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Sheet2!$B$6:$B$11</c:f>
              <c:strCache>
                <c:ptCount val="6"/>
                <c:pt idx="0">
                  <c:v>nezaposlenost/radna mjesta</c:v>
                </c:pt>
                <c:pt idx="1">
                  <c:v>okoliš</c:v>
                </c:pt>
                <c:pt idx="2">
                  <c:v>infrastruktura poput struje, vode</c:v>
                </c:pt>
                <c:pt idx="3">
                  <c:v>prijevoz i promet</c:v>
                </c:pt>
                <c:pt idx="4">
                  <c:v>manjak stanovništva</c:v>
                </c:pt>
                <c:pt idx="5">
                  <c:v>nešto drugo</c:v>
                </c:pt>
              </c:strCache>
            </c:strRef>
          </c:cat>
          <c:val>
            <c:numRef>
              <c:f>Sheet2!$C$6:$C$11</c:f>
              <c:numCache>
                <c:formatCode>General</c:formatCode>
                <c:ptCount val="6"/>
                <c:pt idx="0">
                  <c:v>50</c:v>
                </c:pt>
                <c:pt idx="1">
                  <c:v>1</c:v>
                </c:pt>
                <c:pt idx="2">
                  <c:v>9</c:v>
                </c:pt>
                <c:pt idx="3">
                  <c:v>3</c:v>
                </c:pt>
                <c:pt idx="4">
                  <c:v>30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cat>
            <c:strRef>
              <c:f>Sheet2!$B$6:$B$11</c:f>
              <c:strCache>
                <c:ptCount val="6"/>
                <c:pt idx="0">
                  <c:v>nezaposlenost/radna mjesta</c:v>
                </c:pt>
                <c:pt idx="1">
                  <c:v>okoliš</c:v>
                </c:pt>
                <c:pt idx="2">
                  <c:v>infrastruktura poput struje, vode</c:v>
                </c:pt>
                <c:pt idx="3">
                  <c:v>prijevoz i promet</c:v>
                </c:pt>
                <c:pt idx="4">
                  <c:v>manjak stanovništva</c:v>
                </c:pt>
                <c:pt idx="5">
                  <c:v>nešto drugo</c:v>
                </c:pt>
              </c:strCache>
            </c:strRef>
          </c:cat>
          <c:val>
            <c:numRef>
              <c:f>Sheet2!$D$6:$D$11</c:f>
              <c:numCache>
                <c:formatCode>0.00%</c:formatCode>
                <c:ptCount val="6"/>
                <c:pt idx="0">
                  <c:v>0.4672</c:v>
                </c:pt>
                <c:pt idx="1">
                  <c:v>9.0000000000000028E-3</c:v>
                </c:pt>
                <c:pt idx="2">
                  <c:v>8.4000000000000047E-2</c:v>
                </c:pt>
                <c:pt idx="3">
                  <c:v>2.8000000000000001E-2</c:v>
                </c:pt>
                <c:pt idx="4">
                  <c:v>0.28030000000000038</c:v>
                </c:pt>
                <c:pt idx="5">
                  <c:v>8.4000000000000047E-2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cat>
            <c:strRef>
              <c:f>Sheet3!$B$7:$B$12</c:f>
              <c:strCache>
                <c:ptCount val="6"/>
                <c:pt idx="0">
                  <c:v>Općinska vlast</c:v>
                </c:pt>
                <c:pt idx="1">
                  <c:v>Županijska vlast</c:v>
                </c:pt>
                <c:pt idx="2">
                  <c:v>Državna vlast</c:v>
                </c:pt>
                <c:pt idx="3">
                  <c:v>Stanovništvo otoka</c:v>
                </c:pt>
                <c:pt idx="4">
                  <c:v>Jadrolinija ili neka druga tvrtka za pomorski promet</c:v>
                </c:pt>
                <c:pt idx="5">
                  <c:v>Netko drugi</c:v>
                </c:pt>
              </c:strCache>
            </c:strRef>
          </c:cat>
          <c:val>
            <c:numRef>
              <c:f>Sheet3!$C$7:$C$12</c:f>
              <c:numCache>
                <c:formatCode>General</c:formatCode>
                <c:ptCount val="6"/>
                <c:pt idx="0">
                  <c:v>26</c:v>
                </c:pt>
                <c:pt idx="1">
                  <c:v>10</c:v>
                </c:pt>
                <c:pt idx="2">
                  <c:v>51</c:v>
                </c:pt>
                <c:pt idx="3">
                  <c:v>16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cat>
            <c:strRef>
              <c:f>Sheet3!$B$7:$B$12</c:f>
              <c:strCache>
                <c:ptCount val="6"/>
                <c:pt idx="0">
                  <c:v>Općinska vlast</c:v>
                </c:pt>
                <c:pt idx="1">
                  <c:v>Županijska vlast</c:v>
                </c:pt>
                <c:pt idx="2">
                  <c:v>Državna vlast</c:v>
                </c:pt>
                <c:pt idx="3">
                  <c:v>Stanovništvo otoka</c:v>
                </c:pt>
                <c:pt idx="4">
                  <c:v>Jadrolinija ili neka druga tvrtka za pomorski promet</c:v>
                </c:pt>
                <c:pt idx="5">
                  <c:v>Netko drugi</c:v>
                </c:pt>
              </c:strCache>
            </c:strRef>
          </c:cat>
          <c:val>
            <c:numRef>
              <c:f>Sheet3!$D$7:$D$12</c:f>
              <c:numCache>
                <c:formatCode>0.00%</c:formatCode>
                <c:ptCount val="6"/>
                <c:pt idx="0">
                  <c:v>0.24290000000000106</c:v>
                </c:pt>
                <c:pt idx="1">
                  <c:v>9.3000000000000208E-2</c:v>
                </c:pt>
                <c:pt idx="2">
                  <c:v>0.47660000000000002</c:v>
                </c:pt>
                <c:pt idx="3">
                  <c:v>0.14950000000000024</c:v>
                </c:pt>
                <c:pt idx="4">
                  <c:v>5.6000000000000001E-2</c:v>
                </c:pt>
                <c:pt idx="5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cat>
            <c:strRef>
              <c:f>Sheet5!$B$5:$B$10</c:f>
              <c:strCache>
                <c:ptCount val="6"/>
                <c:pt idx="0">
                  <c:v>Boljim prometnim povezivanjem</c:v>
                </c:pt>
                <c:pt idx="1">
                  <c:v>Zapošljavanjem</c:v>
                </c:pt>
                <c:pt idx="2">
                  <c:v>Turizmom</c:v>
                </c:pt>
                <c:pt idx="3">
                  <c:v>Ulaganjem u razvoj</c:v>
                </c:pt>
                <c:pt idx="4">
                  <c:v>Ulaganjem u infrastrukturu, struja, voda</c:v>
                </c:pt>
                <c:pt idx="5">
                  <c:v>Zajedničkim zalaganjem stanovništva otoka</c:v>
                </c:pt>
              </c:strCache>
            </c:strRef>
          </c:cat>
          <c:val>
            <c:numRef>
              <c:f>Sheet5!$C$5:$C$10</c:f>
              <c:numCache>
                <c:formatCode>General</c:formatCode>
                <c:ptCount val="6"/>
                <c:pt idx="0">
                  <c:v>20</c:v>
                </c:pt>
                <c:pt idx="1">
                  <c:v>33</c:v>
                </c:pt>
                <c:pt idx="2">
                  <c:v>9</c:v>
                </c:pt>
                <c:pt idx="3">
                  <c:v>39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6EBF-5A27-4E17-B8F0-1A31DA9F381C}" type="datetimeFigureOut">
              <a:rPr lang="hr-HR" smtClean="0"/>
              <a:pPr/>
              <a:t>11.12.2014.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5094-BFA2-4FE9-804D-0C07525E8D8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ntermedia.com/index.php?target=closeup&amp;id=6582&amp;categoryid=115&amp;maincat=animsp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804248" cy="47927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640960" cy="566738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Osnovna škola Šime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Budinića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Zadar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64297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59632" y="5877272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hr-HR" sz="1800" b="1" dirty="0" smtClean="0">
                <a:latin typeface="+mj-lt"/>
              </a:rPr>
              <a:t>Projekt predstavljaju: </a:t>
            </a:r>
            <a:r>
              <a:rPr lang="hr-HR" sz="1800" dirty="0" smtClean="0">
                <a:latin typeface="+mj-lt"/>
              </a:rPr>
              <a:t>Zara </a:t>
            </a:r>
            <a:r>
              <a:rPr lang="hr-HR" sz="1800" dirty="0" err="1">
                <a:latin typeface="+mj-lt"/>
              </a:rPr>
              <a:t>Bajlo</a:t>
            </a:r>
            <a:r>
              <a:rPr lang="hr-HR" sz="1800" dirty="0">
                <a:latin typeface="+mj-lt"/>
              </a:rPr>
              <a:t>, Lota </a:t>
            </a:r>
            <a:r>
              <a:rPr lang="hr-HR" sz="1800" dirty="0" err="1">
                <a:latin typeface="+mj-lt"/>
              </a:rPr>
              <a:t>Festini</a:t>
            </a:r>
            <a:r>
              <a:rPr lang="hr-HR" sz="1800" dirty="0">
                <a:latin typeface="+mj-lt"/>
              </a:rPr>
              <a:t>, David </a:t>
            </a:r>
            <a:r>
              <a:rPr lang="hr-HR" sz="1800" dirty="0" err="1">
                <a:latin typeface="+mj-lt"/>
              </a:rPr>
              <a:t>Ikić</a:t>
            </a:r>
            <a:r>
              <a:rPr lang="hr-HR" sz="1800" dirty="0">
                <a:latin typeface="+mj-lt"/>
              </a:rPr>
              <a:t> i </a:t>
            </a:r>
            <a:r>
              <a:rPr lang="hr-HR" sz="1800" dirty="0" err="1">
                <a:latin typeface="+mj-lt"/>
              </a:rPr>
              <a:t>Natali</a:t>
            </a:r>
            <a:r>
              <a:rPr lang="hr-HR" sz="1800" dirty="0">
                <a:latin typeface="+mj-lt"/>
              </a:rPr>
              <a:t> </a:t>
            </a:r>
            <a:r>
              <a:rPr lang="hr-HR" sz="1800" dirty="0" err="1">
                <a:latin typeface="+mj-lt"/>
              </a:rPr>
              <a:t>Smirčić</a:t>
            </a:r>
            <a:endParaRPr lang="hr-HR" sz="1800" dirty="0">
              <a:latin typeface="+mj-lt"/>
            </a:endParaRPr>
          </a:p>
          <a:p>
            <a:r>
              <a:rPr lang="hr-HR" sz="1800" b="1" dirty="0">
                <a:latin typeface="+mj-lt"/>
              </a:rPr>
              <a:t>Mentor</a:t>
            </a:r>
            <a:r>
              <a:rPr lang="hr-HR" sz="1800" dirty="0">
                <a:latin typeface="+mj-lt"/>
              </a:rPr>
              <a:t>: Nera Batina, </a:t>
            </a:r>
            <a:r>
              <a:rPr lang="hr-HR" sz="1800" dirty="0" err="1">
                <a:latin typeface="+mj-lt"/>
              </a:rPr>
              <a:t>prof</a:t>
            </a:r>
            <a:r>
              <a:rPr lang="hr-HR" sz="1800" dirty="0">
                <a:latin typeface="+mj-lt"/>
              </a:rPr>
              <a:t>. </a:t>
            </a:r>
          </a:p>
          <a:p>
            <a:endParaRPr lang="hr-HR" dirty="0">
              <a:latin typeface="+mj-lt"/>
            </a:endParaRPr>
          </a:p>
        </p:txBody>
      </p:sp>
      <p:pic>
        <p:nvPicPr>
          <p:cNvPr id="19458" name="Picture 2" descr="http://www.os-sbudinica-zd.skole.hr/upload/os-sbudinica-zd/images/static3/1786/Image/G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409" y="6018583"/>
            <a:ext cx="768591" cy="8394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cs typeface="Times New Roman" pitchFamily="18" charset="0"/>
              </a:rPr>
              <a:t>Zašto je ovo problem koji bi </a:t>
            </a:r>
            <a:r>
              <a:rPr lang="hr-HR" b="1" dirty="0" smtClean="0">
                <a:cs typeface="Times New Roman" pitchFamily="18" charset="0"/>
              </a:rPr>
              <a:t>državne institucije trebale </a:t>
            </a:r>
            <a:r>
              <a:rPr lang="hr-HR" b="1" dirty="0">
                <a:cs typeface="Times New Roman" pitchFamily="18" charset="0"/>
              </a:rPr>
              <a:t>rješavati?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b="1" dirty="0" smtClean="0">
                <a:latin typeface="+mj-lt"/>
                <a:cs typeface="Times New Roman" pitchFamily="18" charset="0"/>
              </a:rPr>
              <a:t>članak 52. </a:t>
            </a:r>
            <a:r>
              <a:rPr lang="hr-HR" b="1" dirty="0">
                <a:latin typeface="+mj-lt"/>
                <a:cs typeface="Times New Roman" pitchFamily="18" charset="0"/>
              </a:rPr>
              <a:t>Ustava Republike </a:t>
            </a:r>
            <a:r>
              <a:rPr lang="hr-HR" b="1" dirty="0" smtClean="0">
                <a:latin typeface="+mj-lt"/>
                <a:cs typeface="Times New Roman" pitchFamily="18" charset="0"/>
              </a:rPr>
              <a:t>Hrvatske</a:t>
            </a:r>
          </a:p>
          <a:p>
            <a:pPr algn="just">
              <a:buNone/>
            </a:pPr>
            <a:r>
              <a:rPr lang="hr-HR" sz="1900" dirty="0" smtClean="0">
                <a:latin typeface="Calibri" pitchFamily="34" charset="0"/>
              </a:rPr>
              <a:t>      </a:t>
            </a:r>
            <a:r>
              <a:rPr lang="vi-VN" sz="1900" i="1" dirty="0" smtClean="0">
                <a:latin typeface="Calibri" pitchFamily="34" charset="0"/>
              </a:rPr>
              <a:t>More, morska obala i otoci, vode, zračni prostor, rudno blago i druga prirodna bogatstva, ali i zemljište, šume, biljni i životinjski svijet, drugi dijelovi prirode, nekretnine i stvari od osobitog kulturnoga, povijesnoga, gospodarskog i ekološkog značenja, za koje je zakonom određeno da su od interesa za Republiku Hrvatsku, imaju njezinu osobitu zaštitu.</a:t>
            </a:r>
            <a:endParaRPr lang="hr-HR" sz="1900" b="1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Cartoon-Reading-the-Constitution-ALG-600.jpg"/>
          <p:cNvPicPr/>
          <p:nvPr/>
        </p:nvPicPr>
        <p:blipFill>
          <a:blip r:embed="rId2" cstate="print"/>
          <a:srcRect b="5742"/>
          <a:stretch>
            <a:fillRect/>
          </a:stretch>
        </p:blipFill>
        <p:spPr>
          <a:xfrm>
            <a:off x="2195736" y="4409728"/>
            <a:ext cx="4536504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3933056"/>
            <a:ext cx="615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cs typeface="Times New Roman" pitchFamily="18" charset="0"/>
              </a:rPr>
              <a:t>Vlast ne smije zaboraviti što piše u Ustavu!</a:t>
            </a:r>
            <a:endParaRPr lang="hr-H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Times New Roman" pitchFamily="18" charset="0"/>
              </a:rPr>
              <a:t>Predložili smo javnu politiku</a:t>
            </a:r>
            <a:endParaRPr lang="hr-HR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latin typeface="+mj-lt"/>
                <a:cs typeface="Times New Roman" pitchFamily="18" charset="0"/>
              </a:rPr>
              <a:t>1. Izgradnja  trajektne luke na otoku Viru</a:t>
            </a:r>
          </a:p>
        </p:txBody>
      </p:sp>
      <p:pic>
        <p:nvPicPr>
          <p:cNvPr id="4" name="Picture 3" descr="kar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760720" cy="4170045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Karta 1. Zračna udaljenost Vir- </a:t>
            </a:r>
            <a:r>
              <a:rPr kumimoji="0" lang="hr-HR" sz="1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Molat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http://media.venturevancouver.com/bowen-island-ferry-cartoon-page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7596336" y="5517232"/>
            <a:ext cx="1296144" cy="864096"/>
          </a:xfrm>
          <a:prstGeom prst="rect">
            <a:avLst/>
          </a:prstGeom>
          <a:noFill/>
        </p:spPr>
      </p:pic>
      <p:pic>
        <p:nvPicPr>
          <p:cNvPr id="9" name="Picture 2" descr="http://www.ikeepsafe.org/wp-content/uploads/2012/09/posotive-p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008112" cy="7127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Times New Roman" pitchFamily="18" charset="0"/>
              </a:rPr>
              <a:t>Predložili smo javnu politiku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latin typeface="+mj-lt"/>
                <a:cs typeface="Times New Roman" pitchFamily="18" charset="0"/>
              </a:rPr>
              <a:t>2. Povećanje </a:t>
            </a:r>
            <a:r>
              <a:rPr lang="hr-HR" dirty="0" err="1" smtClean="0">
                <a:latin typeface="+mj-lt"/>
                <a:cs typeface="Times New Roman" pitchFamily="18" charset="0"/>
              </a:rPr>
              <a:t>međuotočkih</a:t>
            </a:r>
            <a:r>
              <a:rPr lang="hr-HR" dirty="0" smtClean="0">
                <a:latin typeface="+mj-lt"/>
                <a:cs typeface="Times New Roman" pitchFamily="18" charset="0"/>
              </a:rPr>
              <a:t> veza izgradnjom trajektnih luka s južne strane otoka Ugljana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karta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7488832" cy="4077072"/>
          </a:xfrm>
          <a:prstGeom prst="rect">
            <a:avLst/>
          </a:prstGeom>
        </p:spPr>
      </p:pic>
      <p:pic>
        <p:nvPicPr>
          <p:cNvPr id="6146" name="Picture 2" descr="http://www.ikeepsafe.org/wp-content/uploads/2012/09/posotive-pow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080120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Times New Roman" pitchFamily="18" charset="0"/>
              </a:rPr>
              <a:t>Plan  našeg djelovanja</a:t>
            </a:r>
            <a:endParaRPr lang="hr-HR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hr-HR" dirty="0" smtClean="0">
                <a:latin typeface="+mj-lt"/>
                <a:cs typeface="Times New Roman" pitchFamily="18" charset="0"/>
              </a:rPr>
              <a:t>Osmislili smo  zvučni naziv  projekta, promotivni  letak i izradili majice.</a:t>
            </a:r>
            <a:endParaRPr lang="hr-HR" dirty="0">
              <a:latin typeface="+mj-lt"/>
              <a:cs typeface="Times New Roman" pitchFamily="18" charset="0"/>
            </a:endParaRPr>
          </a:p>
          <a:p>
            <a:endParaRPr lang="hr-HR" dirty="0"/>
          </a:p>
        </p:txBody>
      </p:sp>
      <p:pic>
        <p:nvPicPr>
          <p:cNvPr id="5122" name="Picture 2" descr="http://changesuk.net/wp-content/uploads/2009/01/active-citizenship-revised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96702" cy="996702"/>
          </a:xfrm>
          <a:prstGeom prst="rect">
            <a:avLst/>
          </a:prstGeom>
          <a:noFill/>
        </p:spPr>
      </p:pic>
      <p:pic>
        <p:nvPicPr>
          <p:cNvPr id="5" name="Picture 4" descr="6-0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4572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128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3480" y="3212976"/>
            <a:ext cx="468052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Times New Roman" pitchFamily="18" charset="0"/>
              </a:rPr>
              <a:t>Plan našeg djelovanja</a:t>
            </a:r>
            <a:endParaRPr lang="hr-HR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http://changesuk.net/wp-content/uploads/2009/01/active-citizenship-revised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2686" cy="852686"/>
          </a:xfrm>
          <a:prstGeom prst="rect">
            <a:avLst/>
          </a:prstGeom>
          <a:noFill/>
        </p:spPr>
      </p:pic>
      <p:pic>
        <p:nvPicPr>
          <p:cNvPr id="5" name="Picture 4" descr="IMG_104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32048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128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432048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 descr="IMG_1032.JPG"/>
          <p:cNvPicPr>
            <a:picLocks/>
          </p:cNvPicPr>
          <p:nvPr/>
        </p:nvPicPr>
        <p:blipFill>
          <a:blip r:embed="rId5" cstate="print"/>
          <a:srcRect r="1754"/>
          <a:stretch>
            <a:fillRect/>
          </a:stretch>
        </p:blipFill>
        <p:spPr>
          <a:xfrm>
            <a:off x="4716016" y="1772816"/>
            <a:ext cx="410445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nimka cijelog zaslona 19.11.2014. 0102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016" y="4077072"/>
            <a:ext cx="410445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716016" y="3717032"/>
            <a:ext cx="41044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Predstavili smo naše  istraživanje Otočnom saboru 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6381328"/>
            <a:ext cx="43204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Upoznali smo učenike, učitelje i roditelje naše škole s projektom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6016" y="6381328"/>
            <a:ext cx="41044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Predstavili smo naše  istraživanje na stranicama škole 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717032"/>
            <a:ext cx="43204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Predstavili smo projekt  na Županijskoj i Državnoj smotri </a:t>
            </a:r>
            <a:endParaRPr lang="hr-H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an0017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3240360" cy="417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Times New Roman" pitchFamily="18" charset="0"/>
              </a:rPr>
              <a:t>Plan našeg djelovanja</a:t>
            </a:r>
            <a:endParaRPr lang="hr-HR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U našoj školi organizirali smo javnu tribinu </a:t>
            </a:r>
            <a:endParaRPr lang="hr-HR" dirty="0"/>
          </a:p>
        </p:txBody>
      </p:sp>
      <p:pic>
        <p:nvPicPr>
          <p:cNvPr id="5122" name="Picture 2" descr="http://changesuk.net/wp-content/uploads/2009/01/active-citizenship-revised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52686" cy="852686"/>
          </a:xfrm>
          <a:prstGeom prst="rect">
            <a:avLst/>
          </a:prstGeom>
          <a:noFill/>
        </p:spPr>
      </p:pic>
      <p:pic>
        <p:nvPicPr>
          <p:cNvPr id="7" name="Picture 6" descr="Scan0018-0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432048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an0019-002.jpg"/>
          <p:cNvPicPr/>
          <p:nvPr/>
        </p:nvPicPr>
        <p:blipFill>
          <a:blip r:embed="rId5" cstate="print"/>
          <a:srcRect l="16667" t="16735" r="13636" b="22302"/>
          <a:stretch>
            <a:fillRect/>
          </a:stretch>
        </p:blipFill>
        <p:spPr>
          <a:xfrm>
            <a:off x="4499992" y="2132856"/>
            <a:ext cx="417646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huos.hr/udruga/wp-content/uploads/2013/11/javna-tribina-she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16632"/>
            <a:ext cx="1316718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1484784"/>
            <a:ext cx="519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latin typeface="+mj-lt"/>
              </a:rPr>
              <a:t>Događaj su popratili mediji</a:t>
            </a:r>
            <a:endParaRPr lang="hr-HR" sz="3600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Plan našeg djelovanja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hr-HR" sz="2400" b="1" dirty="0" smtClean="0"/>
              <a:t>     Sudjelovali smo na Međunarodnoj konferenciji</a:t>
            </a:r>
            <a:r>
              <a:rPr lang="hr-HR" sz="2400" dirty="0" smtClean="0"/>
              <a:t> </a:t>
            </a:r>
            <a:r>
              <a:rPr lang="hr-HR" sz="2400" i="1" dirty="0" smtClean="0"/>
              <a:t>Izazovi u izgradnji zajednica - prijatelja djece</a:t>
            </a:r>
            <a:r>
              <a:rPr lang="hr-HR" sz="2400" dirty="0" smtClean="0"/>
              <a:t>. </a:t>
            </a:r>
          </a:p>
          <a:p>
            <a:pPr algn="just">
              <a:buNone/>
            </a:pPr>
            <a:r>
              <a:rPr lang="hr-HR" sz="2400" dirty="0" smtClean="0"/>
              <a:t>     Na konferenciji,  koja je organizirana u Zadru, </a:t>
            </a:r>
            <a:r>
              <a:rPr lang="hr-HR" sz="2400" b="1" dirty="0" smtClean="0"/>
              <a:t>sudjelovalo je pedesetak znanstvenika i sveučilišnih profesora iz Nizozemske, Portugala, Poljske, Norveške, Bugarske, Ukrajine, Rusije i Hrvatske. 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4" name="Picture 3" descr="20141010_1527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67139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41010_1646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413995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changesuk.net/wp-content/uploads/2009/01/active-citizenship-revised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296144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cs typeface="Times New Roman" pitchFamily="18" charset="0"/>
              </a:rPr>
              <a:t>Plan našeg djelovanja</a:t>
            </a:r>
            <a:endParaRPr lang="hr-HR" dirty="0"/>
          </a:p>
        </p:txBody>
      </p:sp>
      <p:pic>
        <p:nvPicPr>
          <p:cNvPr id="5" name="Content Placeholder 4" descr="IMG_1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752528" cy="3268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nimka cijelog zaslona 19.11.2014. 0385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3212976"/>
            <a:ext cx="3312368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changesuk.net/wp-content/uploads/2009/01/active-citizenship-revised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071560" cy="107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avokutnik 12"/>
          <p:cNvSpPr/>
          <p:nvPr/>
        </p:nvSpPr>
        <p:spPr>
          <a:xfrm>
            <a:off x="323528" y="1628800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latin typeface="+mj-lt"/>
              </a:rPr>
              <a:t>Projekt smo predstavili pročelnici Ureda za razvitak otoka i zaštitu okoliša Grada Zadra. </a:t>
            </a:r>
            <a:r>
              <a:rPr lang="hr-HR" sz="2800" dirty="0" smtClean="0"/>
              <a:t>Pročelnica je pohvalila naš rad,</a:t>
            </a:r>
          </a:p>
          <a:p>
            <a:r>
              <a:rPr lang="hr-HR" sz="2800" dirty="0" smtClean="0"/>
              <a:t> a sažetak je objavljen  na službenim stranicama Grada Zadra. </a:t>
            </a:r>
            <a:endParaRPr lang="hr-HR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6309320"/>
            <a:ext cx="47525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Naš tim s pročelnicom Andrejom Barabom </a:t>
            </a:r>
            <a:endParaRPr lang="hr-H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cs typeface="Times New Roman" pitchFamily="18" charset="0"/>
              </a:rPr>
              <a:t>Što smo naučili?</a:t>
            </a:r>
            <a:endParaRPr lang="hr-HR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+mj-lt"/>
                <a:cs typeface="Times New Roman" pitchFamily="18" charset="0"/>
              </a:rPr>
              <a:t>1</a:t>
            </a:r>
            <a:r>
              <a:rPr lang="hr-HR" dirty="0" smtClean="0">
                <a:latin typeface="+mj-lt"/>
                <a:cs typeface="Times New Roman" pitchFamily="18" charset="0"/>
              </a:rPr>
              <a:t>. Postali </a:t>
            </a:r>
            <a:r>
              <a:rPr lang="hr-HR" dirty="0" smtClean="0">
                <a:latin typeface="+mj-lt"/>
                <a:cs typeface="Times New Roman" pitchFamily="18" charset="0"/>
              </a:rPr>
              <a:t>smo svjesniji i osjetljiviji na probleme u </a:t>
            </a:r>
            <a:r>
              <a:rPr lang="hr-HR" dirty="0" smtClean="0">
                <a:latin typeface="+mj-lt"/>
                <a:cs typeface="Times New Roman" pitchFamily="18" charset="0"/>
              </a:rPr>
              <a:t>	zajednici</a:t>
            </a:r>
            <a:r>
              <a:rPr lang="hr-HR" dirty="0" smtClean="0">
                <a:latin typeface="+mj-lt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hr-HR" dirty="0" smtClean="0">
                <a:latin typeface="+mj-lt"/>
                <a:cs typeface="Times New Roman" pitchFamily="18" charset="0"/>
              </a:rPr>
              <a:t>2</a:t>
            </a:r>
            <a:r>
              <a:rPr lang="hr-HR" dirty="0" smtClean="0">
                <a:latin typeface="+mj-lt"/>
                <a:cs typeface="Times New Roman" pitchFamily="18" charset="0"/>
              </a:rPr>
              <a:t>. Saznali </a:t>
            </a:r>
            <a:r>
              <a:rPr lang="hr-HR" dirty="0" smtClean="0">
                <a:latin typeface="+mj-lt"/>
                <a:cs typeface="Times New Roman" pitchFamily="18" charset="0"/>
              </a:rPr>
              <a:t>smo tko je odgovoran za njihovo </a:t>
            </a:r>
            <a:r>
              <a:rPr lang="hr-HR" dirty="0" smtClean="0">
                <a:latin typeface="+mj-lt"/>
                <a:cs typeface="Times New Roman" pitchFamily="18" charset="0"/>
              </a:rPr>
              <a:t>	rješavanje</a:t>
            </a:r>
            <a:r>
              <a:rPr lang="hr-HR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 smtClean="0">
                <a:latin typeface="+mj-lt"/>
                <a:cs typeface="Times New Roman" pitchFamily="18" charset="0"/>
              </a:rPr>
              <a:t>3. I mi se </a:t>
            </a:r>
            <a:r>
              <a:rPr lang="hr-HR" b="1" dirty="0" smtClean="0">
                <a:latin typeface="+mj-lt"/>
                <a:cs typeface="Times New Roman" pitchFamily="18" charset="0"/>
              </a:rPr>
              <a:t>možemo i moramo </a:t>
            </a:r>
            <a:r>
              <a:rPr lang="hr-HR" dirty="0" smtClean="0">
                <a:latin typeface="+mj-lt"/>
                <a:cs typeface="Times New Roman" pitchFamily="18" charset="0"/>
              </a:rPr>
              <a:t>uključiti </a:t>
            </a:r>
            <a:r>
              <a:rPr lang="hr-HR" smtClean="0">
                <a:latin typeface="+mj-lt"/>
                <a:cs typeface="Times New Roman" pitchFamily="18" charset="0"/>
              </a:rPr>
              <a:t>u </a:t>
            </a:r>
            <a:r>
              <a:rPr lang="hr-HR" smtClean="0">
                <a:latin typeface="+mj-lt"/>
                <a:cs typeface="Times New Roman" pitchFamily="18" charset="0"/>
              </a:rPr>
              <a:t>	rješavanje </a:t>
            </a:r>
            <a:r>
              <a:rPr lang="hr-HR" dirty="0" smtClean="0">
                <a:latin typeface="+mj-lt"/>
                <a:cs typeface="Times New Roman" pitchFamily="18" charset="0"/>
              </a:rPr>
              <a:t>problema zajednice. 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33796" name="Picture 4" descr="http://www.mowingo.com/wp-content/uploads/2014/10/insights-icon-49-266x3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36815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1" descr="PowerPoin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6192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6-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424936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941168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Zahvaljujemo na pozornosti!</a:t>
            </a:r>
          </a:p>
          <a:p>
            <a:endParaRPr lang="hr-HR" sz="4000" dirty="0" smtClean="0"/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Zara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Bajlo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Lota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Festini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David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Ikić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Natali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Smirčić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4000" dirty="0"/>
          </a:p>
        </p:txBody>
      </p:sp>
      <p:pic>
        <p:nvPicPr>
          <p:cNvPr id="3074" name="Picture 2" descr="http://www.os-sbudinica-zd.skole.hr/upload/os-sbudinica-zd/images/static3/1786/Image/G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445224"/>
            <a:ext cx="1117154" cy="1220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286822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latin typeface="+mj-lt"/>
                <a:cs typeface="Times New Roman" pitchFamily="18" charset="0"/>
              </a:rPr>
              <a:t>Veći otoci Zadarske županije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Dugi otok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Pašman 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Ugljan 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Olib</a:t>
            </a:r>
          </a:p>
          <a:p>
            <a:r>
              <a:rPr lang="hr-HR" dirty="0" err="1" smtClean="0">
                <a:latin typeface="+mj-lt"/>
                <a:cs typeface="Times New Roman" pitchFamily="18" charset="0"/>
              </a:rPr>
              <a:t>Molat</a:t>
            </a:r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Vir </a:t>
            </a:r>
          </a:p>
          <a:p>
            <a:r>
              <a:rPr lang="hr-HR" dirty="0" err="1" smtClean="0">
                <a:latin typeface="+mj-lt"/>
                <a:cs typeface="Times New Roman" pitchFamily="18" charset="0"/>
              </a:rPr>
              <a:t>Iž</a:t>
            </a:r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hr-HR" dirty="0" err="1" smtClean="0">
                <a:latin typeface="+mj-lt"/>
                <a:cs typeface="Times New Roman" pitchFamily="18" charset="0"/>
              </a:rPr>
              <a:t>Sestrunj</a:t>
            </a:r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Silba</a:t>
            </a:r>
          </a:p>
          <a:p>
            <a:r>
              <a:rPr lang="hr-HR" dirty="0" err="1" smtClean="0">
                <a:latin typeface="+mj-lt"/>
                <a:cs typeface="Times New Roman" pitchFamily="18" charset="0"/>
              </a:rPr>
              <a:t>Ist</a:t>
            </a:r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hr-HR" dirty="0" err="1" smtClean="0">
                <a:latin typeface="+mj-lt"/>
                <a:cs typeface="Times New Roman" pitchFamily="18" charset="0"/>
              </a:rPr>
              <a:t>Premuda</a:t>
            </a:r>
            <a:r>
              <a:rPr lang="hr-HR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hr-HR" dirty="0" smtClean="0">
                <a:latin typeface="+mj-lt"/>
                <a:cs typeface="Times New Roman" pitchFamily="18" charset="0"/>
              </a:rPr>
              <a:t>i dio Paga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dirty="0"/>
          </a:p>
        </p:txBody>
      </p:sp>
      <p:sp>
        <p:nvSpPr>
          <p:cNvPr id="8" name="Right Arrow 7"/>
          <p:cNvSpPr/>
          <p:nvPr/>
        </p:nvSpPr>
        <p:spPr>
          <a:xfrm>
            <a:off x="3203848" y="4365104"/>
            <a:ext cx="648072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>
            <a:off x="4644008" y="4869160"/>
            <a:ext cx="720080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/>
          <p:cNvSpPr/>
          <p:nvPr/>
        </p:nvSpPr>
        <p:spPr>
          <a:xfrm>
            <a:off x="3707904" y="3717032"/>
            <a:ext cx="72008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/>
          <p:cNvSpPr/>
          <p:nvPr/>
        </p:nvSpPr>
        <p:spPr>
          <a:xfrm>
            <a:off x="2195736" y="1196752"/>
            <a:ext cx="3600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2123728" y="2492896"/>
            <a:ext cx="64807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>
            <a:off x="3491880" y="1844824"/>
            <a:ext cx="504056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ight Arrow 14"/>
          <p:cNvSpPr/>
          <p:nvPr/>
        </p:nvSpPr>
        <p:spPr>
          <a:xfrm>
            <a:off x="3851920" y="4149080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ight Arrow 15"/>
          <p:cNvSpPr/>
          <p:nvPr/>
        </p:nvSpPr>
        <p:spPr>
          <a:xfrm>
            <a:off x="3347864" y="3140968"/>
            <a:ext cx="28803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ight Arrow 16"/>
          <p:cNvSpPr/>
          <p:nvPr/>
        </p:nvSpPr>
        <p:spPr>
          <a:xfrm>
            <a:off x="1619672" y="980728"/>
            <a:ext cx="360040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ight Arrow 17"/>
          <p:cNvSpPr/>
          <p:nvPr/>
        </p:nvSpPr>
        <p:spPr>
          <a:xfrm>
            <a:off x="2051720" y="2204864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ight Arrow 18"/>
          <p:cNvSpPr/>
          <p:nvPr/>
        </p:nvSpPr>
        <p:spPr>
          <a:xfrm>
            <a:off x="1187624" y="1628800"/>
            <a:ext cx="504056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ight Arrow 19"/>
          <p:cNvSpPr/>
          <p:nvPr/>
        </p:nvSpPr>
        <p:spPr>
          <a:xfrm>
            <a:off x="3275856" y="764704"/>
            <a:ext cx="64807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Garamond" pitchFamily="18" charset="0"/>
              </a:rPr>
              <a:t> </a:t>
            </a:r>
            <a:r>
              <a:rPr lang="hr-HR" dirty="0">
                <a:latin typeface="Garamond" pitchFamily="18" charset="0"/>
              </a:rPr>
              <a:t/>
            </a:r>
            <a:br>
              <a:rPr lang="hr-HR" dirty="0">
                <a:latin typeface="Garamond" pitchFamily="18" charset="0"/>
              </a:rPr>
            </a:br>
            <a:r>
              <a:rPr lang="hr-HR" b="1" dirty="0" smtClean="0">
                <a:latin typeface="+mn-lt"/>
              </a:rPr>
              <a:t>Najvažniji problemi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85860"/>
            <a:ext cx="9036496" cy="15001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1. Loša povezanost</a:t>
            </a:r>
          </a:p>
          <a:p>
            <a:pPr>
              <a:buNone/>
            </a:pPr>
            <a:r>
              <a:rPr lang="hr-HR" dirty="0" smtClean="0"/>
              <a:t>2. Nedostatak </a:t>
            </a:r>
            <a:r>
              <a:rPr lang="hr-HR" dirty="0"/>
              <a:t>posla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3. </a:t>
            </a:r>
            <a:r>
              <a:rPr lang="hr-HR" dirty="0"/>
              <a:t>N</a:t>
            </a:r>
            <a:r>
              <a:rPr lang="hr-HR" dirty="0" smtClean="0"/>
              <a:t>edovoljno </a:t>
            </a:r>
            <a:r>
              <a:rPr lang="hr-HR" dirty="0"/>
              <a:t>razvijena </a:t>
            </a:r>
            <a:r>
              <a:rPr lang="hr-HR" dirty="0" smtClean="0"/>
              <a:t>infrastruktura</a:t>
            </a:r>
            <a:endParaRPr lang="hr-HR" dirty="0"/>
          </a:p>
        </p:txBody>
      </p:sp>
      <p:pic>
        <p:nvPicPr>
          <p:cNvPr id="16386" name="Picture 2" descr="http://www.zadar.travel/images/original/RAVA_Zadar_Archipelago_A3010_138090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A koji je najvažniji problem?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hr-HR" dirty="0">
                <a:latin typeface="+mj-lt"/>
              </a:rPr>
              <a:t>Prometna izoliranost jako utječe na </a:t>
            </a:r>
            <a:r>
              <a:rPr lang="hr-HR" dirty="0" smtClean="0">
                <a:latin typeface="+mj-lt"/>
              </a:rPr>
              <a:t>kvalitetu života </a:t>
            </a:r>
            <a:r>
              <a:rPr lang="hr-HR" dirty="0">
                <a:latin typeface="+mj-lt"/>
              </a:rPr>
              <a:t>stanovništva. </a:t>
            </a:r>
          </a:p>
        </p:txBody>
      </p:sp>
      <p:pic>
        <p:nvPicPr>
          <p:cNvPr id="18434" name="Picture 2" descr="http://www.jutarnji.hr/multimedia/dynamic/00392/otok-zicar_392760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579764"/>
            <a:ext cx="3600400" cy="2406028"/>
          </a:xfrm>
          <a:prstGeom prst="rect">
            <a:avLst/>
          </a:prstGeom>
          <a:noFill/>
        </p:spPr>
      </p:pic>
      <p:pic>
        <p:nvPicPr>
          <p:cNvPr id="16388" name="Picture 4" descr="http://navadriatic.com/media/i/2013/entryimage/cache/blog-HITNA_large_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85184"/>
            <a:ext cx="3600400" cy="1512168"/>
          </a:xfrm>
          <a:prstGeom prst="rect">
            <a:avLst/>
          </a:prstGeom>
          <a:noFill/>
        </p:spPr>
      </p:pic>
      <p:pic>
        <p:nvPicPr>
          <p:cNvPr id="16390" name="Picture 6" descr="http://www.index.hr/images2/roko17072013-625zadarski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3456384" cy="2060848"/>
          </a:xfrm>
          <a:prstGeom prst="rect">
            <a:avLst/>
          </a:prstGeom>
          <a:noFill/>
        </p:spPr>
      </p:pic>
      <p:pic>
        <p:nvPicPr>
          <p:cNvPr id="16392" name="Picture 8" descr="http://www.os-zadarski-otoci-zd.skole.hr/upload/os-zadarski-otoci-zd/images/newsimg/37/Image/otoci_nasta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64904"/>
            <a:ext cx="345638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30689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800" dirty="0" smtClean="0">
                <a:latin typeface="+mj-lt"/>
              </a:rPr>
              <a:t>    </a:t>
            </a:r>
            <a:r>
              <a:rPr lang="hr-HR" sz="2400" dirty="0" smtClean="0">
                <a:latin typeface="+mj-lt"/>
              </a:rPr>
              <a:t>O ovom problemu saznali smo proučavajući razne pisane i  elektronske izvore te  zakonske dokumente. Važne informacije dobili smo razgovarajući s ravnateljima otočkih škola, učiteljicom otočke škole te predsjednikom Otočnog sabora.</a:t>
            </a:r>
          </a:p>
          <a:p>
            <a:endParaRPr lang="hr-HR" dirty="0"/>
          </a:p>
        </p:txBody>
      </p:sp>
      <p:pic>
        <p:nvPicPr>
          <p:cNvPr id="4" name="Picture 3" descr="IMG_10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176464" cy="2536716"/>
          </a:xfrm>
          <a:prstGeom prst="rect">
            <a:avLst/>
          </a:prstGeom>
        </p:spPr>
      </p:pic>
      <p:pic>
        <p:nvPicPr>
          <p:cNvPr id="5" name="Picture 4" descr="IMG_085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032448" cy="2602548"/>
          </a:xfrm>
          <a:prstGeom prst="rect">
            <a:avLst/>
          </a:prstGeom>
        </p:spPr>
      </p:pic>
      <p:pic>
        <p:nvPicPr>
          <p:cNvPr id="8" name="Picture 7" descr="IMG_0852.JPG"/>
          <p:cNvPicPr/>
          <p:nvPr/>
        </p:nvPicPr>
        <p:blipFill>
          <a:blip r:embed="rId4" cstate="print"/>
          <a:srcRect r="9838"/>
          <a:stretch>
            <a:fillRect/>
          </a:stretch>
        </p:blipFill>
        <p:spPr>
          <a:xfrm>
            <a:off x="467544" y="4409728"/>
            <a:ext cx="4176464" cy="2331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44" y="2060848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9552" y="2060848"/>
            <a:ext cx="4248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Razgovor s Davorom Barićem , ravnateljem Osnovne škole "Zadarski otoci"</a:t>
            </a:r>
          </a:p>
          <a:p>
            <a:endParaRPr lang="hr-HR" dirty="0"/>
          </a:p>
        </p:txBody>
      </p:sp>
      <p:pic>
        <p:nvPicPr>
          <p:cNvPr id="7" name="Picture 6" descr="IMG_097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4008" y="4365104"/>
            <a:ext cx="4032448" cy="2376264"/>
          </a:xfrm>
          <a:prstGeom prst="rect">
            <a:avLst/>
          </a:prstGeom>
        </p:spPr>
      </p:pic>
      <p:pic>
        <p:nvPicPr>
          <p:cNvPr id="11270" name="Picture 6" descr="http://us.cdn2.123rf.com/168nwm/file404/file4041212/file404121200808/16836336-reporter-interview.jpg"/>
          <p:cNvPicPr>
            <a:picLocks noChangeAspect="1" noChangeArrowheads="1"/>
          </p:cNvPicPr>
          <p:nvPr/>
        </p:nvPicPr>
        <p:blipFill>
          <a:blip r:embed="rId6" cstate="print"/>
          <a:srcRect b="22727"/>
          <a:stretch>
            <a:fillRect/>
          </a:stretch>
        </p:blipFill>
        <p:spPr bwMode="auto">
          <a:xfrm>
            <a:off x="4067944" y="4077072"/>
            <a:ext cx="1240160" cy="94870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788024" y="2060848"/>
            <a:ext cx="38884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Razgovor s Ratkom </a:t>
            </a:r>
            <a:r>
              <a:rPr lang="hr-HR" sz="1400" b="1" dirty="0" err="1" smtClean="0">
                <a:solidFill>
                  <a:schemeClr val="tx1"/>
                </a:solidFill>
              </a:rPr>
              <a:t>Pelicarićem</a:t>
            </a:r>
            <a:r>
              <a:rPr lang="hr-HR" sz="1400" b="1" dirty="0" smtClean="0">
                <a:solidFill>
                  <a:schemeClr val="tx1"/>
                </a:solidFill>
              </a:rPr>
              <a:t>, ravnateljem Osnovne škole "Petar </a:t>
            </a:r>
            <a:r>
              <a:rPr lang="hr-HR" sz="1400" b="1" dirty="0" err="1" smtClean="0">
                <a:solidFill>
                  <a:schemeClr val="tx1"/>
                </a:solidFill>
              </a:rPr>
              <a:t>Lorini</a:t>
            </a:r>
            <a:r>
              <a:rPr lang="hr-HR" sz="1400" b="1" dirty="0" smtClean="0">
                <a:solidFill>
                  <a:schemeClr val="tx1"/>
                </a:solidFill>
              </a:rPr>
              <a:t>"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024" y="6381328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Razgovor s predsjednikom Otočnog sabora, gospodinom Denisom Barićem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544" y="6381328"/>
            <a:ext cx="43204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Razgovor s učiteljicom Anom </a:t>
            </a:r>
            <a:r>
              <a:rPr lang="hr-HR" sz="1400" b="1" dirty="0" err="1" smtClean="0">
                <a:solidFill>
                  <a:schemeClr val="tx1"/>
                </a:solidFill>
              </a:rPr>
              <a:t>Basioli</a:t>
            </a:r>
            <a:r>
              <a:rPr lang="hr-HR" sz="1400" b="1" dirty="0" smtClean="0">
                <a:solidFill>
                  <a:schemeClr val="tx1"/>
                </a:solidFill>
              </a:rPr>
              <a:t> iz Osnovne škole "Petar </a:t>
            </a:r>
            <a:r>
              <a:rPr lang="hr-HR" sz="1400" b="1" dirty="0" err="1" smtClean="0">
                <a:solidFill>
                  <a:schemeClr val="tx1"/>
                </a:solidFill>
              </a:rPr>
              <a:t>Lorini</a:t>
            </a:r>
            <a:r>
              <a:rPr lang="hr-HR" sz="1400" b="1" dirty="0" smtClean="0">
                <a:solidFill>
                  <a:schemeClr val="tx1"/>
                </a:solidFill>
              </a:rPr>
              <a:t>"</a:t>
            </a:r>
            <a:endParaRPr lang="hr-HR" sz="1400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content.presentermedia.com/files/animsp/00002000/2470/stick_figure_search_clues_anim_md_wm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5949280"/>
            <a:ext cx="755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8641"/>
            <a:ext cx="8229600" cy="158417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+mj-lt"/>
                <a:cs typeface="Times New Roman" pitchFamily="18" charset="0"/>
              </a:rPr>
              <a:t>O stavovima otočana najviše smo saznali provodeći anketu. </a:t>
            </a:r>
            <a:r>
              <a:rPr lang="hr-HR" sz="2400" dirty="0" smtClean="0">
                <a:latin typeface="+mj-lt"/>
                <a:cs typeface="Times New Roman" pitchFamily="18" charset="0"/>
              </a:rPr>
              <a:t>Anketa </a:t>
            </a:r>
            <a:r>
              <a:rPr lang="hr-HR" sz="2400" dirty="0">
                <a:latin typeface="+mj-lt"/>
                <a:cs typeface="Times New Roman" pitchFamily="18" charset="0"/>
              </a:rPr>
              <a:t>je provedena </a:t>
            </a:r>
            <a:r>
              <a:rPr lang="hr-HR" sz="2400" dirty="0" smtClean="0">
                <a:latin typeface="+mj-lt"/>
                <a:cs typeface="Times New Roman" pitchFamily="18" charset="0"/>
              </a:rPr>
              <a:t>na </a:t>
            </a:r>
            <a:r>
              <a:rPr lang="hr-HR" sz="2400" dirty="0">
                <a:latin typeface="+mj-lt"/>
                <a:cs typeface="Times New Roman" pitchFamily="18" charset="0"/>
              </a:rPr>
              <a:t>uzorku od 107 ispitanika.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23528" y="1196752"/>
          <a:ext cx="392430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3284984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Grafikon</a:t>
            </a:r>
            <a:r>
              <a:rPr kumimoji="0" lang="hr-HR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hr-HR" sz="1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Smatrate li da situacija na zadarskim otocima ide u dobrom ili pogre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 smjeru?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716016" y="1052736"/>
          <a:ext cx="4045074" cy="257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148064" y="359213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Grafikon 2. Koji su najvažniji problemi zadarskih otoka</a:t>
            </a:r>
            <a:r>
              <a:rPr kumimoji="0" lang="hr-HR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13792269"/>
              </p:ext>
            </p:extLst>
          </p:nvPr>
        </p:nvGraphicFramePr>
        <p:xfrm>
          <a:off x="5220072" y="4185708"/>
          <a:ext cx="3543300" cy="228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64088" y="6457890"/>
            <a:ext cx="3059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Grafikon 3. Tko je najvi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odgovoran za pitanje otoka?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0" y="3501008"/>
          <a:ext cx="432048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611779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Grafikon 5. Kako je moguće rije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iti probleme zadarskih otoka ?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5" descr="Drawing Four Check Marks (Non - Looping) - PowerPoint Animatio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2382" cy="8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712968" cy="16127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dirty="0" smtClean="0">
                <a:latin typeface="+mj-lt"/>
              </a:rPr>
              <a:t>    </a:t>
            </a:r>
            <a:r>
              <a:rPr lang="hr-HR" b="1" dirty="0" smtClean="0">
                <a:latin typeface="+mj-lt"/>
                <a:cs typeface="Times New Roman" pitchFamily="18" charset="0"/>
              </a:rPr>
              <a:t>Slaba </a:t>
            </a:r>
            <a:r>
              <a:rPr lang="hr-HR" b="1" dirty="0">
                <a:latin typeface="+mj-lt"/>
                <a:cs typeface="Times New Roman" pitchFamily="18" charset="0"/>
              </a:rPr>
              <a:t>prometna </a:t>
            </a:r>
            <a:r>
              <a:rPr lang="hr-HR" b="1" dirty="0" smtClean="0">
                <a:latin typeface="+mj-lt"/>
                <a:cs typeface="Times New Roman" pitchFamily="18" charset="0"/>
              </a:rPr>
              <a:t>povezanost nije isključivo karakteristika </a:t>
            </a:r>
            <a:r>
              <a:rPr lang="hr-HR" b="1" dirty="0">
                <a:latin typeface="+mj-lt"/>
                <a:cs typeface="Times New Roman" pitchFamily="18" charset="0"/>
              </a:rPr>
              <a:t>zadarskih </a:t>
            </a:r>
            <a:r>
              <a:rPr lang="hr-HR" b="1" dirty="0" smtClean="0">
                <a:latin typeface="+mj-lt"/>
                <a:cs typeface="Times New Roman" pitchFamily="18" charset="0"/>
              </a:rPr>
              <a:t>otoka, </a:t>
            </a:r>
            <a:r>
              <a:rPr lang="hr-HR" dirty="0">
                <a:latin typeface="+mj-lt"/>
                <a:cs typeface="Times New Roman" pitchFamily="18" charset="0"/>
              </a:rPr>
              <a:t>već je to obilježje  mnogih  otoka Republike Hrvatske.</a:t>
            </a:r>
          </a:p>
        </p:txBody>
      </p:sp>
      <p:pic>
        <p:nvPicPr>
          <p:cNvPr id="19458" name="Picture 2" descr="http://atlas.geog.pmf.unizg.hr/e_skola/geo/mini/krapanj_stanovnistvo/clip_image021.jpg"/>
          <p:cNvPicPr>
            <a:picLocks noChangeAspect="1" noChangeArrowheads="1"/>
          </p:cNvPicPr>
          <p:nvPr/>
        </p:nvPicPr>
        <p:blipFill>
          <a:blip r:embed="rId2" cstate="print"/>
          <a:srcRect l="2710" t="4255" r="5163" b="2129"/>
          <a:stretch>
            <a:fillRect/>
          </a:stretch>
        </p:blipFill>
        <p:spPr bwMode="auto">
          <a:xfrm>
            <a:off x="467544" y="2492896"/>
            <a:ext cx="3014517" cy="3744416"/>
          </a:xfrm>
          <a:prstGeom prst="rect">
            <a:avLst/>
          </a:prstGeom>
          <a:noFill/>
        </p:spPr>
      </p:pic>
      <p:pic>
        <p:nvPicPr>
          <p:cNvPr id="14338" name="Picture 2" descr="http://www.hkv.hr/images/stories/slike06/kr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508788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cs typeface="Times New Roman" pitchFamily="18" charset="0"/>
              </a:rPr>
              <a:t>Tko je odgovoran za rješavanje problema?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latin typeface="+mj-lt"/>
                <a:cs typeface="Times New Roman" pitchFamily="18" charset="0"/>
              </a:rPr>
              <a:t>    Mnogo </a:t>
            </a:r>
            <a:r>
              <a:rPr lang="hr-HR" sz="2800" dirty="0">
                <a:latin typeface="+mj-lt"/>
                <a:cs typeface="Times New Roman" pitchFamily="18" charset="0"/>
              </a:rPr>
              <a:t>smo informacija o nastojanjima lokalne </a:t>
            </a:r>
            <a:r>
              <a:rPr lang="hr-HR" sz="2800" dirty="0" smtClean="0">
                <a:latin typeface="+mj-lt"/>
                <a:cs typeface="Times New Roman" pitchFamily="18" charset="0"/>
              </a:rPr>
              <a:t>vlasti </a:t>
            </a:r>
            <a:r>
              <a:rPr lang="hr-HR" sz="2800" dirty="0">
                <a:latin typeface="+mj-lt"/>
                <a:cs typeface="Times New Roman" pitchFamily="18" charset="0"/>
              </a:rPr>
              <a:t>dobili razgovarajući s </a:t>
            </a:r>
            <a:r>
              <a:rPr lang="hr-HR" sz="2800" b="1" dirty="0">
                <a:latin typeface="+mj-lt"/>
                <a:cs typeface="Times New Roman" pitchFamily="18" charset="0"/>
              </a:rPr>
              <a:t>načelnikom Općine Sali </a:t>
            </a:r>
            <a:r>
              <a:rPr lang="hr-HR" sz="2800" b="1" dirty="0" smtClean="0">
                <a:latin typeface="+mj-lt"/>
                <a:cs typeface="Times New Roman" pitchFamily="18" charset="0"/>
              </a:rPr>
              <a:t>te pročelnikom Ureda </a:t>
            </a:r>
            <a:r>
              <a:rPr lang="hr-HR" sz="2800" b="1" dirty="0">
                <a:latin typeface="+mj-lt"/>
                <a:cs typeface="Times New Roman" pitchFamily="18" charset="0"/>
              </a:rPr>
              <a:t>za razvitak otoka i zaštitu okoliša </a:t>
            </a:r>
            <a:r>
              <a:rPr lang="hr-HR" sz="2800" b="1" dirty="0" smtClean="0">
                <a:latin typeface="+mj-lt"/>
                <a:cs typeface="Times New Roman" pitchFamily="18" charset="0"/>
              </a:rPr>
              <a:t>Grada Zadra.</a:t>
            </a:r>
            <a:endParaRPr lang="hr-HR" sz="2800" b="1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IMG_100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4392488" cy="2808312"/>
          </a:xfrm>
          <a:prstGeom prst="rect">
            <a:avLst/>
          </a:prstGeom>
        </p:spPr>
      </p:pic>
      <p:pic>
        <p:nvPicPr>
          <p:cNvPr id="10242" name="Picture 2" descr="http://us.cdn2.123rf.com/168nwm/file404/file4041212/file404121200808/16836336-reporter-interview.jpg"/>
          <p:cNvPicPr>
            <a:picLocks noChangeAspect="1" noChangeArrowheads="1"/>
          </p:cNvPicPr>
          <p:nvPr/>
        </p:nvPicPr>
        <p:blipFill>
          <a:blip r:embed="rId3" cstate="print"/>
          <a:srcRect b="20788"/>
          <a:stretch>
            <a:fillRect/>
          </a:stretch>
        </p:blipFill>
        <p:spPr bwMode="auto">
          <a:xfrm>
            <a:off x="179512" y="3717032"/>
            <a:ext cx="1145670" cy="907504"/>
          </a:xfrm>
          <a:prstGeom prst="rect">
            <a:avLst/>
          </a:prstGeom>
          <a:noFill/>
        </p:spPr>
      </p:pic>
      <p:pic>
        <p:nvPicPr>
          <p:cNvPr id="7" name="Picture 2" descr="http://content.presentermedia.com/files/animsp/00002000/2470/stick_figure_search_clues_anim_md_w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99735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6165304"/>
            <a:ext cx="43924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Ivica Katić, pročelnik  Ureda za razvitak otoka i zaštitu okoliša  Grada Zadra</a:t>
            </a:r>
            <a:endParaRPr lang="hr-HR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IMG_0937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2"/>
            <a:ext cx="4320480" cy="2778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37111" y="6165304"/>
            <a:ext cx="43736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Zgrada Općine Sali</a:t>
            </a:r>
            <a:endParaRPr lang="hr-H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hr-HR" dirty="0" smtClean="0"/>
              <a:t>    </a:t>
            </a:r>
            <a:r>
              <a:rPr lang="hr-HR" b="1" dirty="0" smtClean="0">
                <a:latin typeface="+mj-lt"/>
                <a:cs typeface="Times New Roman" pitchFamily="18" charset="0"/>
              </a:rPr>
              <a:t>Na državnoj razini važna su  ministarstva koja provode  programe </a:t>
            </a:r>
            <a:r>
              <a:rPr lang="hr-HR" b="1" dirty="0">
                <a:latin typeface="+mj-lt"/>
                <a:cs typeface="Times New Roman" pitchFamily="18" charset="0"/>
              </a:rPr>
              <a:t>i</a:t>
            </a:r>
            <a:r>
              <a:rPr lang="hr-HR" b="1" dirty="0" smtClean="0">
                <a:latin typeface="+mj-lt"/>
                <a:cs typeface="Times New Roman" pitchFamily="18" charset="0"/>
              </a:rPr>
              <a:t> potiču bolju prometnu povezanost</a:t>
            </a:r>
            <a:r>
              <a:rPr lang="hr-HR" dirty="0" smtClean="0">
                <a:latin typeface="+mj-lt"/>
                <a:cs typeface="Times New Roman" pitchFamily="18" charset="0"/>
              </a:rPr>
              <a:t>, a to su Ministarstvo regionalnog razvitka i Ministarstvo prometa veza i infrastrukture.</a:t>
            </a:r>
            <a:endParaRPr lang="hr-HR" dirty="0">
              <a:latin typeface="+mj-lt"/>
              <a:cs typeface="Times New Roman" pitchFamily="18" charset="0"/>
            </a:endParaRPr>
          </a:p>
        </p:txBody>
      </p:sp>
      <p:pic>
        <p:nvPicPr>
          <p:cNvPr id="12290" name="Picture 2" descr="http://2shakesaday.com/wp-content/uploads/2012/11/free-conference-clip-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5256584" cy="32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590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Osnovna škola Šime Budinića, Zadar</vt:lpstr>
      <vt:lpstr>PowerPoint Presentation</vt:lpstr>
      <vt:lpstr>  Najvažniji problemi </vt:lpstr>
      <vt:lpstr>A koji je najvažniji problem? </vt:lpstr>
      <vt:lpstr>PowerPoint Presentation</vt:lpstr>
      <vt:lpstr>PowerPoint Presentation</vt:lpstr>
      <vt:lpstr> </vt:lpstr>
      <vt:lpstr>Tko je odgovoran za rješavanje problema?</vt:lpstr>
      <vt:lpstr> </vt:lpstr>
      <vt:lpstr>Zašto je ovo problem koji bi državne institucije trebale rješavati? </vt:lpstr>
      <vt:lpstr>Predložili smo javnu politiku</vt:lpstr>
      <vt:lpstr>Predložili smo javnu politiku</vt:lpstr>
      <vt:lpstr>Plan  našeg djelovanja</vt:lpstr>
      <vt:lpstr>Plan našeg djelovanja</vt:lpstr>
      <vt:lpstr>Plan našeg djelovanja</vt:lpstr>
      <vt:lpstr>Plan našeg djelovanja</vt:lpstr>
      <vt:lpstr>Plan našeg djelovanja</vt:lpstr>
      <vt:lpstr>Što smo naučili?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Šime Budinića</dc:title>
  <dc:creator>korisnik</dc:creator>
  <cp:lastModifiedBy>Antonio Perković</cp:lastModifiedBy>
  <cp:revision>119</cp:revision>
  <dcterms:created xsi:type="dcterms:W3CDTF">2014-11-23T20:22:22Z</dcterms:created>
  <dcterms:modified xsi:type="dcterms:W3CDTF">2014-12-11T13:07:31Z</dcterms:modified>
</cp:coreProperties>
</file>