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sldIdLst>
    <p:sldId id="256" r:id="rId3"/>
    <p:sldId id="269" r:id="rId4"/>
    <p:sldId id="271" r:id="rId5"/>
    <p:sldId id="258" r:id="rId6"/>
    <p:sldId id="267" r:id="rId7"/>
    <p:sldId id="280" r:id="rId8"/>
    <p:sldId id="279" r:id="rId9"/>
    <p:sldId id="262" r:id="rId10"/>
    <p:sldId id="274" r:id="rId11"/>
    <p:sldId id="266" r:id="rId12"/>
    <p:sldId id="268" r:id="rId13"/>
    <p:sldId id="257" r:id="rId14"/>
    <p:sldId id="270" r:id="rId15"/>
    <p:sldId id="272" r:id="rId16"/>
    <p:sldId id="282" r:id="rId17"/>
    <p:sldId id="259" r:id="rId18"/>
    <p:sldId id="265" r:id="rId19"/>
    <p:sldId id="284" r:id="rId20"/>
    <p:sldId id="260" r:id="rId21"/>
    <p:sldId id="277" r:id="rId22"/>
    <p:sldId id="263" r:id="rId23"/>
    <p:sldId id="276" r:id="rId24"/>
    <p:sldId id="278" r:id="rId25"/>
    <p:sldId id="281" r:id="rId26"/>
    <p:sldId id="273" r:id="rId27"/>
    <p:sldId id="264" r:id="rId28"/>
    <p:sldId id="261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Rg st="1" end="28"/>
    <p:penClr>
      <a:srgbClr val="FF0000"/>
    </p:penClr>
  </p:showPr>
  <p:clrMru>
    <a:srgbClr val="00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rojekt%20dobravski%20ljuk\MAPA%201\pitanje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rojekt%20dobravski%20ljuk\MAPA%201\pitanja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rojekt%20dobravski%20ljuk\MAPA%201\pitanje%20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kt%20dobravski%20ljuk\pitanje%2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5"/>
  <c:chart>
    <c:title>
      <c:tx>
        <c:rich>
          <a:bodyPr/>
          <a:lstStyle/>
          <a:p>
            <a:pPr>
              <a:defRPr sz="2400">
                <a:latin typeface="Comic Sans MS" pitchFamily="66" charset="0"/>
              </a:defRPr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Koristite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 luk u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vašem kućanstvu u svakodnevnoj 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prehrani?</a:t>
            </a:r>
          </a:p>
        </c:rich>
      </c:tx>
      <c:layout>
        <c:manualLayout>
          <c:xMode val="edge"/>
          <c:yMode val="edge"/>
          <c:x val="0.12622820197181736"/>
          <c:y val="2.4875783288061806E-2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9941172712965793E-2"/>
          <c:y val="0.11328969671369797"/>
          <c:w val="0.83429129338667518"/>
          <c:h val="0.82341039181653541"/>
        </c:manualLayout>
      </c:layout>
      <c:pie3DChart>
        <c:varyColors val="1"/>
        <c:ser>
          <c:idx val="0"/>
          <c:order val="0"/>
          <c:spPr>
            <a:solidFill>
              <a:srgbClr val="D60093"/>
            </a:solidFill>
          </c:spPr>
          <c:explosion val="34"/>
          <c:dPt>
            <c:idx val="1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-0.14959658074521479"/>
                  <c:y val="-0.30297582228437775"/>
                </c:manualLayout>
              </c:layout>
              <c:tx>
                <c:rich>
                  <a:bodyPr/>
                  <a:lstStyle/>
                  <a:p>
                    <a:pPr>
                      <a:defRPr sz="2400" baseline="0">
                        <a:solidFill>
                          <a:schemeClr val="bg1"/>
                        </a:solidFill>
                        <a:latin typeface="Arial Black" pitchFamily="34" charset="0"/>
                      </a:defRPr>
                    </a:pPr>
                    <a:r>
                      <a:rPr lang="en-US" sz="2800" b="1" baseline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80%</a:t>
                    </a:r>
                    <a:r>
                      <a:rPr lang="hr-HR" sz="2800" b="1" baseline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 DA</a:t>
                    </a:r>
                    <a:endParaRPr lang="en-US" sz="2800" b="1" baseline="0" dirty="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c:rich>
              </c:tx>
              <c:spPr/>
              <c:dLblPos val="bestFit"/>
              <c:showVal val="1"/>
            </c:dLbl>
            <c:dLbl>
              <c:idx val="1"/>
              <c:layout>
                <c:manualLayout>
                  <c:x val="-9.3326149452004362E-2"/>
                  <c:y val="4.1963397251432104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baseline="0" dirty="0">
                        <a:latin typeface="Arial Narrow" pitchFamily="34" charset="0"/>
                      </a:rPr>
                      <a:t>20%</a:t>
                    </a:r>
                    <a:r>
                      <a:rPr lang="hr-HR" sz="2400" b="1" baseline="0" dirty="0">
                        <a:latin typeface="Arial Narrow" pitchFamily="34" charset="0"/>
                      </a:rPr>
                      <a:t> NE</a:t>
                    </a:r>
                    <a:endParaRPr lang="en-US" sz="2400" b="1" baseline="0" dirty="0">
                      <a:latin typeface="Arial Narrow" pitchFamily="34" charset="0"/>
                    </a:endParaRPr>
                  </a:p>
                </c:rich>
              </c:tx>
              <c:dLblPos val="bestFit"/>
              <c:showVal val="1"/>
            </c:dLbl>
            <c:txPr>
              <a:bodyPr/>
              <a:lstStyle/>
              <a:p>
                <a:pPr>
                  <a:defRPr sz="2400" baseline="0">
                    <a:latin typeface="Arial Black" pitchFamily="34" charset="0"/>
                  </a:defRPr>
                </a:pPr>
                <a:endParaRPr lang="sr-Latn-CS"/>
              </a:p>
            </c:txPr>
            <c:dLblPos val="outEnd"/>
            <c:showVal val="1"/>
          </c:dLbls>
          <c:cat>
            <c:strLit>
              <c:ptCount val="1"/>
              <c:pt idx="0">
                <c:v> ne</c:v>
              </c:pt>
            </c:strLit>
          </c:cat>
          <c:val>
            <c:numRef>
              <c:f>List1!$A$1:$B$1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dLbls>
            <c:showVal val="1"/>
          </c:dLbls>
          <c:cat>
            <c:strLit>
              <c:ptCount val="1"/>
              <c:pt idx="0">
                <c:v> ne</c:v>
              </c:pt>
            </c:strLit>
          </c:cat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Val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5"/>
  <c:chart>
    <c:title>
      <c:tx>
        <c:rich>
          <a:bodyPr/>
          <a:lstStyle/>
          <a:p>
            <a:pPr>
              <a:defRPr sz="2800"/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Koliko vaše kućanstvo potroši </a:t>
            </a:r>
            <a:r>
              <a:rPr lang="hr-HR" sz="2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luka u </a:t>
            </a:r>
            <a:r>
              <a:rPr lang="hr-HR" sz="28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tjedan dana?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2358489142968789"/>
          <c:y val="1.7192370782331375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CC3399"/>
            </a:solidFill>
          </c:spPr>
          <c:explosion val="8"/>
          <c:dPt>
            <c:idx val="1"/>
            <c:spPr>
              <a:solidFill>
                <a:srgbClr val="934BC9"/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rgbClr val="FF99FF"/>
              </a:solidFill>
            </c:spPr>
          </c:dPt>
          <c:dLbls>
            <c:dLbl>
              <c:idx val="0"/>
              <c:layout>
                <c:manualLayout>
                  <c:x val="-0.26212634659367351"/>
                  <c:y val="-0.16400775094253597"/>
                </c:manualLayout>
              </c:layout>
              <c:tx>
                <c:rich>
                  <a:bodyPr/>
                  <a:lstStyle/>
                  <a:p>
                    <a:r>
                      <a:rPr lang="hr-HR" sz="2400" b="1" baseline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60%</a:t>
                    </a:r>
                  </a:p>
                  <a:p>
                    <a:r>
                      <a:rPr lang="hr-HR" sz="2400" b="1" baseline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do 0,5 kg</a:t>
                    </a:r>
                    <a:endParaRPr lang="en-US" sz="2400" b="1" baseline="0" dirty="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0.1683178042478039"/>
                  <c:y val="-0.12527251661792269"/>
                </c:manualLayout>
              </c:layout>
              <c:tx>
                <c:rich>
                  <a:bodyPr/>
                  <a:lstStyle/>
                  <a:p>
                    <a:pPr>
                      <a:defRPr sz="2000" baseline="0">
                        <a:solidFill>
                          <a:schemeClr val="bg1"/>
                        </a:solidFill>
                        <a:latin typeface="Arial Black" pitchFamily="34" charset="0"/>
                      </a:defRPr>
                    </a:pPr>
                    <a:r>
                      <a:rPr lang="hr-HR" sz="2400" b="1" baseline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22%</a:t>
                    </a:r>
                  </a:p>
                  <a:p>
                    <a:pPr>
                      <a:defRPr sz="2000" baseline="0">
                        <a:solidFill>
                          <a:schemeClr val="bg1"/>
                        </a:solidFill>
                        <a:latin typeface="Arial Black" pitchFamily="34" charset="0"/>
                      </a:defRPr>
                    </a:pPr>
                    <a:r>
                      <a:rPr lang="hr-HR" sz="2400" b="1" baseline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od 0 do </a:t>
                    </a:r>
                  </a:p>
                  <a:p>
                    <a:pPr>
                      <a:defRPr sz="2000" baseline="0">
                        <a:solidFill>
                          <a:schemeClr val="bg1"/>
                        </a:solidFill>
                        <a:latin typeface="Arial Black" pitchFamily="34" charset="0"/>
                      </a:defRPr>
                    </a:pPr>
                    <a:r>
                      <a:rPr lang="hr-HR" sz="2400" b="1" baseline="0" dirty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1 kg</a:t>
                    </a:r>
                    <a:endParaRPr lang="en-US" sz="2400" b="1" baseline="0" dirty="0">
                      <a:solidFill>
                        <a:schemeClr val="bg1"/>
                      </a:solidFill>
                      <a:latin typeface="Arial Narrow" pitchFamily="34" charset="0"/>
                    </a:endParaRPr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7.5585471346095645E-3"/>
                  <c:y val="-5.3180202199755583E-2"/>
                </c:manualLayout>
              </c:layout>
              <c:tx>
                <c:rich>
                  <a:bodyPr/>
                  <a:lstStyle/>
                  <a:p>
                    <a:r>
                      <a:rPr lang="hr-HR" sz="2400" b="1" baseline="0" dirty="0">
                        <a:latin typeface="Arial Narrow" pitchFamily="34" charset="0"/>
                      </a:rPr>
                      <a:t>18%</a:t>
                    </a:r>
                  </a:p>
                  <a:p>
                    <a:r>
                      <a:rPr lang="hr-HR" sz="2400" b="1" baseline="0" dirty="0">
                        <a:latin typeface="Arial Narrow" pitchFamily="34" charset="0"/>
                      </a:rPr>
                      <a:t>više od 1 kg</a:t>
                    </a:r>
                    <a:endParaRPr lang="en-US" sz="2400" b="1" baseline="0" dirty="0">
                      <a:latin typeface="Arial Narrow" pitchFamily="34" charset="0"/>
                    </a:endParaRP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000" baseline="0">
                    <a:latin typeface="Arial Black" pitchFamily="34" charset="0"/>
                  </a:defRPr>
                </a:pPr>
                <a:endParaRPr lang="sr-Latn-CS"/>
              </a:p>
            </c:txPr>
            <c:showPercent val="1"/>
            <c:showLeaderLines val="1"/>
          </c:dLbls>
          <c:val>
            <c:numRef>
              <c:f>List1!$A$1:$C$1</c:f>
              <c:numCache>
                <c:formatCode>0%</c:formatCode>
                <c:ptCount val="3"/>
                <c:pt idx="0">
                  <c:v>0.60000000000000064</c:v>
                </c:pt>
                <c:pt idx="1">
                  <c:v>0.22</c:v>
                </c:pt>
                <c:pt idx="2">
                  <c:v>0.18000000000000024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/>
            </a:pPr>
            <a:r>
              <a:rPr lang="hr-H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koji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korist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ite kupujete ili proizvodite: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c:rich>
      </c:tx>
      <c:layout/>
    </c:title>
    <c:view3D>
      <c:rotX val="30"/>
      <c:rotY val="150"/>
      <c:perspective val="30"/>
    </c:view3D>
    <c:plotArea>
      <c:layout>
        <c:manualLayout>
          <c:layoutTarget val="inner"/>
          <c:xMode val="edge"/>
          <c:yMode val="edge"/>
          <c:x val="7.9475308641975315E-2"/>
          <c:y val="0.24459344023611446"/>
          <c:w val="0.84104938271604934"/>
          <c:h val="0.67325527157987008"/>
        </c:manualLayout>
      </c:layout>
      <c:pie3DChart>
        <c:varyColors val="1"/>
        <c:ser>
          <c:idx val="0"/>
          <c:order val="0"/>
          <c:spPr>
            <a:solidFill>
              <a:srgbClr val="B621DF"/>
            </a:solidFill>
          </c:spPr>
          <c:explosion val="25"/>
          <c:dPt>
            <c:idx val="0"/>
            <c:spPr>
              <a:solidFill>
                <a:srgbClr val="FF33CC"/>
              </a:solidFill>
            </c:spPr>
          </c:dPt>
          <c:dPt>
            <c:idx val="1"/>
            <c:spPr>
              <a:solidFill>
                <a:srgbClr val="FF99FF"/>
              </a:solidFill>
            </c:spPr>
          </c:dPt>
          <c:dLbls>
            <c:dLbl>
              <c:idx val="0"/>
              <c:layout>
                <c:manualLayout>
                  <c:x val="-3.0864440556041605E-2"/>
                  <c:y val="-1.2332695334842389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baseline="0" dirty="0">
                        <a:latin typeface="Arial Narrow" pitchFamily="34" charset="0"/>
                        <a:cs typeface="Arial" pitchFamily="34" charset="0"/>
                      </a:rPr>
                      <a:t>34%</a:t>
                    </a:r>
                    <a:r>
                      <a:rPr lang="hr-HR" sz="2400" b="1" baseline="0" dirty="0">
                        <a:latin typeface="Arial Narrow" pitchFamily="34" charset="0"/>
                        <a:cs typeface="Arial" pitchFamily="34" charset="0"/>
                      </a:rPr>
                      <a:t> </a:t>
                    </a:r>
                    <a:r>
                      <a:rPr lang="hr-HR" sz="2400" b="1" baseline="0" dirty="0" smtClean="0">
                        <a:latin typeface="Arial Narrow" pitchFamily="34" charset="0"/>
                        <a:cs typeface="Arial" pitchFamily="34" charset="0"/>
                      </a:rPr>
                      <a:t>koristi luk koji sami uzgajaju</a:t>
                    </a:r>
                    <a:endParaRPr lang="en-US" sz="2400" b="1" baseline="0" dirty="0">
                      <a:latin typeface="Arial Narrow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3.8580246913580245E-2"/>
                  <c:y val="-6.5774375119159401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baseline="0" dirty="0">
                        <a:latin typeface="Arial Narrow" pitchFamily="34" charset="0"/>
                        <a:cs typeface="Arial" pitchFamily="34" charset="0"/>
                      </a:rPr>
                      <a:t>16%</a:t>
                    </a:r>
                    <a:r>
                      <a:rPr lang="hr-HR" sz="2400" b="1" baseline="0" dirty="0">
                        <a:latin typeface="Arial Narrow" pitchFamily="34" charset="0"/>
                        <a:cs typeface="Arial" pitchFamily="34" charset="0"/>
                      </a:rPr>
                      <a:t>  </a:t>
                    </a:r>
                    <a:r>
                      <a:rPr lang="hr-HR" sz="2400" b="1" baseline="0" dirty="0" smtClean="0">
                        <a:latin typeface="Arial Narrow" pitchFamily="34" charset="0"/>
                        <a:cs typeface="Arial" pitchFamily="34" charset="0"/>
                      </a:rPr>
                      <a:t>kupuje luk</a:t>
                    </a:r>
                    <a:endParaRPr lang="en-US" sz="2400" b="1" baseline="0" dirty="0">
                      <a:latin typeface="Arial Narrow" pitchFamily="34" charset="0"/>
                      <a:cs typeface="Arial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1.0802469135802475E-2"/>
                  <c:y val="-4.3765531184725356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baseline="0" dirty="0">
                        <a:latin typeface="Arial Narrow" pitchFamily="34" charset="0"/>
                        <a:cs typeface="Arial" pitchFamily="34" charset="0"/>
                      </a:rPr>
                      <a:t>50%</a:t>
                    </a:r>
                    <a:r>
                      <a:rPr lang="hr-HR" sz="2400" b="1" baseline="0" dirty="0">
                        <a:latin typeface="Arial Narrow" pitchFamily="34" charset="0"/>
                        <a:cs typeface="Arial" pitchFamily="34" charset="0"/>
                      </a:rPr>
                      <a:t> </a:t>
                    </a:r>
                    <a:r>
                      <a:rPr lang="hr-HR" sz="2400" b="1" baseline="0" dirty="0" smtClean="0">
                        <a:latin typeface="Arial Narrow" pitchFamily="34" charset="0"/>
                        <a:cs typeface="Arial" pitchFamily="34" charset="0"/>
                      </a:rPr>
                      <a:t>kupuje i koristi domaći luk</a:t>
                    </a:r>
                    <a:endParaRPr lang="en-US" sz="2400" b="1" baseline="0" dirty="0">
                      <a:latin typeface="Arial Narrow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Val val="1"/>
            </c:dLbl>
            <c:delete val="1"/>
          </c:dLbls>
          <c:val>
            <c:numRef>
              <c:f>List1!$A$1:$C$1</c:f>
              <c:numCache>
                <c:formatCode>0%</c:formatCode>
                <c:ptCount val="3"/>
                <c:pt idx="0">
                  <c:v>0.34</c:v>
                </c:pt>
                <c:pt idx="1">
                  <c:v>0.16</c:v>
                </c:pt>
                <c:pt idx="2">
                  <c:v>0.5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sz="2400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uk</a:t>
            </a:r>
            <a:r>
              <a:rPr lang="hr-HR" sz="28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2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koja domaćinstva sama uzgajaju: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c:rich>
      </c:tx>
      <c:layout>
        <c:manualLayout>
          <c:xMode val="edge"/>
          <c:yMode val="edge"/>
          <c:x val="0.19116506270049574"/>
          <c:y val="2.6044492674986441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33CC"/>
              </a:solidFill>
            </c:spPr>
          </c:dPt>
          <c:dPt>
            <c:idx val="1"/>
            <c:spPr>
              <a:solidFill>
                <a:srgbClr val="7D2E92"/>
              </a:solidFill>
            </c:spPr>
          </c:dPt>
          <c:dLbls>
            <c:dLbl>
              <c:idx val="0"/>
              <c:layout>
                <c:manualLayout>
                  <c:x val="-0.21296308447555176"/>
                  <c:y val="-0.28865979381443307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pitchFamily="34" charset="0"/>
                      </a:rPr>
                      <a:t>74%</a:t>
                    </a:r>
                    <a:r>
                      <a:rPr lang="hr-HR" sz="24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pitchFamily="34" charset="0"/>
                      </a:rPr>
                      <a:t> </a:t>
                    </a:r>
                    <a:r>
                      <a:rPr lang="hr-HR" sz="2400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pitchFamily="34" charset="0"/>
                      </a:rPr>
                      <a:t>ekološki proizvodi</a:t>
                    </a:r>
                    <a:endParaRPr lang="en-US" sz="2400" b="1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itchFamily="34" charset="0"/>
                      <a:cs typeface="Arial" pitchFamily="34" charset="0"/>
                    </a:endParaRPr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3.7192208612812291E-2"/>
                  <c:y val="2.1944194034888315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baseline="0" dirty="0">
                        <a:latin typeface="Arial Narrow" pitchFamily="34" charset="0"/>
                        <a:cs typeface="Arial" pitchFamily="34" charset="0"/>
                      </a:rPr>
                      <a:t>26%</a:t>
                    </a:r>
                    <a:r>
                      <a:rPr lang="hr-HR" sz="2400" baseline="0" dirty="0">
                        <a:latin typeface="Arial Narrow" pitchFamily="34" charset="0"/>
                        <a:cs typeface="Arial" pitchFamily="34" charset="0"/>
                      </a:rPr>
                      <a:t> </a:t>
                    </a:r>
                    <a:r>
                      <a:rPr lang="hr-HR" sz="2400" baseline="0" dirty="0" smtClean="0">
                        <a:latin typeface="Arial Narrow" pitchFamily="34" charset="0"/>
                        <a:cs typeface="Arial" pitchFamily="34" charset="0"/>
                      </a:rPr>
                      <a:t>koristi </a:t>
                    </a:r>
                    <a:r>
                      <a:rPr lang="hr-HR" sz="2400" baseline="0" dirty="0">
                        <a:latin typeface="Arial Narrow" pitchFamily="34" charset="0"/>
                        <a:cs typeface="Arial" pitchFamily="34" charset="0"/>
                      </a:rPr>
                      <a:t>zaštitna </a:t>
                    </a:r>
                    <a:r>
                      <a:rPr lang="hr-HR" sz="2400" baseline="0" dirty="0" smtClean="0">
                        <a:latin typeface="Arial Narrow" pitchFamily="34" charset="0"/>
                        <a:cs typeface="Arial" pitchFamily="34" charset="0"/>
                      </a:rPr>
                      <a:t>sredstva u uzgoju</a:t>
                    </a:r>
                    <a:endParaRPr lang="en-US" sz="2400" baseline="0" dirty="0">
                      <a:latin typeface="Arial Narrow" pitchFamily="34" charset="0"/>
                      <a:cs typeface="Arial" pitchFamily="34" charset="0"/>
                    </a:endParaRPr>
                  </a:p>
                </c:rich>
              </c:tx>
              <c:dLblPos val="outEnd"/>
              <c:showVal val="1"/>
            </c:dLbl>
            <c:delete val="1"/>
          </c:dLbls>
          <c:val>
            <c:numRef>
              <c:f>List1!$A$1:$B$1</c:f>
              <c:numCache>
                <c:formatCode>0%</c:formatCode>
                <c:ptCount val="2"/>
                <c:pt idx="0">
                  <c:v>0.7400000000000011</c:v>
                </c:pt>
                <c:pt idx="1">
                  <c:v>0.26</c:v>
                </c:pt>
              </c:numCache>
            </c:numRef>
          </c:val>
        </c:ser>
      </c:pie3D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E6FF9C-F895-420D-824C-7A2A63104F12}" type="slidenum">
              <a:rPr lang="es-CL"/>
              <a:pPr/>
              <a:t>‹#›</a:t>
            </a:fld>
            <a:endParaRPr lang="es-CL"/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87C42-9B48-4EF1-B755-CBB51BE741E5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9CFAB-9406-42AD-98CB-564F79C837E1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02772-D2B3-4423-B132-5CF1A33E1659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9885D-EEA7-476C-A3DC-029C36897537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2EEB-8AFB-4584-81A7-E06D470CFA12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AF8C-8EF5-44C9-AE29-A6CEB1BB9272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CC946-E6AA-42F7-B947-8702CF8860C0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60A0C-A7C1-49CE-AFF0-EBD919D1BA92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9B15B-47D0-4974-BE6C-0E454AFDEBA5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AC397-54E1-4F7A-9B60-59AD92CA83E6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7A9D7-F25F-4CD6-95A7-4396FAA32F51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E6FF9C-F895-420D-824C-7A2A63104F12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slov i tekst iznad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6507E7-1068-4573-BE27-7BADFB6335D1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CL">
              <a:solidFill>
                <a:srgbClr val="000000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DA5C76-2D79-4EE4-82FF-1FA61C5A7B7A}" type="slidenum">
              <a:rPr lang="es-CL">
                <a:solidFill>
                  <a:srgbClr val="000000"/>
                </a:solidFill>
              </a:rPr>
              <a:pPr/>
              <a:t>‹#›</a:t>
            </a:fld>
            <a:endParaRPr lang="es-C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 spd="slow" advClick="0" advTm="6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  <p:transition spd="slow" advClick="0" advTm="6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6CF0D0-89B5-413A-B969-0B1C7BC9B0AA}" type="datetimeFigureOut">
              <a:rPr lang="hr-HR" smtClean="0"/>
              <a:pPr/>
              <a:t>10.12.2014.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365477-55FF-42D8-B94E-CC822CF212A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 advClick="0" advTm="6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66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L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16681F-E8FE-435A-9A91-D0FCB23D3904}" type="slidenum">
              <a:rPr 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CL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ransition spd="slow" advClick="0" advTm="6000"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260647"/>
            <a:ext cx="7772400" cy="1080121"/>
          </a:xfrm>
        </p:spPr>
        <p:txBody>
          <a:bodyPr>
            <a:normAutofit fontScale="90000"/>
          </a:bodyPr>
          <a:lstStyle/>
          <a:p>
            <a:r>
              <a:rPr lang="hr-HR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Osnovna škola Donja Dubrava</a:t>
            </a:r>
            <a:endParaRPr lang="hr-H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07504" y="1628800"/>
            <a:ext cx="9036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hr-H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DOBRAVSKI  LJUK</a:t>
            </a:r>
            <a:endParaRPr lang="hr-H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C:\Users\Robert\Desktop\Luk-obraden\luk-ili-kapula-uvijek-nas-rasplace-ali-je-jako-zdrav-900x600-20140100-20140104231752-38468dd938280f70b3ad1756b90383d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91680" y="3161589"/>
            <a:ext cx="5544616" cy="3696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Robert\Desktop\Donja_Dubrava_(grb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013176"/>
            <a:ext cx="1228540" cy="1560968"/>
          </a:xfrm>
          <a:prstGeom prst="rect">
            <a:avLst/>
          </a:prstGeom>
          <a:noFill/>
        </p:spPr>
      </p:pic>
      <p:pic>
        <p:nvPicPr>
          <p:cNvPr id="3" name="Picture 4" descr="C:\Users\Robert\Desktop\194px-Međimurska_županija_(grb)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85184"/>
            <a:ext cx="1328053" cy="147181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323528" y="4941168"/>
            <a:ext cx="8568952" cy="18002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 školskoj kuhinji koristi se luk u pripremi hrane. </a:t>
            </a:r>
          </a:p>
          <a:p>
            <a:endParaRPr lang="hr-HR" dirty="0"/>
          </a:p>
        </p:txBody>
      </p:sp>
      <p:pic>
        <p:nvPicPr>
          <p:cNvPr id="5" name="Rezervirano mjesto slike 4" descr="P22801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56" b="4856"/>
          <a:stretch>
            <a:fillRect/>
          </a:stretch>
        </p:blipFill>
        <p:spPr/>
      </p:pic>
    </p:spTree>
  </p:cSld>
  <p:clrMapOvr>
    <a:masterClrMapping/>
  </p:clrMapOvr>
  <p:transition spd="slow" advClick="0" advTm="15304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Anketa</a:t>
            </a:r>
            <a:endParaRPr lang="hr-HR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Proveli smo anketu u 80 kućanstava u Donjoj Dubravi kako bismo doznali…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 descr="123100867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491416"/>
            <a:ext cx="4015728" cy="40139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93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331030"/>
            <a:ext cx="2907035" cy="152697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2" name="Picture 4" descr="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444501"/>
            <a:ext cx="2691011" cy="14134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7" name="Rezervirano mjesto sadržaja 6"/>
          <p:cNvGraphicFramePr>
            <a:graphicFrameLocks noGrp="1"/>
          </p:cNvGraphicFramePr>
          <p:nvPr>
            <p:ph sz="quarter" idx="1"/>
          </p:nvPr>
        </p:nvGraphicFramePr>
        <p:xfrm>
          <a:off x="251520" y="188640"/>
          <a:ext cx="860444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 advTm="12277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/>
        </p:nvGraphicFramePr>
        <p:xfrm>
          <a:off x="323528" y="260648"/>
          <a:ext cx="835292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4" descr="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229200"/>
            <a:ext cx="2691011" cy="14134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4" descr="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301208"/>
            <a:ext cx="2691011" cy="14134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4024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2"/>
          <p:cNvGraphicFramePr>
            <a:graphicFrameLocks noGrp="1"/>
          </p:cNvGraphicFramePr>
          <p:nvPr>
            <p:ph/>
          </p:nvPr>
        </p:nvGraphicFramePr>
        <p:xfrm>
          <a:off x="428596" y="285728"/>
          <a:ext cx="8229600" cy="617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CFB"/>
              </a:clrFrom>
              <a:clrTo>
                <a:srgbClr val="F8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9312" y="4941168"/>
            <a:ext cx="2244688" cy="19231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429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zervirano mjesto sadržaja 2"/>
          <p:cNvGraphicFramePr>
            <a:graphicFrameLocks noGrp="1"/>
          </p:cNvGraphicFramePr>
          <p:nvPr>
            <p:ph/>
          </p:nvPr>
        </p:nvGraphicFramePr>
        <p:xfrm>
          <a:off x="428596" y="214290"/>
          <a:ext cx="8229600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4275" name="Picture 3" descr="123100867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182375"/>
            <a:ext cx="2676836" cy="267562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4352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0" y="4869160"/>
            <a:ext cx="8964488" cy="1988840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Skrenuli smo pažnju lokalnoj zajednici na ovu izuzetno kvalitetnu i zdravu sortu luka. </a:t>
            </a:r>
            <a:endParaRPr lang="hr-HR" sz="3600" dirty="0"/>
          </a:p>
        </p:txBody>
      </p:sp>
      <p:pic>
        <p:nvPicPr>
          <p:cNvPr id="5" name="Rezervirano mjesto slike 4" descr="slika 2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896" b="22896"/>
          <a:stretch>
            <a:fillRect/>
          </a:stretch>
        </p:blipFill>
        <p:spPr/>
      </p:pic>
    </p:spTree>
  </p:cSld>
  <p:clrMapOvr>
    <a:masterClrMapping/>
  </p:clrMapOvr>
  <p:transition spd="slow" advClick="0" advTm="12184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251520" y="4869160"/>
            <a:ext cx="8712968" cy="1800200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Potražili smo mišljenje liječnice koja je potvrdila zdravstvenu korisnost luka.</a:t>
            </a:r>
          </a:p>
          <a:p>
            <a:endParaRPr lang="hr-HR" dirty="0"/>
          </a:p>
        </p:txBody>
      </p:sp>
      <p:pic>
        <p:nvPicPr>
          <p:cNvPr id="5" name="Rezervirano mjesto slike 4" descr="IMG_266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63" r="4563"/>
          <a:stretch>
            <a:fillRect/>
          </a:stretch>
        </p:blipFill>
        <p:spPr/>
      </p:pic>
    </p:spTree>
  </p:cSld>
  <p:clrMapOvr>
    <a:masterClrMapping/>
  </p:clrMapOvr>
  <p:transition spd="slow" advClick="0" advTm="1415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928992" cy="17745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Razgovor sa </a:t>
            </a:r>
            <a:r>
              <a:rPr lang="hr-HR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g.Josipom</a:t>
            </a:r>
            <a:r>
              <a:rPr lang="hr-H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Sabolom, </a:t>
            </a:r>
            <a:endParaRPr lang="hr-HR" sz="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hr-H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ekološkim </a:t>
            </a:r>
            <a:r>
              <a:rPr lang="hr-H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uzgajivačem luka i pokretačem manifestacije Dani </a:t>
            </a:r>
            <a:r>
              <a:rPr lang="hr-HR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ljuka</a:t>
            </a:r>
            <a:r>
              <a:rPr lang="hr-H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 ekološke proizvodnje.</a:t>
            </a:r>
          </a:p>
          <a:p>
            <a:endParaRPr lang="hr-HR" dirty="0"/>
          </a:p>
        </p:txBody>
      </p:sp>
      <p:pic>
        <p:nvPicPr>
          <p:cNvPr id="5" name="Rezervirano mjesto slike 4" descr="P30701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95" b="2095"/>
          <a:stretch>
            <a:fillRect/>
          </a:stretch>
        </p:blipFill>
        <p:spPr/>
      </p:pic>
    </p:spTree>
  </p:cSld>
  <p:clrMapOvr>
    <a:masterClrMapping/>
  </p:clrMapOvr>
  <p:transition spd="slow" advClick="0" advTm="12418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07504" y="4869160"/>
            <a:ext cx="8856984" cy="198884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Dao nam je puno korisnih savjeta o ekološkom uzgoju luka.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Rezervirano mjesto slike 4" descr="IMG_17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825" b="11825"/>
          <a:stretch>
            <a:fillRect/>
          </a:stretch>
        </p:blipFill>
        <p:spPr/>
      </p:pic>
    </p:spTree>
  </p:cSld>
  <p:clrMapOvr>
    <a:masterClrMapping/>
  </p:clrMapOvr>
  <p:transition spd="slow" advClick="0" advTm="10811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kartamedjimurjam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16" y="273573"/>
            <a:ext cx="8417048" cy="6107755"/>
          </a:xfrm>
          <a:prstGeom prst="rect">
            <a:avLst/>
          </a:prstGeom>
          <a:noFill/>
        </p:spPr>
      </p:pic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6444208" y="4581128"/>
            <a:ext cx="864097" cy="504056"/>
          </a:xfrm>
          <a:prstGeom prst="ellipse">
            <a:avLst/>
          </a:prstGeom>
          <a:noFill/>
          <a:ln w="76200">
            <a:solidFill>
              <a:srgbClr val="003300"/>
            </a:solidFill>
            <a:round/>
            <a:headEnd/>
            <a:tailEnd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none" anchor="ctr"/>
          <a:lstStyle/>
          <a:p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323528" y="116632"/>
            <a:ext cx="8424936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Donja Dubrava je najistočnija općina  Međimurske županije</a:t>
            </a:r>
            <a:endParaRPr lang="hr-H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323528" y="5517232"/>
            <a:ext cx="8424936" cy="93662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Smjestila se u kutu međimurskog trokuta na samoj rijeci Dravi.</a:t>
            </a:r>
            <a:endParaRPr kumimoji="0" lang="hr-H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images (1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5949280"/>
            <a:ext cx="755576" cy="7565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2" descr="images (1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949280"/>
            <a:ext cx="755576" cy="7565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53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4929198"/>
            <a:ext cx="8786874" cy="1643074"/>
          </a:xfrm>
        </p:spPr>
        <p:txBody>
          <a:bodyPr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Dobili smo podršku i općinskog načelnika g</a:t>
            </a:r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Dražena </a:t>
            </a:r>
            <a:r>
              <a:rPr lang="hr-HR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Misera</a:t>
            </a:r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hr-H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Rezervirano mjesto slike 8" descr="IMG_176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825" b="11825"/>
          <a:stretch>
            <a:fillRect/>
          </a:stretch>
        </p:blipFill>
        <p:spPr/>
      </p:pic>
    </p:spTree>
  </p:cSld>
  <p:clrMapOvr>
    <a:masterClrMapping/>
  </p:clrMapOvr>
  <p:transition spd="slow" advClick="0" advTm="10577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357158" y="4929198"/>
            <a:ext cx="8496944" cy="685800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Objavili smo članak o luku zajedno sa receptima u lokalnim novinama.</a:t>
            </a:r>
          </a:p>
          <a:p>
            <a:endParaRPr lang="hr-H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Rezervirano mjesto slike 12" descr="dobravske0720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235" b="10235"/>
          <a:stretch>
            <a:fillRect/>
          </a:stretch>
        </p:blipFill>
        <p:spPr/>
      </p:pic>
    </p:spTree>
  </p:cSld>
  <p:clrMapOvr>
    <a:masterClrMapping/>
  </p:clrMapOvr>
  <p:transition spd="slow" advClick="0" advTm="14398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2844" y="4857760"/>
            <a:ext cx="8786874" cy="1857388"/>
          </a:xfrm>
        </p:spPr>
        <p:txBody>
          <a:bodyPr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Prezentiranje projekta na ovogodišnjem sajmu “Dani </a:t>
            </a:r>
            <a:r>
              <a:rPr lang="hr-HR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ljuka</a:t>
            </a:r>
            <a:r>
              <a:rPr lang="hr-HR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 ekološke proizvodnje”.</a:t>
            </a:r>
            <a:endParaRPr lang="hr-HR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Rezervirano mjesto slike 10" descr="20140831-IMG_17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825" b="11825"/>
          <a:stretch>
            <a:fillRect/>
          </a:stretch>
        </p:blipFill>
        <p:spPr/>
      </p:pic>
    </p:spTree>
  </p:cSld>
  <p:clrMapOvr>
    <a:masterClrMapping/>
  </p:clrMapOvr>
  <p:transition spd="slow" advClick="0" advTm="12855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venir082014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5940152" cy="36597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Promotivni  materijali Općine …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Robert\Desktop\suvenir082014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341">
            <a:off x="633199" y="1686759"/>
            <a:ext cx="3078088" cy="46085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156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suvenir!</a:t>
            </a:r>
            <a:endParaRPr lang="hr-H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5298" name="Picture 2" descr="C:\Users\Robert\Desktop\thumbnail_1409401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00900" cy="461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577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8280920" cy="1190457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Ove godine mogli ste primiti zanimljivu razglednicu iz Donje Dubrave!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Rezervirano mjesto slike 10" descr="Scan00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235" b="14235"/>
          <a:stretch>
            <a:fillRect/>
          </a:stretch>
        </p:blipFill>
        <p:spPr/>
      </p:pic>
    </p:spTree>
  </p:cSld>
  <p:clrMapOvr>
    <a:masterClrMapping/>
  </p:clrMapOvr>
  <p:transition spd="slow" advClick="0" advTm="12199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251520" y="4941168"/>
            <a:ext cx="8712968" cy="1190457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Posjetite nas idućeg kolovoza  u Donjoj Dubravi na Danima </a:t>
            </a: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ljuka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Rezervirano mjesto slike 6" descr="20140831-IMG_17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566" b="11566"/>
          <a:stretch>
            <a:fillRect/>
          </a:stretch>
        </p:blipFill>
        <p:spPr/>
      </p:pic>
    </p:spTree>
  </p:cSld>
  <p:clrMapOvr>
    <a:masterClrMapping/>
  </p:clrMapOvr>
  <p:transition spd="slow" advClick="0" advTm="12901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Zahvaljujemo na pažnji uz poruku:</a:t>
            </a:r>
            <a:endParaRPr lang="hr-H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611560" y="5445825"/>
            <a:ext cx="7746654" cy="685800"/>
          </a:xfrm>
        </p:spPr>
        <p:txBody>
          <a:bodyPr>
            <a:noAutofit/>
          </a:bodyPr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naš projekt 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Dobravski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ljuk</a:t>
            </a: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ide dalje, razvija se, raste, baš kao i mi!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Rezervirano mjesto slike 6" descr="IMG_17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825" b="11825"/>
          <a:stretch>
            <a:fillRect/>
          </a:stretch>
        </p:blipFill>
        <p:spPr/>
      </p:pic>
    </p:spTree>
  </p:cSld>
  <p:clrMapOvr>
    <a:masterClrMapping/>
  </p:clrMapOvr>
  <p:transition spd="slow" advClick="0" advTm="16708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1663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FFFF00"/>
                </a:solidFill>
              </a:rPr>
              <a:t>Donja Dubrava</a:t>
            </a:r>
            <a:endParaRPr lang="hr-HR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7659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/>
          <a:lstStyle/>
          <a:p>
            <a:pPr algn="ctr"/>
            <a:r>
              <a:rPr lang="hr-H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Osnovna škola Donja Dubrava</a:t>
            </a:r>
            <a:endParaRPr lang="hr-H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0" y="5516563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242 </a:t>
            </a:r>
            <a:r>
              <a:rPr lang="hr-H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učenika u 16 razrednih odjela u </a:t>
            </a:r>
          </a:p>
          <a:p>
            <a:pPr algn="ctr">
              <a:spcBef>
                <a:spcPct val="50000"/>
              </a:spcBef>
            </a:pPr>
            <a:r>
              <a:rPr lang="hr-H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dobi od 6 do 15 godina</a:t>
            </a:r>
          </a:p>
        </p:txBody>
      </p:sp>
      <p:pic>
        <p:nvPicPr>
          <p:cNvPr id="2051" name="Picture 3" descr="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B"/>
              </a:clrFrom>
              <a:clrTo>
                <a:srgbClr val="F8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02049">
            <a:off x="7999297" y="5762617"/>
            <a:ext cx="1219200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3" descr="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B"/>
              </a:clrFrom>
              <a:clrTo>
                <a:srgbClr val="F8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02049">
            <a:off x="42922" y="5762617"/>
            <a:ext cx="1219200" cy="10445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Rezervirano mjesto slike 8" descr="img10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788" b="11788"/>
          <a:stretch>
            <a:fillRect/>
          </a:stretch>
        </p:blipFill>
        <p:spPr/>
      </p:pic>
    </p:spTree>
  </p:cSld>
  <p:clrMapOvr>
    <a:masterClrMapping/>
  </p:clrMapOvr>
  <p:transition spd="slow" advClick="0" advTm="8346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58000" cy="634082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Početak</a:t>
            </a:r>
            <a:endParaRPr lang="hr-H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Odlučili smo da u sklopu Projekta</a:t>
            </a:r>
          </a:p>
          <a:p>
            <a:pPr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građanin nešto više saznamo o staroj </a:t>
            </a:r>
          </a:p>
          <a:p>
            <a:pPr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sorti luka koja se nekada uzgajala u </a:t>
            </a:r>
          </a:p>
          <a:p>
            <a:pPr>
              <a:buNone/>
            </a:pPr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Donjoj Dubravi. </a:t>
            </a:r>
          </a:p>
          <a:p>
            <a:pPr>
              <a:buNone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hr-HR" dirty="0"/>
          </a:p>
        </p:txBody>
      </p:sp>
      <p:pic>
        <p:nvPicPr>
          <p:cNvPr id="4100" name="Picture 4" descr="C:\Users\Robert\Desktop\Egyptian_Red_O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00438"/>
            <a:ext cx="4370131" cy="30245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265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4248472" cy="114300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Ciljevi projekta</a:t>
            </a:r>
            <a:endParaRPr lang="hr-HR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820472" cy="4679032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Potreba čuvanja vlastitog zdravlja</a:t>
            </a:r>
          </a:p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Promocija luka kao zdravog povrća</a:t>
            </a:r>
          </a:p>
          <a:p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Dobravski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ljuk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kao turistički i gastronomski proizvod</a:t>
            </a:r>
          </a:p>
          <a:p>
            <a:pPr>
              <a:buNone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hr-HR" dirty="0"/>
          </a:p>
        </p:txBody>
      </p:sp>
      <p:pic>
        <p:nvPicPr>
          <p:cNvPr id="53250" name="Picture 2" descr="C:\Users\Robert\Desktop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893137"/>
            <a:ext cx="3734680" cy="19648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374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42844" y="357166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Latinski naziv za luk u prijevodu znači "jedan“,"jedinstven"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0" y="285749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Sorte luka razlikuju se po boji, veličini i okusu. 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285688" y="1643050"/>
            <a:ext cx="885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Potječe iz Azije i Bliskog Istoka, a uzgaja se preko 5000 godina. </a:t>
            </a:r>
            <a:endPara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2231" name="Picture 7" descr="green-onion-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500438"/>
            <a:ext cx="5143535" cy="38576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beli-i-crni-lu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786190"/>
            <a:ext cx="3643306" cy="285128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zp-lu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4484726" cy="30003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482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8568952" cy="1512168"/>
          </a:xfrm>
          <a:noFill/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txBody>
          <a:bodyPr>
            <a:normAutofit fontScale="92500"/>
          </a:bodyPr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Dubravski 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luk 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nekada je bio prepoznatljiva 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sorta 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 Međimurju.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Rezervirano mjesto slike 4" descr="prodajem-domaci-crveni-ljubicasti-luk-te-proljetni-cesnjak-slika-262066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85" b="16085"/>
          <a:stretch>
            <a:fillRect/>
          </a:stretch>
        </p:blipFill>
        <p:spPr/>
      </p:pic>
    </p:spTree>
  </p:cSld>
  <p:clrMapOvr>
    <a:masterClrMapping/>
  </p:clrMapOvr>
  <p:transition spd="slow" advClick="0" advTm="14367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4178174" cy="576064"/>
          </a:xfrm>
        </p:spPr>
        <p:txBody>
          <a:bodyPr/>
          <a:lstStyle/>
          <a:p>
            <a:r>
              <a:rPr lang="hr-H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Malo povijesti…</a:t>
            </a:r>
            <a:endParaRPr lang="hr-H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179512" y="5229200"/>
            <a:ext cx="8784976" cy="1800200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Ovu su 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sortu 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luka u naše krajeve donijele 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Osmanlije (Turci).</a:t>
            </a:r>
            <a:endParaRPr lang="hr-H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hr-HR" dirty="0"/>
          </a:p>
        </p:txBody>
      </p:sp>
      <p:pic>
        <p:nvPicPr>
          <p:cNvPr id="9" name="Rezervirano mjesto slike 8" descr="luk-crveni-i-crn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81" b="4881"/>
          <a:stretch>
            <a:fillRect/>
          </a:stretch>
        </p:blipFill>
        <p:spPr/>
      </p:pic>
    </p:spTree>
  </p:cSld>
  <p:clrMapOvr>
    <a:masterClrMapping/>
  </p:clrMapOvr>
  <p:transition spd="slow" advClick="0" advTm="15226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399</Words>
  <Application>Microsoft Office PowerPoint</Application>
  <PresentationFormat>Prikaz na zaslonu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27</vt:i4>
      </vt:variant>
    </vt:vector>
  </HeadingPairs>
  <TitlesOfParts>
    <vt:vector size="29" baseType="lpstr">
      <vt:lpstr>Kapital</vt:lpstr>
      <vt:lpstr>Diseño predeterminado</vt:lpstr>
      <vt:lpstr>Osnovna škola Donja Dubrava</vt:lpstr>
      <vt:lpstr>Slajd 2</vt:lpstr>
      <vt:lpstr>Slajd 3</vt:lpstr>
      <vt:lpstr>Osnovna škola Donja Dubrava</vt:lpstr>
      <vt:lpstr>Početak</vt:lpstr>
      <vt:lpstr>Ciljevi projekta</vt:lpstr>
      <vt:lpstr>Slajd 7</vt:lpstr>
      <vt:lpstr>Slajd 8</vt:lpstr>
      <vt:lpstr>Malo povijesti…</vt:lpstr>
      <vt:lpstr>Slajd 10</vt:lpstr>
      <vt:lpstr>Anketa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Dobili smo podršku i općinskog načelnika g. Dražena Misera.</vt:lpstr>
      <vt:lpstr>Slajd 21</vt:lpstr>
      <vt:lpstr>Prezentiranje projekta na ovogodišnjem sajmu “Dani ljuka i ekološke proizvodnje”.</vt:lpstr>
      <vt:lpstr>Promotivni  materijali Općine …</vt:lpstr>
      <vt:lpstr>i suvenir!</vt:lpstr>
      <vt:lpstr>Slajd 25</vt:lpstr>
      <vt:lpstr>Slajd 26</vt:lpstr>
      <vt:lpstr>Zahvaljujemo na pažnji uz poruku: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DOBRAVSKI LJUK</dc:title>
  <dc:creator>Mihaela Martinčić</dc:creator>
  <cp:keywords>OS DONJA DUBRAVA</cp:keywords>
  <cp:lastModifiedBy>Mihaela Martincic</cp:lastModifiedBy>
  <cp:revision>58</cp:revision>
  <dcterms:created xsi:type="dcterms:W3CDTF">2014-11-27T19:38:33Z</dcterms:created>
  <dcterms:modified xsi:type="dcterms:W3CDTF">2014-12-10T11:41:21Z</dcterms:modified>
</cp:coreProperties>
</file>