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318" r:id="rId4"/>
    <p:sldId id="316" r:id="rId5"/>
    <p:sldId id="317" r:id="rId6"/>
    <p:sldId id="319" r:id="rId7"/>
    <p:sldId id="270" r:id="rId8"/>
    <p:sldId id="302" r:id="rId9"/>
    <p:sldId id="303" r:id="rId10"/>
    <p:sldId id="324" r:id="rId11"/>
    <p:sldId id="267" r:id="rId12"/>
    <p:sldId id="272" r:id="rId13"/>
    <p:sldId id="271" r:id="rId14"/>
    <p:sldId id="278" r:id="rId15"/>
    <p:sldId id="304" r:id="rId16"/>
    <p:sldId id="305" r:id="rId17"/>
    <p:sldId id="306" r:id="rId18"/>
    <p:sldId id="307" r:id="rId19"/>
    <p:sldId id="308" r:id="rId20"/>
    <p:sldId id="285" r:id="rId21"/>
    <p:sldId id="266" r:id="rId22"/>
    <p:sldId id="263" r:id="rId23"/>
    <p:sldId id="264" r:id="rId24"/>
    <p:sldId id="265" r:id="rId25"/>
    <p:sldId id="301" r:id="rId26"/>
    <p:sldId id="279" r:id="rId27"/>
    <p:sldId id="280" r:id="rId28"/>
    <p:sldId id="322" r:id="rId29"/>
    <p:sldId id="323" r:id="rId30"/>
    <p:sldId id="281" r:id="rId31"/>
    <p:sldId id="288" r:id="rId32"/>
    <p:sldId id="299" r:id="rId33"/>
    <p:sldId id="310" r:id="rId34"/>
    <p:sldId id="315" r:id="rId35"/>
    <p:sldId id="313" r:id="rId36"/>
    <p:sldId id="314" r:id="rId37"/>
    <p:sldId id="294" r:id="rId38"/>
    <p:sldId id="320" r:id="rId39"/>
    <p:sldId id="293" r:id="rId40"/>
    <p:sldId id="325" r:id="rId41"/>
    <p:sldId id="277" r:id="rId4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CC"/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84" autoAdjust="0"/>
    <p:restoredTop sz="94660"/>
  </p:normalViewPr>
  <p:slideViewPr>
    <p:cSldViewPr>
      <p:cViewPr varScale="1">
        <p:scale>
          <a:sx n="69" d="100"/>
          <a:sy n="69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3"/>
  <c:chart>
    <c:title>
      <c:layout/>
      <c:txPr>
        <a:bodyPr/>
        <a:lstStyle/>
        <a:p>
          <a:pPr>
            <a:defRPr sz="2800"/>
          </a:pPr>
          <a:endParaRPr lang="sr-Latn-CS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Mislite li da je voda važna za život?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3600"/>
                  </a:pPr>
                  <a:endParaRPr lang="sr-Latn-CS"/>
                </a:p>
              </c:txPr>
            </c:dLbl>
            <c:spPr>
              <a:noFill/>
              <a:ln>
                <a:noFill/>
              </a:ln>
              <a:effectLst/>
            </c:spPr>
            <c:showPercent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sr-Latn-C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tx>
        <c:rich>
          <a:bodyPr/>
          <a:lstStyle/>
          <a:p>
            <a:pPr>
              <a:defRPr sz="2800"/>
            </a:pPr>
            <a:r>
              <a:rPr lang="pl-PL" sz="2800" dirty="0" smtClean="0"/>
              <a:t>Poznajete</a:t>
            </a:r>
            <a:r>
              <a:rPr lang="pl-PL" sz="2800" baseline="0" dirty="0" smtClean="0"/>
              <a:t> li sastav baranjske vode</a:t>
            </a:r>
            <a:r>
              <a:rPr lang="pl-PL" sz="2800" dirty="0" smtClean="0"/>
              <a:t>?</a:t>
            </a:r>
            <a:endParaRPr lang="pl-PL" sz="2800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Jeste li čuli za vodu Livada?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3600" baseline="0"/>
                  </a:pPr>
                  <a:endParaRPr lang="sr-Latn-CS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3600" baseline="0"/>
                  </a:pPr>
                  <a:endParaRPr lang="sr-Latn-CS"/>
                </a:p>
              </c:txPr>
            </c:dLbl>
            <c:spPr>
              <a:noFill/>
              <a:ln>
                <a:noFill/>
              </a:ln>
              <a:effectLst/>
            </c:spPr>
            <c:showPercent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0%</c:formatCode>
                <c:ptCount val="2"/>
                <c:pt idx="0">
                  <c:v>0.44000000000000039</c:v>
                </c:pt>
                <c:pt idx="1">
                  <c:v>0.56000000000000005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3600"/>
      </a:pPr>
      <a:endParaRPr lang="sr-Latn-C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tx>
        <c:rich>
          <a:bodyPr/>
          <a:lstStyle/>
          <a:p>
            <a:pPr>
              <a:defRPr sz="3600"/>
            </a:pPr>
            <a:r>
              <a:rPr lang="en-US" sz="2800" dirty="0" err="1"/>
              <a:t>Znate</a:t>
            </a:r>
            <a:r>
              <a:rPr lang="en-US" sz="2800" dirty="0"/>
              <a:t> </a:t>
            </a:r>
            <a:r>
              <a:rPr lang="en-US" sz="2800" dirty="0" err="1"/>
              <a:t>li</a:t>
            </a:r>
            <a:r>
              <a:rPr lang="en-US" sz="2800" dirty="0"/>
              <a:t> s </a:t>
            </a:r>
            <a:r>
              <a:rPr lang="en-US" sz="2800" dirty="0" err="1"/>
              <a:t>kojeg</a:t>
            </a:r>
            <a:r>
              <a:rPr lang="en-US" sz="2800" dirty="0"/>
              <a:t> </a:t>
            </a:r>
            <a:r>
              <a:rPr lang="en-US" sz="2800" dirty="0" err="1"/>
              <a:t>vodocrpilišta</a:t>
            </a:r>
            <a:r>
              <a:rPr lang="en-US" sz="2800" dirty="0"/>
              <a:t> </a:t>
            </a:r>
            <a:r>
              <a:rPr lang="en-US" sz="2800" dirty="0" err="1"/>
              <a:t>dobivate</a:t>
            </a:r>
            <a:r>
              <a:rPr lang="en-US" sz="2800" dirty="0"/>
              <a:t> </a:t>
            </a:r>
            <a:r>
              <a:rPr lang="en-US" sz="2800" dirty="0" err="1"/>
              <a:t>vodu</a:t>
            </a:r>
            <a:r>
              <a:rPr lang="en-US" sz="2800" dirty="0"/>
              <a:t>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Znate li s kojeg vodocrpilišta dobivate vodu?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3600" baseline="0"/>
                  </a:pPr>
                  <a:endParaRPr lang="sr-Latn-CS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3600" baseline="0"/>
                  </a:pPr>
                  <a:endParaRPr lang="sr-Latn-C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500" baseline="0"/>
                </a:pPr>
                <a:endParaRPr lang="sr-Latn-CS"/>
              </a:p>
            </c:txPr>
            <c:showPercent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0%</c:formatCode>
                <c:ptCount val="2"/>
                <c:pt idx="0">
                  <c:v>0.22</c:v>
                </c:pt>
                <c:pt idx="1">
                  <c:v>0.78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sr-Latn-C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4"/>
  <c:chart>
    <c:title>
      <c:layout/>
      <c:txPr>
        <a:bodyPr/>
        <a:lstStyle/>
        <a:p>
          <a:pPr>
            <a:defRPr sz="2800"/>
          </a:pPr>
          <a:endParaRPr lang="sr-Latn-CS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Na što vas asocira termin voda?</c:v>
                </c:pt>
              </c:strCache>
            </c:strRef>
          </c:tx>
          <c:dLbls>
            <c:dLbl>
              <c:idx val="3"/>
              <c:layout>
                <c:manualLayout>
                  <c:x val="8.4446874696218532E-2"/>
                  <c:y val="0.1397863835828996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aseline="0"/>
                </a:pPr>
                <a:endParaRPr lang="sr-Latn-CS"/>
              </a:p>
            </c:txPr>
            <c:showPercent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List1!$A$2:$A$5</c:f>
              <c:strCache>
                <c:ptCount val="4"/>
                <c:pt idx="0">
                  <c:v>Ugodu</c:v>
                </c:pt>
                <c:pt idx="1">
                  <c:v>Neugodu</c:v>
                </c:pt>
                <c:pt idx="2">
                  <c:v>Život</c:v>
                </c:pt>
                <c:pt idx="3">
                  <c:v>Hladnoću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0.22</c:v>
                </c:pt>
                <c:pt idx="1">
                  <c:v>0</c:v>
                </c:pt>
                <c:pt idx="2">
                  <c:v>0.6700000000000037</c:v>
                </c:pt>
                <c:pt idx="3">
                  <c:v>0.11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sr-Latn-C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tx>
        <c:rich>
          <a:bodyPr/>
          <a:lstStyle/>
          <a:p>
            <a:pPr>
              <a:defRPr sz="2800"/>
            </a:pPr>
            <a:r>
              <a:rPr lang="it-IT" dirty="0" err="1"/>
              <a:t>Znate</a:t>
            </a:r>
            <a:r>
              <a:rPr lang="it-IT" dirty="0"/>
              <a:t> li </a:t>
            </a:r>
            <a:r>
              <a:rPr lang="hr-HR" dirty="0" smtClean="0"/>
              <a:t>s</a:t>
            </a:r>
            <a:r>
              <a:rPr lang="hr-HR" baseline="0" dirty="0" smtClean="0"/>
              <a:t> kojeg vodocrpilišta dobivate vodu</a:t>
            </a:r>
            <a:r>
              <a:rPr lang="it-IT" dirty="0" smtClean="0"/>
              <a:t>?</a:t>
            </a:r>
            <a:endParaRPr lang="it-IT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Znate li izvore pitke vode?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/>
                </a:pPr>
                <a:endParaRPr lang="sr-Latn-CS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0%</c:formatCode>
                <c:ptCount val="2"/>
                <c:pt idx="0">
                  <c:v>0.18000000000000024</c:v>
                </c:pt>
                <c:pt idx="1">
                  <c:v>0.82000000000000062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  <c:dispBlanksAs val="zero"/>
  </c:chart>
  <c:txPr>
    <a:bodyPr/>
    <a:lstStyle/>
    <a:p>
      <a:pPr>
        <a:defRPr sz="1800"/>
      </a:pPr>
      <a:endParaRPr lang="sr-Latn-C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tx>
        <c:rich>
          <a:bodyPr/>
          <a:lstStyle/>
          <a:p>
            <a:pPr>
              <a:defRPr sz="2800"/>
            </a:pPr>
            <a:r>
              <a:rPr lang="it-IT" dirty="0" err="1"/>
              <a:t>Znate</a:t>
            </a:r>
            <a:r>
              <a:rPr lang="it-IT" dirty="0"/>
              <a:t> li </a:t>
            </a:r>
            <a:r>
              <a:rPr lang="hr-HR" dirty="0" smtClean="0"/>
              <a:t>s</a:t>
            </a:r>
            <a:r>
              <a:rPr lang="hr-HR" baseline="0" dirty="0" smtClean="0"/>
              <a:t> kojeg vodocrpilišta dobivate vodu?</a:t>
            </a:r>
            <a:endParaRPr lang="it-IT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Znate li izvore pitke vode?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/>
                </a:pPr>
                <a:endParaRPr lang="sr-Latn-CS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 formatCode="0%">
                  <c:v>1</c:v>
                </c:pt>
                <c:pt idx="1">
                  <c:v>0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  <c:dispBlanksAs val="zero"/>
  </c:chart>
  <c:txPr>
    <a:bodyPr/>
    <a:lstStyle/>
    <a:p>
      <a:pPr>
        <a:defRPr sz="1800"/>
      </a:pPr>
      <a:endParaRPr lang="sr-Latn-C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C8E62-35E6-4EE9-AC7C-A38CE0B444CF}" type="datetimeFigureOut">
              <a:rPr lang="sr-Latn-CS" smtClean="0"/>
              <a:pPr/>
              <a:t>10.12.2014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CE3AE-628C-4FB7-AE95-6A0C2DE43FE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95367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5EA8D-7C9C-4141-B36E-DC50D7429F68}" type="datetimeFigureOut">
              <a:rPr lang="en-US"/>
              <a:pPr/>
              <a:t>12/10/2014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8E326-628F-4BF3-BCF7-F1B3654748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7759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8E326-628F-4BF3-BCF7-F1B365474810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9106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8E326-628F-4BF3-BCF7-F1B36547481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0280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8E326-628F-4BF3-BCF7-F1B365474810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5655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8E326-628F-4BF3-BCF7-F1B365474810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7118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8E326-628F-4BF3-BCF7-F1B365474810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8765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8E326-628F-4BF3-BCF7-F1B365474810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8975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8E326-628F-4BF3-BCF7-F1B365474810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8878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8E326-628F-4BF3-BCF7-F1B365474810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73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8E326-628F-4BF3-BCF7-F1B365474810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7704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8E326-628F-4BF3-BCF7-F1B365474810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203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8E326-628F-4BF3-BCF7-F1B365474810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261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8E326-628F-4BF3-BCF7-F1B365474810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2103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8E326-628F-4BF3-BCF7-F1B365474810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7299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8E326-628F-4BF3-BCF7-F1B365474810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5061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8E326-628F-4BF3-BCF7-F1B365474810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0113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8E326-628F-4BF3-BCF7-F1B365474810}" type="slidenum">
              <a:rPr lang="en-US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76688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8E326-628F-4BF3-BCF7-F1B365474810}" type="slidenum">
              <a:rPr lang="en-US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6271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8E326-628F-4BF3-BCF7-F1B365474810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9175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8E326-628F-4BF3-BCF7-F1B365474810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9412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Negativne</a:t>
            </a:r>
            <a:r>
              <a:rPr lang="hr-HR" baseline="0" dirty="0" smtClean="0"/>
              <a:t> alternativne politike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8E326-628F-4BF3-BCF7-F1B365474810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073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8E326-628F-4BF3-BCF7-F1B365474810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8775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… i pozitivne alternativne politike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8E326-628F-4BF3-BCF7-F1B365474810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5326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Učenica je oslikala strip na temu negativne alternativne politike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8E326-628F-4BF3-BCF7-F1B365474810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6508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8E326-628F-4BF3-BCF7-F1B365474810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6931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04A2-2472-4912-8DAB-92018747C005}" type="datetimeFigureOut">
              <a:rPr lang="sr-Latn-CS" smtClean="0"/>
              <a:pPr/>
              <a:t>10.12.2014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3BE7-2EAB-4CFC-ABC3-93E7902FB4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04A2-2472-4912-8DAB-92018747C005}" type="datetimeFigureOut">
              <a:rPr lang="sr-Latn-CS" smtClean="0"/>
              <a:pPr/>
              <a:t>10.12.2014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3BE7-2EAB-4CFC-ABC3-93E7902FB4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04A2-2472-4912-8DAB-92018747C005}" type="datetimeFigureOut">
              <a:rPr lang="sr-Latn-CS" smtClean="0"/>
              <a:pPr/>
              <a:t>10.12.2014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3BE7-2EAB-4CFC-ABC3-93E7902FB4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04A2-2472-4912-8DAB-92018747C005}" type="datetimeFigureOut">
              <a:rPr lang="sr-Latn-CS" smtClean="0"/>
              <a:pPr/>
              <a:t>10.12.2014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3BE7-2EAB-4CFC-ABC3-93E7902FB4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04A2-2472-4912-8DAB-92018747C005}" type="datetimeFigureOut">
              <a:rPr lang="sr-Latn-CS" smtClean="0"/>
              <a:pPr/>
              <a:t>10.12.2014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3BE7-2EAB-4CFC-ABC3-93E7902FB4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04A2-2472-4912-8DAB-92018747C005}" type="datetimeFigureOut">
              <a:rPr lang="sr-Latn-CS" smtClean="0"/>
              <a:pPr/>
              <a:t>10.12.2014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3BE7-2EAB-4CFC-ABC3-93E7902FB4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04A2-2472-4912-8DAB-92018747C005}" type="datetimeFigureOut">
              <a:rPr lang="sr-Latn-CS" smtClean="0"/>
              <a:pPr/>
              <a:t>10.12.2014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3BE7-2EAB-4CFC-ABC3-93E7902FB4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04A2-2472-4912-8DAB-92018747C005}" type="datetimeFigureOut">
              <a:rPr lang="sr-Latn-CS" smtClean="0"/>
              <a:pPr/>
              <a:t>10.12.2014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3BE7-2EAB-4CFC-ABC3-93E7902FB4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04A2-2472-4912-8DAB-92018747C005}" type="datetimeFigureOut">
              <a:rPr lang="sr-Latn-CS" smtClean="0"/>
              <a:pPr/>
              <a:t>10.12.2014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3BE7-2EAB-4CFC-ABC3-93E7902FB4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04A2-2472-4912-8DAB-92018747C005}" type="datetimeFigureOut">
              <a:rPr lang="sr-Latn-CS" smtClean="0"/>
              <a:pPr/>
              <a:t>10.12.2014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3BE7-2EAB-4CFC-ABC3-93E7902FB4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04A2-2472-4912-8DAB-92018747C005}" type="datetimeFigureOut">
              <a:rPr lang="sr-Latn-CS" smtClean="0"/>
              <a:pPr/>
              <a:t>10.12.2014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43BE7-2EAB-4CFC-ABC3-93E7902FB46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bg1">
                <a:alpha val="92000"/>
              </a:schemeClr>
            </a:gs>
            <a:gs pos="86000">
              <a:schemeClr val="tx2">
                <a:lumMod val="40000"/>
                <a:lumOff val="60000"/>
                <a:alpha val="67000"/>
              </a:schemeClr>
            </a:gs>
            <a:gs pos="57000">
              <a:schemeClr val="tx2">
                <a:lumMod val="60000"/>
                <a:lumOff val="40000"/>
                <a:alpha val="71000"/>
              </a:schemeClr>
            </a:gs>
            <a:gs pos="67000">
              <a:schemeClr val="tx2">
                <a:lumMod val="60000"/>
                <a:lumOff val="40000"/>
                <a:alpha val="8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104A2-2472-4912-8DAB-92018747C005}" type="datetimeFigureOut">
              <a:rPr lang="sr-Latn-CS" smtClean="0"/>
              <a:pPr/>
              <a:t>10.12.2014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43BE7-2EAB-4CFC-ABC3-93E7902FB46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bg1"/>
            </a:gs>
            <a:gs pos="86000">
              <a:schemeClr val="tx2">
                <a:lumMod val="40000"/>
                <a:lumOff val="60000"/>
                <a:alpha val="67000"/>
              </a:schemeClr>
            </a:gs>
            <a:gs pos="57000">
              <a:schemeClr val="tx2">
                <a:lumMod val="60000"/>
                <a:lumOff val="40000"/>
                <a:alpha val="71000"/>
              </a:schemeClr>
            </a:gs>
            <a:gs pos="67000">
              <a:schemeClr val="tx2">
                <a:lumMod val="60000"/>
                <a:lumOff val="40000"/>
                <a:alpha val="8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1472" y="428605"/>
            <a:ext cx="7886728" cy="1428760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 smtClean="0">
                <a:solidFill>
                  <a:schemeClr val="tx2">
                    <a:lumMod val="75000"/>
                  </a:schemeClr>
                </a:solidFill>
                <a:latin typeface="Tw Cen MT Condensed Extra Bold" pitchFamily="34" charset="-18"/>
              </a:rPr>
              <a:t>DRUGA SREDNJA ŠKOLA </a:t>
            </a:r>
            <a:br>
              <a:rPr lang="hr-HR" sz="3200" b="1" dirty="0" smtClean="0">
                <a:solidFill>
                  <a:schemeClr val="tx2">
                    <a:lumMod val="75000"/>
                  </a:schemeClr>
                </a:solidFill>
                <a:latin typeface="Tw Cen MT Condensed Extra Bold" pitchFamily="34" charset="-18"/>
              </a:rPr>
            </a:br>
            <a:r>
              <a:rPr lang="hr-HR" sz="3200" b="1" dirty="0" smtClean="0">
                <a:solidFill>
                  <a:schemeClr val="tx2">
                    <a:lumMod val="75000"/>
                  </a:schemeClr>
                </a:solidFill>
                <a:latin typeface="Tw Cen MT Condensed Extra Bold" pitchFamily="34" charset="-18"/>
              </a:rPr>
              <a:t>BELI MANASTIR</a:t>
            </a:r>
            <a:endParaRPr lang="hr-HR" sz="3200" b="1" dirty="0">
              <a:solidFill>
                <a:schemeClr val="tx2">
                  <a:lumMod val="75000"/>
                </a:schemeClr>
              </a:solidFill>
              <a:latin typeface="Tw Cen MT Condensed Extra Bold" pitchFamily="34" charset="-1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0" y="2500306"/>
            <a:ext cx="8929718" cy="4071966"/>
          </a:xfrm>
        </p:spPr>
        <p:txBody>
          <a:bodyPr>
            <a:normAutofit/>
          </a:bodyPr>
          <a:lstStyle/>
          <a:p>
            <a:pPr algn="ctr"/>
            <a:r>
              <a:rPr lang="hr-HR" sz="48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 Condensed Extra Bold" pitchFamily="34" charset="-18"/>
              </a:rPr>
              <a:t>PROJEKT GRAĐANIN</a:t>
            </a:r>
          </a:p>
          <a:p>
            <a:endParaRPr lang="hr-HR" sz="4800" dirty="0">
              <a:solidFill>
                <a:srgbClr val="FF0000"/>
              </a:solidFill>
            </a:endParaRPr>
          </a:p>
          <a:p>
            <a:pPr algn="ctr"/>
            <a:r>
              <a:rPr lang="hr-HR" sz="4800" b="1" dirty="0" smtClean="0">
                <a:solidFill>
                  <a:srgbClr val="FF0000"/>
                </a:solidFill>
                <a:latin typeface="Tw Cen MT Condensed Extra Bold" pitchFamily="34" charset="-18"/>
              </a:rPr>
              <a:t>                                       </a:t>
            </a:r>
            <a:r>
              <a:rPr lang="hr-HR" sz="1800" b="1" dirty="0" smtClean="0">
                <a:solidFill>
                  <a:schemeClr val="tx2">
                    <a:lumMod val="75000"/>
                  </a:schemeClr>
                </a:solidFill>
                <a:latin typeface="Tw Cen MT Condensed Extra Bold" pitchFamily="34" charset="-18"/>
              </a:rPr>
              <a:t>Voditeljica:</a:t>
            </a:r>
            <a:br>
              <a:rPr lang="hr-HR" sz="1800" b="1" dirty="0" smtClean="0">
                <a:solidFill>
                  <a:schemeClr val="tx2">
                    <a:lumMod val="75000"/>
                  </a:schemeClr>
                </a:solidFill>
                <a:latin typeface="Tw Cen MT Condensed Extra Bold" pitchFamily="34" charset="-18"/>
              </a:rPr>
            </a:br>
            <a:r>
              <a:rPr lang="hr-HR" sz="1800" b="1" dirty="0" smtClean="0">
                <a:solidFill>
                  <a:schemeClr val="tx2">
                    <a:lumMod val="75000"/>
                  </a:schemeClr>
                </a:solidFill>
                <a:latin typeface="Tw Cen MT Condensed Extra Bold" pitchFamily="34" charset="-18"/>
              </a:rPr>
              <a:t>                                                                                                               Jasminka </a:t>
            </a:r>
            <a:r>
              <a:rPr lang="hr-HR" sz="1800" b="1" dirty="0" err="1" smtClean="0">
                <a:solidFill>
                  <a:schemeClr val="tx2">
                    <a:lumMod val="75000"/>
                  </a:schemeClr>
                </a:solidFill>
                <a:latin typeface="Tw Cen MT Condensed Extra Bold" pitchFamily="34" charset="-18"/>
              </a:rPr>
              <a:t>Berend</a:t>
            </a:r>
            <a:r>
              <a:rPr lang="hr-HR" sz="1800" b="1" dirty="0" smtClean="0">
                <a:solidFill>
                  <a:schemeClr val="tx2">
                    <a:lumMod val="75000"/>
                  </a:schemeClr>
                </a:solidFill>
                <a:latin typeface="Tw Cen MT Condensed Extra Bold" pitchFamily="34" charset="-18"/>
              </a:rPr>
              <a:t>, </a:t>
            </a:r>
            <a:r>
              <a:rPr lang="hr-HR" sz="1800" b="1" dirty="0" err="1" smtClean="0">
                <a:solidFill>
                  <a:schemeClr val="tx2">
                    <a:lumMod val="75000"/>
                  </a:schemeClr>
                </a:solidFill>
                <a:latin typeface="Tw Cen MT Condensed Extra Bold" pitchFamily="34" charset="-18"/>
              </a:rPr>
              <a:t>prof</a:t>
            </a:r>
            <a:r>
              <a:rPr lang="hr-HR" sz="1800" b="1" dirty="0" smtClean="0">
                <a:solidFill>
                  <a:schemeClr val="tx2">
                    <a:lumMod val="75000"/>
                  </a:schemeClr>
                </a:solidFill>
                <a:latin typeface="Tw Cen MT Condensed Extra Bold" pitchFamily="34" charset="-18"/>
              </a:rPr>
              <a:t>.</a:t>
            </a:r>
            <a:br>
              <a:rPr lang="hr-HR" sz="1800" b="1" dirty="0" smtClean="0">
                <a:solidFill>
                  <a:schemeClr val="tx2">
                    <a:lumMod val="75000"/>
                  </a:schemeClr>
                </a:solidFill>
                <a:latin typeface="Tw Cen MT Condensed Extra Bold" pitchFamily="34" charset="-18"/>
              </a:rPr>
            </a:br>
            <a:endParaRPr lang="hr-HR" sz="1800" b="1" dirty="0" smtClean="0">
              <a:solidFill>
                <a:schemeClr val="tx2">
                  <a:lumMod val="75000"/>
                </a:schemeClr>
              </a:solidFill>
              <a:latin typeface="Tw Cen MT Condensed Extra Bold" pitchFamily="34" charset="-18"/>
            </a:endParaRPr>
          </a:p>
          <a:p>
            <a:pPr algn="ctr"/>
            <a:endParaRPr lang="hr-HR" sz="1800" b="1" dirty="0" smtClean="0">
              <a:solidFill>
                <a:schemeClr val="tx2">
                  <a:lumMod val="75000"/>
                </a:schemeClr>
              </a:solidFill>
              <a:latin typeface="Tw Cen MT Condensed Extra Bold" pitchFamily="34" charset="-18"/>
            </a:endParaRPr>
          </a:p>
          <a:p>
            <a:endParaRPr lang="hr-HR" sz="1800" b="1" dirty="0">
              <a:solidFill>
                <a:schemeClr val="tx2">
                  <a:lumMod val="75000"/>
                </a:schemeClr>
              </a:solidFill>
              <a:latin typeface="Tw Cen MT Condensed Extra Bold" pitchFamily="34" charset="-1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928694" cy="114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smtClean="0"/>
              <a:t>… intervju s voditeljem baranjskog vodocrpilišta</a:t>
            </a:r>
            <a:endParaRPr lang="hr-HR" sz="3600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r-HR" sz="2800" dirty="0" smtClean="0"/>
              <a:t> “Mislim da ljudi nisu dovoljno upoznati s vodom.</a:t>
            </a:r>
          </a:p>
          <a:p>
            <a:pPr algn="just">
              <a:buNone/>
            </a:pPr>
            <a:r>
              <a:rPr lang="hr-HR" sz="2800" dirty="0" smtClean="0"/>
              <a:t>   Ne znaju koliko čuvamo crpilišta. Bitno nam je da ljudi</a:t>
            </a:r>
          </a:p>
          <a:p>
            <a:pPr algn="just">
              <a:buNone/>
            </a:pPr>
            <a:r>
              <a:rPr lang="hr-HR" sz="2800" dirty="0" smtClean="0"/>
              <a:t>   budu educirani u tom smjeru i da piju čistu vodu.</a:t>
            </a:r>
          </a:p>
          <a:p>
            <a:pPr algn="just">
              <a:buNone/>
            </a:pPr>
            <a:r>
              <a:rPr lang="hr-HR" sz="2800" dirty="0" smtClean="0"/>
              <a:t>   Ponosni smo na Livadu jer je ne prerađujemo </a:t>
            </a:r>
          </a:p>
          <a:p>
            <a:pPr algn="just">
              <a:buNone/>
            </a:pPr>
            <a:r>
              <a:rPr lang="hr-HR" sz="2800" dirty="0" smtClean="0"/>
              <a:t>   kemijski. Naravno, ponosni smo i na Prosine kao </a:t>
            </a:r>
          </a:p>
          <a:p>
            <a:pPr algn="just">
              <a:buNone/>
            </a:pPr>
            <a:r>
              <a:rPr lang="hr-HR" sz="2800" dirty="0" smtClean="0"/>
              <a:t>   vodocrpilište. Uspoređivali smo flaširanu i našu vodu,</a:t>
            </a:r>
          </a:p>
          <a:p>
            <a:pPr algn="just">
              <a:buNone/>
            </a:pPr>
            <a:r>
              <a:rPr lang="hr-HR" sz="2800" dirty="0" smtClean="0"/>
              <a:t>   analiza nam je pokazala da je naša voda stvarno</a:t>
            </a:r>
          </a:p>
          <a:p>
            <a:pPr algn="just">
              <a:buNone/>
            </a:pPr>
            <a:r>
              <a:rPr lang="hr-HR" sz="2800" dirty="0" smtClean="0"/>
              <a:t>   </a:t>
            </a:r>
            <a:r>
              <a:rPr lang="hr-HR" sz="2800" smtClean="0"/>
              <a:t>kvalitetna.“</a:t>
            </a:r>
            <a:endParaRPr lang="hr-HR" sz="2800" dirty="0" smtClean="0"/>
          </a:p>
          <a:p>
            <a:pPr algn="just">
              <a:buNone/>
            </a:pPr>
            <a:r>
              <a:rPr lang="hr-HR" sz="1400" dirty="0" smtClean="0"/>
              <a:t>       D. </a:t>
            </a:r>
            <a:r>
              <a:rPr lang="hr-HR" sz="1400" dirty="0" err="1" smtClean="0"/>
              <a:t>Mumlek</a:t>
            </a:r>
            <a:r>
              <a:rPr lang="hr-HR" sz="1400" dirty="0" smtClean="0"/>
              <a:t>, voditelj vodocrpilišta, Baranjski vodovod, studeni, 2014.</a:t>
            </a:r>
            <a:endParaRPr lang="hr-HR" sz="1400" dirty="0"/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 smtClean="0"/>
              <a:t>… vodocrpilište Prosine</a:t>
            </a:r>
            <a:br>
              <a:rPr lang="hr-HR" sz="3600" dirty="0" smtClean="0"/>
            </a:br>
            <a:r>
              <a:rPr lang="hr-HR" sz="3600" dirty="0" smtClean="0"/>
              <a:t> u Kneževim Vinogradima, Baranja…</a:t>
            </a:r>
            <a:endParaRPr lang="hr-HR" sz="3600" dirty="0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hr-HR" b="0" dirty="0" smtClean="0"/>
              <a:t>Spremnici za pročišćavanje vode</a:t>
            </a:r>
            <a:endParaRPr lang="hr-HR" b="0" dirty="0"/>
          </a:p>
        </p:txBody>
      </p:sp>
      <p:pic>
        <p:nvPicPr>
          <p:cNvPr id="5" name="Content Placeholder 4" descr="_DSC05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88102"/>
            <a:ext cx="4040188" cy="3124833"/>
          </a:xfrm>
        </p:spPr>
      </p:pic>
      <p:sp>
        <p:nvSpPr>
          <p:cNvPr id="9" name="Rezervirano mjesto teksta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b="0" dirty="0" smtClean="0"/>
              <a:t>Postrojenje za praćenje kvalitete vode iz dva spremnika</a:t>
            </a:r>
            <a:endParaRPr lang="hr-HR" b="0" dirty="0"/>
          </a:p>
        </p:txBody>
      </p:sp>
      <p:pic>
        <p:nvPicPr>
          <p:cNvPr id="11" name="Rezervirano mjesto sadržaja 10" descr="_DSC0539.jpg"/>
          <p:cNvPicPr>
            <a:picLocks noGrp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571744"/>
            <a:ext cx="4041775" cy="3112396"/>
          </a:xfrm>
          <a:prstGeom prst="rect">
            <a:avLst/>
          </a:prstGeom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dirty="0" smtClean="0"/>
              <a:t>… crtež naše učenice kojim smo ilustrirali temu za plakat…</a:t>
            </a:r>
            <a:endParaRPr lang="hr-HR" sz="2400" dirty="0"/>
          </a:p>
        </p:txBody>
      </p:sp>
      <p:pic>
        <p:nvPicPr>
          <p:cNvPr id="5" name="Picture Placeholder 4" descr="_DSC051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3058" r="3058"/>
          <a:stretch>
            <a:fillRect/>
          </a:stretch>
        </p:blipFill>
        <p:spPr>
          <a:xfrm>
            <a:off x="1785918" y="357166"/>
            <a:ext cx="5486400" cy="4114800"/>
          </a:xfrm>
        </p:spPr>
      </p:pic>
      <p:sp>
        <p:nvSpPr>
          <p:cNvPr id="9" name="Rezervirano mjesto teksta 8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hr-HR" sz="2400" dirty="0" smtClean="0"/>
              <a:t>Pozitivno činjenično stanje – konzumiranje baranjske vode</a:t>
            </a:r>
            <a:endParaRPr lang="hr-HR" sz="2400" dirty="0"/>
          </a:p>
        </p:txBody>
      </p:sp>
    </p:spTree>
  </p:cSld>
  <p:clrMapOvr>
    <a:masterClrMapping/>
  </p:clrMapOvr>
  <p:transition spd="med" advTm="9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792288" y="4786322"/>
            <a:ext cx="5486400" cy="581016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+mn-lt"/>
              </a:rPr>
              <a:t>… nastavak crteža…</a:t>
            </a:r>
            <a:endParaRPr lang="hr-HR" sz="2400" dirty="0">
              <a:latin typeface="+mn-lt"/>
            </a:endParaRPr>
          </a:p>
        </p:txBody>
      </p:sp>
      <p:pic>
        <p:nvPicPr>
          <p:cNvPr id="2" name="Picture Placeholder 1" descr="crtež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6180" r="6180"/>
          <a:stretch>
            <a:fillRect/>
          </a:stretch>
        </p:blipFill>
        <p:spPr>
          <a:xfrm>
            <a:off x="1785918" y="714356"/>
            <a:ext cx="5486400" cy="411480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hr-HR" sz="2000" dirty="0" smtClean="0">
                <a:cs typeface="Arial" pitchFamily="34" charset="0"/>
              </a:rPr>
              <a:t>(Irena Rukavina, učenica</a:t>
            </a:r>
            <a:r>
              <a:rPr lang="hr-HR" sz="2000" dirty="0" smtClean="0">
                <a:cs typeface="Arial" pitchFamily="34" charset="0"/>
              </a:rPr>
              <a:t>, </a:t>
            </a:r>
            <a:r>
              <a:rPr lang="hr-HR" sz="2000" dirty="0" err="1" smtClean="0">
                <a:cs typeface="Arial" pitchFamily="34" charset="0"/>
              </a:rPr>
              <a:t>raz</a:t>
            </a:r>
            <a:r>
              <a:rPr lang="hr-HR" sz="2000" dirty="0" smtClean="0">
                <a:cs typeface="Arial" pitchFamily="34" charset="0"/>
              </a:rPr>
              <a:t>. </a:t>
            </a:r>
            <a:r>
              <a:rPr lang="hr-HR" sz="2000" dirty="0" smtClean="0">
                <a:cs typeface="Arial" pitchFamily="34" charset="0"/>
              </a:rPr>
              <a:t>4.H)</a:t>
            </a:r>
            <a:r>
              <a:rPr lang="hr-HR" sz="2800" dirty="0" smtClean="0">
                <a:cs typeface="Arial" pitchFamily="34" charset="0"/>
              </a:rPr>
              <a:t/>
            </a:r>
            <a:br>
              <a:rPr lang="hr-HR" sz="2800" dirty="0" smtClean="0">
                <a:cs typeface="Arial" pitchFamily="34" charset="0"/>
              </a:rPr>
            </a:br>
            <a:r>
              <a:rPr lang="hr-HR" sz="2400" dirty="0" smtClean="0">
                <a:cs typeface="Arial" pitchFamily="34" charset="0"/>
              </a:rPr>
              <a:t>Negativno činjenično stanje – onečišćenje vode</a:t>
            </a:r>
            <a:endParaRPr lang="hr-HR" sz="2400" dirty="0">
              <a:cs typeface="Arial" pitchFamily="34" charset="0"/>
            </a:endParaRPr>
          </a:p>
        </p:txBody>
      </p:sp>
    </p:spTree>
  </p:cSld>
  <p:clrMapOvr>
    <a:masterClrMapping/>
  </p:clrMapOvr>
  <p:transition spd="med" advTm="9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tx2">
                <a:lumMod val="60000"/>
                <a:lumOff val="40000"/>
              </a:schemeClr>
            </a:gs>
            <a:gs pos="86000">
              <a:schemeClr val="tx2">
                <a:lumMod val="40000"/>
                <a:lumOff val="60000"/>
                <a:alpha val="67000"/>
              </a:schemeClr>
            </a:gs>
            <a:gs pos="57000">
              <a:schemeClr val="tx2">
                <a:lumMod val="60000"/>
                <a:lumOff val="40000"/>
                <a:alpha val="71000"/>
              </a:schemeClr>
            </a:gs>
            <a:gs pos="67000">
              <a:schemeClr val="tx2">
                <a:lumMod val="60000"/>
                <a:lumOff val="40000"/>
                <a:alpha val="8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zervirano mjesto teksta 1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cs typeface="Arial" pitchFamily="34" charset="0"/>
              </a:rPr>
              <a:t>U sklopu provedbe projekta sagledali smo i zakonsku regulativu koja opravdava naše djelovanje…</a:t>
            </a:r>
            <a:endParaRPr lang="hr-HR" sz="2800" dirty="0">
              <a:cs typeface="Arial" pitchFamily="34" charset="0"/>
            </a:endParaRPr>
          </a:p>
        </p:txBody>
      </p:sp>
      <p:pic>
        <p:nvPicPr>
          <p:cNvPr id="9" name="Rezervirano mjesto sadržaja 8" descr="nem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28992" y="1857364"/>
            <a:ext cx="5465007" cy="3643338"/>
          </a:xfrm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tx2">
                <a:lumMod val="60000"/>
                <a:lumOff val="40000"/>
              </a:schemeClr>
            </a:gs>
            <a:gs pos="86000">
              <a:schemeClr val="tx2">
                <a:lumMod val="40000"/>
                <a:lumOff val="60000"/>
                <a:alpha val="67000"/>
              </a:schemeClr>
            </a:gs>
            <a:gs pos="57000">
              <a:schemeClr val="tx2">
                <a:lumMod val="60000"/>
                <a:lumOff val="40000"/>
                <a:alpha val="71000"/>
              </a:schemeClr>
            </a:gs>
            <a:gs pos="67000">
              <a:schemeClr val="tx2">
                <a:lumMod val="60000"/>
                <a:lumOff val="40000"/>
                <a:alpha val="8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smtClean="0">
                <a:latin typeface="+mn-lt"/>
              </a:rPr>
              <a:t>Ustav Republike Hrvatske</a:t>
            </a:r>
            <a:endParaRPr lang="hr-HR" sz="3600" dirty="0">
              <a:latin typeface="+mn-lt"/>
            </a:endParaRP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članak 70.</a:t>
            </a:r>
            <a:endParaRPr lang="hr-HR" sz="2800" dirty="0"/>
          </a:p>
        </p:txBody>
      </p:sp>
      <p:pic>
        <p:nvPicPr>
          <p:cNvPr id="12" name="Rezervirano mjesto slike 4" descr="ustav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381" r="6381"/>
          <a:stretch>
            <a:fillRect/>
          </a:stretch>
        </p:blipFill>
        <p:spPr/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tx2">
                <a:lumMod val="60000"/>
                <a:lumOff val="40000"/>
              </a:schemeClr>
            </a:gs>
            <a:gs pos="86000">
              <a:schemeClr val="tx2">
                <a:lumMod val="40000"/>
                <a:lumOff val="60000"/>
                <a:alpha val="67000"/>
              </a:schemeClr>
            </a:gs>
            <a:gs pos="57000">
              <a:schemeClr val="tx2">
                <a:lumMod val="60000"/>
                <a:lumOff val="40000"/>
                <a:alpha val="71000"/>
              </a:schemeClr>
            </a:gs>
            <a:gs pos="67000">
              <a:schemeClr val="tx2">
                <a:lumMod val="60000"/>
                <a:lumOff val="40000"/>
                <a:alpha val="8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4581128"/>
            <a:ext cx="6451104" cy="1218258"/>
          </a:xfrm>
        </p:spPr>
        <p:txBody>
          <a:bodyPr>
            <a:noAutofit/>
          </a:bodyPr>
          <a:lstStyle/>
          <a:p>
            <a:r>
              <a:rPr lang="hr-HR" sz="3600" dirty="0" smtClean="0">
                <a:latin typeface="+mn-lt"/>
              </a:rPr>
              <a:t>Zakon o vodama, Zakon o vodi za ljudsku potrošnju</a:t>
            </a:r>
            <a:endParaRPr lang="hr-HR" sz="3600" dirty="0">
              <a:latin typeface="+mn-lt"/>
            </a:endParaRPr>
          </a:p>
        </p:txBody>
      </p:sp>
      <p:pic>
        <p:nvPicPr>
          <p:cNvPr id="5" name="Rezervirano mjesto slike 4" descr="zov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622" r="11622"/>
          <a:stretch>
            <a:fillRect/>
          </a:stretch>
        </p:blipFill>
        <p:spPr>
          <a:xfrm>
            <a:off x="1619672" y="404664"/>
            <a:ext cx="5486400" cy="411480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971600" y="5805264"/>
            <a:ext cx="5486400" cy="804862"/>
          </a:xfrm>
        </p:spPr>
        <p:txBody>
          <a:bodyPr>
            <a:normAutofit/>
          </a:bodyPr>
          <a:lstStyle/>
          <a:p>
            <a:r>
              <a:rPr lang="hr-HR" sz="2800" dirty="0" smtClean="0"/>
              <a:t>članak 5., članak 1.</a:t>
            </a:r>
            <a:endParaRPr lang="hr-HR" sz="2800" dirty="0"/>
          </a:p>
        </p:txBody>
      </p:sp>
    </p:spTree>
  </p:cSld>
  <p:clrMapOvr>
    <a:masterClrMapping/>
  </p:clrMapOvr>
  <p:transition spd="med" advTm="2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tx2">
                <a:lumMod val="60000"/>
                <a:lumOff val="40000"/>
              </a:schemeClr>
            </a:gs>
            <a:gs pos="86000">
              <a:schemeClr val="tx2">
                <a:lumMod val="40000"/>
                <a:lumOff val="60000"/>
                <a:alpha val="67000"/>
              </a:schemeClr>
            </a:gs>
            <a:gs pos="57000">
              <a:schemeClr val="tx2">
                <a:lumMod val="60000"/>
                <a:lumOff val="40000"/>
                <a:alpha val="71000"/>
              </a:schemeClr>
            </a:gs>
            <a:gs pos="67000">
              <a:schemeClr val="tx2">
                <a:lumMod val="60000"/>
                <a:lumOff val="40000"/>
                <a:alpha val="8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63688" y="4869160"/>
            <a:ext cx="5486400" cy="566738"/>
          </a:xfrm>
        </p:spPr>
        <p:txBody>
          <a:bodyPr>
            <a:noAutofit/>
          </a:bodyPr>
          <a:lstStyle/>
          <a:p>
            <a:r>
              <a:rPr lang="hr-HR" sz="3600" dirty="0" smtClean="0"/>
              <a:t>Okvirna direktiva o vodama EU - e</a:t>
            </a:r>
            <a:endParaRPr lang="hr-HR" sz="36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63688" y="5517232"/>
            <a:ext cx="5472608" cy="980728"/>
          </a:xfrm>
        </p:spPr>
        <p:txBody>
          <a:bodyPr>
            <a:noAutofit/>
          </a:bodyPr>
          <a:lstStyle/>
          <a:p>
            <a:r>
              <a:rPr lang="hr-HR" sz="2800" dirty="0" smtClean="0"/>
              <a:t>Usvojena 23. listopada 2000. </a:t>
            </a:r>
            <a:br>
              <a:rPr lang="hr-HR" sz="2800" dirty="0" smtClean="0"/>
            </a:br>
            <a:r>
              <a:rPr lang="hr-HR" sz="2800" dirty="0" smtClean="0"/>
              <a:t>(opsežan pregled vodnih eko sustava i upravljanje vodom)</a:t>
            </a:r>
            <a:endParaRPr lang="hr-HR" sz="2800" dirty="0"/>
          </a:p>
        </p:txBody>
      </p:sp>
      <p:pic>
        <p:nvPicPr>
          <p:cNvPr id="5" name="Rezervirano mjesto slike 4" descr="europska zastav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000" r="10000"/>
          <a:stretch>
            <a:fillRect/>
          </a:stretch>
        </p:blipFill>
        <p:spPr>
          <a:xfrm>
            <a:off x="1907704" y="404664"/>
            <a:ext cx="4968552" cy="3726414"/>
          </a:xfrm>
        </p:spPr>
      </p:pic>
    </p:spTree>
  </p:cSld>
  <p:clrMapOvr>
    <a:masterClrMapping/>
  </p:clrMapOvr>
  <p:transition spd="med" advTm="1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tx2">
                <a:lumMod val="60000"/>
                <a:lumOff val="40000"/>
              </a:schemeClr>
            </a:gs>
            <a:gs pos="86000">
              <a:schemeClr val="tx2">
                <a:lumMod val="40000"/>
                <a:lumOff val="60000"/>
                <a:alpha val="67000"/>
              </a:schemeClr>
            </a:gs>
            <a:gs pos="57000">
              <a:schemeClr val="tx2">
                <a:lumMod val="60000"/>
                <a:lumOff val="40000"/>
                <a:alpha val="71000"/>
              </a:schemeClr>
            </a:gs>
            <a:gs pos="67000">
              <a:schemeClr val="tx2">
                <a:lumMod val="60000"/>
                <a:lumOff val="40000"/>
                <a:alpha val="8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63688" y="5229200"/>
            <a:ext cx="5486400" cy="566738"/>
          </a:xfrm>
        </p:spPr>
        <p:txBody>
          <a:bodyPr>
            <a:noAutofit/>
          </a:bodyPr>
          <a:lstStyle/>
          <a:p>
            <a:r>
              <a:rPr lang="hr-HR" sz="3600" dirty="0" smtClean="0">
                <a:latin typeface="+mn-lt"/>
              </a:rPr>
              <a:t>UN rezolucija o pravu na vodu</a:t>
            </a:r>
            <a:endParaRPr lang="hr-HR" sz="3600" dirty="0">
              <a:latin typeface="+mn-lt"/>
            </a:endParaRPr>
          </a:p>
        </p:txBody>
      </p:sp>
      <p:pic>
        <p:nvPicPr>
          <p:cNvPr id="5" name="Rezervirano mjesto slike 4" descr="u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584" b="6584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63688" y="5877272"/>
            <a:ext cx="5486400" cy="804862"/>
          </a:xfrm>
        </p:spPr>
        <p:txBody>
          <a:bodyPr>
            <a:noAutofit/>
          </a:bodyPr>
          <a:lstStyle/>
          <a:p>
            <a:r>
              <a:rPr lang="hr-HR" sz="2800" dirty="0" smtClean="0"/>
              <a:t>Rezolucija se odnosi na pravo čovjeka na vodu i sustav kanalizacije</a:t>
            </a:r>
            <a:endParaRPr lang="hr-HR" sz="2800" dirty="0"/>
          </a:p>
        </p:txBody>
      </p:sp>
    </p:spTree>
  </p:cSld>
  <p:clrMapOvr>
    <a:masterClrMapping/>
  </p:clrMapOvr>
  <p:transition spd="med" advTm="16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tx2">
                <a:lumMod val="60000"/>
                <a:lumOff val="40000"/>
              </a:schemeClr>
            </a:gs>
            <a:gs pos="86000">
              <a:schemeClr val="tx2">
                <a:lumMod val="40000"/>
                <a:lumOff val="60000"/>
                <a:alpha val="67000"/>
              </a:schemeClr>
            </a:gs>
            <a:gs pos="57000">
              <a:schemeClr val="tx2">
                <a:lumMod val="60000"/>
                <a:lumOff val="40000"/>
                <a:alpha val="71000"/>
              </a:schemeClr>
            </a:gs>
            <a:gs pos="67000">
              <a:schemeClr val="tx2">
                <a:lumMod val="60000"/>
                <a:lumOff val="40000"/>
                <a:alpha val="8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smtClean="0">
                <a:latin typeface="+mn-lt"/>
              </a:rPr>
              <a:t>Voda je ljudsko pravo</a:t>
            </a:r>
            <a:endParaRPr lang="hr-HR" sz="3600" dirty="0">
              <a:latin typeface="+mn-lt"/>
            </a:endParaRPr>
          </a:p>
        </p:txBody>
      </p:sp>
      <p:pic>
        <p:nvPicPr>
          <p:cNvPr id="5" name="Rezervirano mjesto slike 4" descr="voda-lj-p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3188" r="13188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>
                <a:cs typeface="Arial" pitchFamily="34" charset="0"/>
              </a:rPr>
              <a:t>NE</a:t>
            </a:r>
            <a:r>
              <a:rPr lang="hr-HR" sz="2800" dirty="0" smtClean="0">
                <a:cs typeface="Arial" pitchFamily="34" charset="0"/>
              </a:rPr>
              <a:t> PRIVATIZACIJI VODE</a:t>
            </a:r>
            <a:endParaRPr lang="hr-HR" sz="2800" dirty="0">
              <a:cs typeface="Arial" pitchFamily="34" charset="0"/>
            </a:endParaRPr>
          </a:p>
        </p:txBody>
      </p:sp>
    </p:spTree>
  </p:cSld>
  <p:clrMapOvr>
    <a:masterClrMapping/>
  </p:clrMapOvr>
  <p:transition spd="med" advTm="1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bg1"/>
            </a:gs>
            <a:gs pos="86000">
              <a:schemeClr val="tx2">
                <a:lumMod val="40000"/>
                <a:lumOff val="60000"/>
                <a:alpha val="67000"/>
              </a:schemeClr>
            </a:gs>
            <a:gs pos="57000">
              <a:schemeClr val="tx2">
                <a:lumMod val="60000"/>
                <a:lumOff val="40000"/>
                <a:alpha val="71000"/>
              </a:schemeClr>
            </a:gs>
            <a:gs pos="67000">
              <a:schemeClr val="tx2">
                <a:lumMod val="60000"/>
                <a:lumOff val="40000"/>
                <a:alpha val="8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4000" cy="78579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hr-HR" sz="14400" dirty="0" smtClean="0"/>
              <a:t>Tema: </a:t>
            </a:r>
            <a:r>
              <a:rPr lang="hr-HR" sz="14400" b="1" dirty="0" smtClean="0"/>
              <a:t>VODA U BARANJI</a:t>
            </a:r>
            <a:r>
              <a:rPr lang="hr-HR" sz="14400" dirty="0" smtClean="0"/>
              <a:t/>
            </a:r>
            <a:br>
              <a:rPr lang="hr-HR" sz="14400" dirty="0" smtClean="0"/>
            </a:br>
            <a:r>
              <a:rPr lang="hr-HR" sz="14400" dirty="0" smtClean="0"/>
              <a:t>(</a:t>
            </a:r>
            <a:r>
              <a:rPr lang="hr-HR" sz="12800" dirty="0" smtClean="0"/>
              <a:t>nepovjerenje u sastav baranjske pitke vode)</a:t>
            </a:r>
          </a:p>
          <a:p>
            <a:pPr algn="ctr"/>
            <a:endParaRPr lang="hr-HR" sz="3600" dirty="0"/>
          </a:p>
        </p:txBody>
      </p:sp>
      <p:pic>
        <p:nvPicPr>
          <p:cNvPr id="6" name="Rezervirano mjesto slike 5" descr="http://www2.picturepush.com/photo/a/11900340/480/Anonymous/popovac-01.jpg"/>
          <p:cNvPicPr>
            <a:picLocks noGrp="1"/>
          </p:cNvPicPr>
          <p:nvPr>
            <p:ph type="pic" idx="1"/>
          </p:nvPr>
        </p:nvPicPr>
        <p:blipFill>
          <a:blip r:embed="rId3"/>
          <a:srcRect l="18056" r="18056"/>
          <a:stretch>
            <a:fillRect/>
          </a:stretch>
        </p:blipFill>
        <p:spPr bwMode="auto">
          <a:xfrm>
            <a:off x="785786" y="1071546"/>
            <a:ext cx="7715304" cy="510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smtClean="0"/>
              <a:t> Posjetili smo Baranjski vodovod…</a:t>
            </a:r>
            <a:endParaRPr lang="hr-HR" sz="3600" dirty="0"/>
          </a:p>
        </p:txBody>
      </p:sp>
      <p:pic>
        <p:nvPicPr>
          <p:cNvPr id="5" name="Picture Placeholder 4" descr="Tea, Tomislav, Doroteja i Mumle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412776"/>
            <a:ext cx="6696744" cy="4987596"/>
          </a:xfrm>
        </p:spPr>
      </p:pic>
    </p:spTree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 smtClean="0">
                <a:latin typeface="+mn-lt"/>
              </a:rPr>
              <a:t>… laboratorij za kvalitetu vode u vodocrpilištu Prosine (Kneževi Vinogradi, Baranja)…</a:t>
            </a:r>
            <a:endParaRPr lang="hr-HR" sz="3600" dirty="0">
              <a:latin typeface="+mn-lt"/>
            </a:endParaRPr>
          </a:p>
        </p:txBody>
      </p:sp>
      <p:pic>
        <p:nvPicPr>
          <p:cNvPr id="5" name="Content Placeholder 4" descr="Mumle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412776"/>
            <a:ext cx="6451566" cy="4785395"/>
          </a:xfrm>
        </p:spPr>
      </p:pic>
    </p:spTree>
  </p:cSld>
  <p:clrMapOvr>
    <a:masterClrMapping/>
  </p:clrMapOvr>
  <p:transition spd="med" advTm="9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 smtClean="0"/>
              <a:t>… upoznali se s pročistačem u Belom Manastiru… </a:t>
            </a:r>
            <a:endParaRPr lang="hr-HR" sz="3600" dirty="0"/>
          </a:p>
        </p:txBody>
      </p:sp>
      <p:pic>
        <p:nvPicPr>
          <p:cNvPr id="7" name="Rezervirano mjesto sadržaja 6" descr="BeFunky_9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412776"/>
            <a:ext cx="6860003" cy="4870148"/>
          </a:xfrm>
        </p:spPr>
      </p:pic>
    </p:spTree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… </a:t>
            </a:r>
            <a:r>
              <a:rPr lang="hr-HR" sz="3200" dirty="0" err="1" smtClean="0"/>
              <a:t>pjeskolov</a:t>
            </a:r>
            <a:r>
              <a:rPr lang="hr-HR" sz="3200" dirty="0" smtClean="0"/>
              <a:t> </a:t>
            </a:r>
            <a:r>
              <a:rPr lang="hr-HR" sz="3200" dirty="0" err="1" smtClean="0"/>
              <a:t>mastolov</a:t>
            </a:r>
            <a:r>
              <a:rPr lang="hr-HR" sz="3200" dirty="0" smtClean="0"/>
              <a:t>: dio sustava za pročišćavanje vode od masti i pijeska iz kanalizacije…</a:t>
            </a:r>
            <a:endParaRPr lang="hr-HR" sz="3200" dirty="0"/>
          </a:p>
        </p:txBody>
      </p:sp>
      <p:pic>
        <p:nvPicPr>
          <p:cNvPr id="5" name="Content Placeholder 4" descr="pročistač.jpg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rcRect t="17735" b="17735"/>
          <a:stretch>
            <a:fillRect/>
          </a:stretch>
        </p:blipFill>
        <p:spPr>
          <a:xfrm>
            <a:off x="1403648" y="1988840"/>
            <a:ext cx="6241357" cy="4432007"/>
          </a:xfrm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>… pročistač u Belom Manastiru…</a:t>
            </a:r>
            <a:br>
              <a:rPr lang="hr-HR" sz="3200" dirty="0" smtClean="0"/>
            </a:br>
            <a:endParaRPr lang="hr-HR" sz="3200" dirty="0"/>
          </a:p>
        </p:txBody>
      </p:sp>
      <p:pic>
        <p:nvPicPr>
          <p:cNvPr id="5" name="Content Placeholder 4" descr="pročistač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82762" y="1600200"/>
            <a:ext cx="6378475" cy="4525963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475656" y="692696"/>
            <a:ext cx="5486400" cy="566738"/>
          </a:xfrm>
        </p:spPr>
        <p:txBody>
          <a:bodyPr>
            <a:noAutofit/>
          </a:bodyPr>
          <a:lstStyle/>
          <a:p>
            <a:r>
              <a:rPr lang="hr-HR" sz="3600" b="0" dirty="0" smtClean="0"/>
              <a:t>Komunicirali smo i s lokalnim organima vlasti…</a:t>
            </a:r>
            <a:endParaRPr lang="hr-HR" sz="3600" b="0" dirty="0"/>
          </a:p>
        </p:txBody>
      </p:sp>
      <p:pic>
        <p:nvPicPr>
          <p:cNvPr id="5" name="Picture Placeholder 4" descr="_DSC051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4390" r="4390"/>
          <a:stretch>
            <a:fillRect/>
          </a:stretch>
        </p:blipFill>
        <p:spPr>
          <a:xfrm>
            <a:off x="1259632" y="1340768"/>
            <a:ext cx="6741392" cy="3962907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285852" y="5517232"/>
            <a:ext cx="6715172" cy="1164902"/>
          </a:xfrm>
        </p:spPr>
        <p:txBody>
          <a:bodyPr>
            <a:noAutofit/>
          </a:bodyPr>
          <a:lstStyle/>
          <a:p>
            <a:r>
              <a:rPr lang="hr-HR" sz="2800" dirty="0" smtClean="0"/>
              <a:t>Intervju s gradonačelnikom </a:t>
            </a:r>
            <a:r>
              <a:rPr lang="hr-HR" sz="2800" dirty="0" err="1" smtClean="0"/>
              <a:t>Belog</a:t>
            </a:r>
            <a:r>
              <a:rPr lang="hr-HR" sz="2800" dirty="0" smtClean="0"/>
              <a:t> Manastira g. Ivanom Dobošem</a:t>
            </a:r>
          </a:p>
        </p:txBody>
      </p:sp>
    </p:spTree>
    <p:extLst>
      <p:ext uri="{BB962C8B-B14F-4D97-AF65-F5344CB8AC3E}">
        <p14:creationId xmlns:p14="http://schemas.microsoft.com/office/powerpoint/2010/main" xmlns="" val="4036855364"/>
      </p:ext>
    </p:extLst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835696" y="0"/>
            <a:ext cx="5486400" cy="566738"/>
          </a:xfrm>
        </p:spPr>
        <p:txBody>
          <a:bodyPr>
            <a:normAutofit/>
          </a:bodyPr>
          <a:lstStyle/>
          <a:p>
            <a:r>
              <a:rPr lang="hr-HR" dirty="0" smtClean="0"/>
              <a:t>  </a:t>
            </a:r>
            <a:endParaRPr lang="hr-HR" dirty="0"/>
          </a:p>
        </p:txBody>
      </p:sp>
      <p:pic>
        <p:nvPicPr>
          <p:cNvPr id="5" name="Picture Placeholder 4" descr="Gabrijela i Doroteja 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7282" r="7282"/>
          <a:stretch>
            <a:fillRect/>
          </a:stretch>
        </p:blipFill>
        <p:spPr>
          <a:xfrm>
            <a:off x="1331640" y="1700808"/>
            <a:ext cx="6480720" cy="4114800"/>
          </a:xfrm>
        </p:spPr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1763688" y="5877272"/>
            <a:ext cx="6094460" cy="804862"/>
          </a:xfrm>
        </p:spPr>
        <p:txBody>
          <a:bodyPr>
            <a:noAutofit/>
          </a:bodyPr>
          <a:lstStyle/>
          <a:p>
            <a:r>
              <a:rPr lang="hr-HR" sz="2800" dirty="0" smtClean="0"/>
              <a:t>… sastav baranjske vode, vodocrpilište, pročistač…</a:t>
            </a:r>
            <a:endParaRPr lang="hr-HR" sz="2800" dirty="0"/>
          </a:p>
        </p:txBody>
      </p:sp>
      <p:sp>
        <p:nvSpPr>
          <p:cNvPr id="7" name="Pravokutnik 6"/>
          <p:cNvSpPr/>
          <p:nvPr/>
        </p:nvSpPr>
        <p:spPr>
          <a:xfrm>
            <a:off x="1285852" y="285728"/>
            <a:ext cx="607219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 smtClean="0"/>
              <a:t>Proveli smo edukaciju u nižim   razredima naše škole </a:t>
            </a:r>
            <a:r>
              <a:rPr lang="hr-HR" sz="3600" dirty="0" smtClean="0"/>
              <a:t>…</a:t>
            </a:r>
            <a:endParaRPr lang="hr-HR" sz="3600" dirty="0"/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Gabrijela i Doroteja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7091" r="7091"/>
          <a:stretch>
            <a:fillRect/>
          </a:stretch>
        </p:blipFill>
        <p:spPr>
          <a:xfrm>
            <a:off x="241300" y="349250"/>
            <a:ext cx="8578850" cy="6284913"/>
          </a:xfrm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200" dirty="0" smtClean="0"/>
              <a:t>Rezultati prije provedbe edukacije u nižim razredima naše škole o baranjskoj vodi i vodocrpilištima</a:t>
            </a:r>
            <a:endParaRPr lang="hr-HR" sz="3200" dirty="0"/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200" dirty="0" smtClean="0"/>
              <a:t>Rezultati nakon provedbe edukacije o baranjskoj vodi i vodocrpilištima u nižim razredima naše škole</a:t>
            </a:r>
            <a:endParaRPr lang="hr-HR" sz="32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bg1"/>
            </a:gs>
            <a:gs pos="86000">
              <a:schemeClr val="tx2">
                <a:lumMod val="40000"/>
                <a:lumOff val="60000"/>
                <a:alpha val="67000"/>
              </a:schemeClr>
            </a:gs>
            <a:gs pos="57000">
              <a:schemeClr val="tx2">
                <a:lumMod val="60000"/>
                <a:lumOff val="40000"/>
                <a:alpha val="71000"/>
              </a:schemeClr>
            </a:gs>
            <a:gs pos="67000">
              <a:schemeClr val="tx2">
                <a:lumMod val="60000"/>
                <a:lumOff val="40000"/>
                <a:alpha val="8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Proveli smo anketu u dobnoj skupini</a:t>
            </a:r>
            <a:br>
              <a:rPr lang="hr-HR" sz="3200" dirty="0" smtClean="0"/>
            </a:br>
            <a:r>
              <a:rPr lang="hr-HR" sz="3200" dirty="0" smtClean="0"/>
              <a:t> od 35-55 godina</a:t>
            </a:r>
            <a:endParaRPr lang="hr-HR" sz="32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+mn-lt"/>
              </a:rPr>
              <a:t>… </a:t>
            </a:r>
            <a:r>
              <a:rPr lang="hr-HR" sz="3200" dirty="0" smtClean="0">
                <a:latin typeface="+mn-lt"/>
              </a:rPr>
              <a:t>svi radimo u timu</a:t>
            </a:r>
            <a:r>
              <a:rPr lang="hr-HR" sz="3600" dirty="0" smtClean="0">
                <a:latin typeface="+mn-lt"/>
              </a:rPr>
              <a:t>…</a:t>
            </a:r>
            <a:endParaRPr lang="hr-HR" sz="3600" dirty="0">
              <a:latin typeface="+mn-lt"/>
            </a:endParaRPr>
          </a:p>
        </p:txBody>
      </p:sp>
      <p:pic>
        <p:nvPicPr>
          <p:cNvPr id="7" name="Picture Placeholder 6" descr="razredn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97452"/>
            <a:ext cx="8229600" cy="3931458"/>
          </a:xfrm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619672" y="1124744"/>
            <a:ext cx="5486400" cy="566738"/>
          </a:xfrm>
        </p:spPr>
        <p:txBody>
          <a:bodyPr>
            <a:noAutofit/>
          </a:bodyPr>
          <a:lstStyle/>
          <a:p>
            <a:r>
              <a:rPr lang="hr-HR" sz="3200" b="0" dirty="0" smtClean="0">
                <a:latin typeface="+mn-lt"/>
              </a:rPr>
              <a:t>Obilježili smo i </a:t>
            </a:r>
            <a:br>
              <a:rPr lang="hr-HR" sz="3200" b="0" dirty="0" smtClean="0">
                <a:latin typeface="+mn-lt"/>
              </a:rPr>
            </a:br>
            <a:r>
              <a:rPr lang="hr-HR" sz="3200" b="0" dirty="0" smtClean="0">
                <a:latin typeface="+mn-lt"/>
              </a:rPr>
              <a:t>Svjetski dan voda 22. ožujka</a:t>
            </a:r>
            <a:endParaRPr lang="hr-HR" sz="3200" b="0" dirty="0">
              <a:latin typeface="+mn-lt"/>
            </a:endParaRPr>
          </a:p>
        </p:txBody>
      </p:sp>
      <p:pic>
        <p:nvPicPr>
          <p:cNvPr id="7" name="Picture Placeholder 6" descr="_DSC0543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785926"/>
            <a:ext cx="9144000" cy="4000528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9552" y="5786454"/>
            <a:ext cx="6389902" cy="1071546"/>
          </a:xfrm>
        </p:spPr>
        <p:txBody>
          <a:bodyPr>
            <a:noAutofit/>
          </a:bodyPr>
          <a:lstStyle/>
          <a:p>
            <a:r>
              <a:rPr lang="hr-HR" sz="2800" dirty="0" smtClean="0">
                <a:cs typeface="Arial" pitchFamily="34" charset="0"/>
              </a:rPr>
              <a:t>Primjer letka koji smo podijelili našim sugrađanima</a:t>
            </a:r>
            <a:endParaRPr lang="hr-HR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740503"/>
      </p:ext>
    </p:extLst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title"/>
          </p:nvPr>
        </p:nvSpPr>
        <p:spPr>
          <a:xfrm>
            <a:off x="457200" y="188640"/>
            <a:ext cx="3034680" cy="1656184"/>
          </a:xfrm>
        </p:spPr>
        <p:txBody>
          <a:bodyPr>
            <a:noAutofit/>
          </a:bodyPr>
          <a:lstStyle/>
          <a:p>
            <a:r>
              <a:rPr lang="hr-HR" sz="1800" dirty="0" smtClean="0"/>
              <a:t>Baranjski vodovod pozitivno je riješio našu zamolbu za donacijom aparata za vodu za našu školu, a mi balone punimo baranjskom vodom.</a:t>
            </a:r>
            <a:br>
              <a:rPr lang="hr-HR" sz="1800" dirty="0" smtClean="0"/>
            </a:br>
            <a:endParaRPr lang="hr-HR" sz="1800" dirty="0"/>
          </a:p>
        </p:txBody>
      </p:sp>
      <p:pic>
        <p:nvPicPr>
          <p:cNvPr id="7" name="Picture Placeholder 6" descr="zamolba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1844824"/>
            <a:ext cx="3316531" cy="4628024"/>
          </a:xfrm>
        </p:spPr>
      </p:pic>
      <p:pic>
        <p:nvPicPr>
          <p:cNvPr id="15" name="Slika 14" descr="10808082_656733241110600_186766513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32656"/>
            <a:ext cx="3569568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3963443"/>
      </p:ext>
    </p:extLst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011222"/>
          </a:xfrm>
        </p:spPr>
        <p:txBody>
          <a:bodyPr>
            <a:noAutofit/>
          </a:bodyPr>
          <a:lstStyle/>
          <a:p>
            <a:r>
              <a:rPr lang="hr-HR" sz="3600" dirty="0" smtClean="0"/>
              <a:t>Komunicirali smo i s medijima – </a:t>
            </a:r>
            <a:br>
              <a:rPr lang="hr-HR" sz="3600" dirty="0" smtClean="0"/>
            </a:br>
            <a:r>
              <a:rPr lang="hr-HR" sz="3600" dirty="0" smtClean="0"/>
              <a:t>Osječka TV…</a:t>
            </a:r>
            <a:endParaRPr lang="hr-HR" sz="3600" dirty="0"/>
          </a:p>
        </p:txBody>
      </p:sp>
      <p:pic>
        <p:nvPicPr>
          <p:cNvPr id="1026" name="Picture 2" descr="F:\slike voda\DSCF0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8" y="1321554"/>
            <a:ext cx="7215238" cy="503637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9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DSCF0015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000100" y="428680"/>
            <a:ext cx="7369318" cy="5526020"/>
          </a:xfrm>
        </p:spPr>
      </p:pic>
    </p:spTree>
  </p:cSld>
  <p:clrMapOvr>
    <a:masterClrMapping/>
  </p:clrMapOvr>
  <p:transition spd="med" advTm="9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 descr="DSCF0039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482182"/>
            <a:ext cx="7629540" cy="5722156"/>
          </a:xfrm>
        </p:spPr>
      </p:pic>
    </p:spTree>
  </p:cSld>
  <p:clrMapOvr>
    <a:masterClrMapping/>
  </p:clrMapOvr>
  <p:transition spd="med" advTm="9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 descr="DSCF0059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4707" y="428604"/>
            <a:ext cx="7970037" cy="6000792"/>
          </a:xfrm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slov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Županijska smotra, Osijek, ožujak, 2014.</a:t>
            </a:r>
            <a:endParaRPr lang="hr-HR" sz="3200" dirty="0"/>
          </a:p>
        </p:txBody>
      </p:sp>
      <p:pic>
        <p:nvPicPr>
          <p:cNvPr id="5" name="Picture Placeholder 4" descr="u Osijeku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60607" y="1600200"/>
            <a:ext cx="6422786" cy="4525963"/>
          </a:xfrm>
        </p:spPr>
      </p:pic>
    </p:spTree>
    <p:extLst>
      <p:ext uri="{BB962C8B-B14F-4D97-AF65-F5344CB8AC3E}">
        <p14:creationId xmlns:p14="http://schemas.microsoft.com/office/powerpoint/2010/main" xmlns="" val="272038254"/>
      </p:ext>
    </p:extLst>
  </p:cSld>
  <p:clrMapOvr>
    <a:masterClrMapping/>
  </p:clrMapOvr>
  <p:transition spd="med" advTm="8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Državna smotra, Zagreb, svibanj, 2014.</a:t>
            </a:r>
            <a:endParaRPr lang="hr-HR" sz="3200" dirty="0"/>
          </a:p>
        </p:txBody>
      </p:sp>
      <p:pic>
        <p:nvPicPr>
          <p:cNvPr id="5" name="Rezervirano mjesto slike 4" descr="p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 smtClean="0">
                <a:latin typeface="+mn-lt"/>
              </a:rPr>
              <a:t>Radimo predano na provedbi edukacije naših učenika o kvaliteti baranjske vode</a:t>
            </a:r>
            <a:endParaRPr lang="hr-HR" sz="3600" dirty="0">
              <a:latin typeface="+mn-lt"/>
            </a:endParaRPr>
          </a:p>
        </p:txBody>
      </p:sp>
      <p:pic>
        <p:nvPicPr>
          <p:cNvPr id="5" name="Picture Placeholder 4" descr="u Osijeku 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9075" y="1600200"/>
            <a:ext cx="6785849" cy="4525963"/>
          </a:xfrm>
        </p:spPr>
      </p:pic>
    </p:spTree>
    <p:extLst>
      <p:ext uri="{BB962C8B-B14F-4D97-AF65-F5344CB8AC3E}">
        <p14:creationId xmlns:p14="http://schemas.microsoft.com/office/powerpoint/2010/main" xmlns="" val="1145072844"/>
      </p:ext>
    </p:extLst>
  </p:cSld>
  <p:clrMapOvr>
    <a:masterClrMapping/>
  </p:clrMapOvr>
  <p:transition spd="med"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bg1"/>
            </a:gs>
            <a:gs pos="86000">
              <a:schemeClr val="tx2">
                <a:lumMod val="40000"/>
                <a:lumOff val="60000"/>
                <a:alpha val="67000"/>
              </a:schemeClr>
            </a:gs>
            <a:gs pos="57000">
              <a:schemeClr val="tx2">
                <a:lumMod val="60000"/>
                <a:lumOff val="40000"/>
                <a:alpha val="71000"/>
              </a:schemeClr>
            </a:gs>
            <a:gs pos="67000">
              <a:schemeClr val="tx2">
                <a:lumMod val="60000"/>
                <a:lumOff val="40000"/>
                <a:alpha val="8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 descr="http://ss-druga-bm.skole.hr/upload/ss-druga-bm/images/newsimg/227/Image/pg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642918"/>
            <a:ext cx="692948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bg1">
                <a:alpha val="92000"/>
              </a:schemeClr>
            </a:gs>
            <a:gs pos="86000">
              <a:schemeClr val="tx2">
                <a:lumMod val="40000"/>
                <a:lumOff val="60000"/>
                <a:alpha val="67000"/>
              </a:schemeClr>
            </a:gs>
            <a:gs pos="57000">
              <a:schemeClr val="tx2">
                <a:lumMod val="60000"/>
                <a:lumOff val="40000"/>
                <a:alpha val="71000"/>
              </a:schemeClr>
            </a:gs>
            <a:gs pos="67000">
              <a:schemeClr val="tx2">
                <a:lumMod val="60000"/>
                <a:lumOff val="40000"/>
                <a:alpha val="8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dirty="0" smtClean="0"/>
              <a:t>HVALA NA POZORNOSTI!</a:t>
            </a:r>
            <a:endParaRPr lang="hr-HR" sz="2400" dirty="0"/>
          </a:p>
        </p:txBody>
      </p:sp>
      <p:pic>
        <p:nvPicPr>
          <p:cNvPr id="5" name="Rezervirano mjesto slike 4" descr="indeksiraj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4052" r="14052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47744"/>
          </a:xfrm>
        </p:spPr>
        <p:txBody>
          <a:bodyPr>
            <a:noAutofit/>
          </a:bodyPr>
          <a:lstStyle/>
          <a:p>
            <a:r>
              <a:rPr lang="hr-HR" sz="2000" dirty="0" smtClean="0"/>
              <a:t>Prezentaciju pripremili: </a:t>
            </a:r>
          </a:p>
          <a:p>
            <a:r>
              <a:rPr lang="hr-HR" sz="2000" dirty="0" smtClean="0"/>
              <a:t>Jasminka </a:t>
            </a:r>
            <a:r>
              <a:rPr lang="hr-HR" sz="2000" dirty="0" err="1" smtClean="0"/>
              <a:t>Berend</a:t>
            </a:r>
            <a:r>
              <a:rPr lang="hr-HR" sz="2000" dirty="0" smtClean="0"/>
              <a:t>, </a:t>
            </a:r>
            <a:r>
              <a:rPr lang="hr-HR" sz="2000" dirty="0" err="1" smtClean="0"/>
              <a:t>prof</a:t>
            </a:r>
            <a:r>
              <a:rPr lang="hr-HR" sz="2000" dirty="0" smtClean="0"/>
              <a:t>.</a:t>
            </a:r>
          </a:p>
          <a:p>
            <a:r>
              <a:rPr lang="hr-HR" sz="2000" dirty="0" smtClean="0"/>
              <a:t>Iva Ljubić, učenica</a:t>
            </a:r>
            <a:r>
              <a:rPr lang="hr-HR" sz="2000" dirty="0" smtClean="0"/>
              <a:t>, </a:t>
            </a:r>
            <a:r>
              <a:rPr lang="hr-HR" sz="2000" dirty="0" err="1" smtClean="0"/>
              <a:t>raz</a:t>
            </a:r>
            <a:r>
              <a:rPr lang="hr-HR" sz="2000" dirty="0" smtClean="0"/>
              <a:t>. </a:t>
            </a:r>
            <a:r>
              <a:rPr lang="hr-HR" sz="2000" dirty="0" smtClean="0"/>
              <a:t>4.Ur</a:t>
            </a:r>
          </a:p>
          <a:p>
            <a:endParaRPr lang="hr-HR" sz="2800" dirty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bg1"/>
            </a:gs>
            <a:gs pos="86000">
              <a:schemeClr val="tx2">
                <a:lumMod val="40000"/>
                <a:lumOff val="60000"/>
                <a:alpha val="67000"/>
              </a:schemeClr>
            </a:gs>
            <a:gs pos="57000">
              <a:schemeClr val="tx2">
                <a:lumMod val="60000"/>
                <a:lumOff val="40000"/>
                <a:alpha val="71000"/>
              </a:schemeClr>
            </a:gs>
            <a:gs pos="67000">
              <a:schemeClr val="tx2">
                <a:lumMod val="60000"/>
                <a:lumOff val="40000"/>
                <a:alpha val="8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bg1"/>
            </a:gs>
            <a:gs pos="86000">
              <a:schemeClr val="tx2">
                <a:lumMod val="40000"/>
                <a:lumOff val="60000"/>
                <a:alpha val="67000"/>
              </a:schemeClr>
            </a:gs>
            <a:gs pos="57000">
              <a:schemeClr val="tx2">
                <a:lumMod val="60000"/>
                <a:lumOff val="40000"/>
                <a:alpha val="71000"/>
              </a:schemeClr>
            </a:gs>
            <a:gs pos="67000">
              <a:schemeClr val="tx2">
                <a:lumMod val="60000"/>
                <a:lumOff val="40000"/>
                <a:alpha val="8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714348" y="0"/>
            <a:ext cx="7858180" cy="1214422"/>
          </a:xfrm>
        </p:spPr>
        <p:txBody>
          <a:bodyPr>
            <a:noAutofit/>
          </a:bodyPr>
          <a:lstStyle/>
          <a:p>
            <a:pPr algn="ctr"/>
            <a:r>
              <a:rPr lang="hr-HR" sz="3200" b="0" dirty="0" smtClean="0"/>
              <a:t>Jedan od izvora pitke vode u Batini, Baranja </a:t>
            </a:r>
            <a:endParaRPr lang="hr-HR" sz="3200" b="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207659"/>
            <a:ext cx="7858180" cy="5150299"/>
          </a:xfrm>
          <a:prstGeom prst="rect">
            <a:avLst/>
          </a:prstGeom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ČINJENIČNO STANJE – pozitivno…</a:t>
            </a:r>
            <a:endParaRPr lang="hr-HR" sz="3200" dirty="0"/>
          </a:p>
        </p:txBody>
      </p:sp>
      <p:pic>
        <p:nvPicPr>
          <p:cNvPr id="21" name="Rezervirano mjesto slike 4" descr="voda-i-sport-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5840" r="5840"/>
          <a:stretch>
            <a:fillRect/>
          </a:stretch>
        </p:blipFill>
        <p:spPr>
          <a:xfrm>
            <a:off x="4698979" y="2386806"/>
            <a:ext cx="3937041" cy="2952750"/>
          </a:xfrm>
        </p:spPr>
      </p:pic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Ispitanici smatraju da je voda važna za život i zdravlje</a:t>
            </a:r>
          </a:p>
          <a:p>
            <a:r>
              <a:rPr lang="hr-HR" dirty="0" smtClean="0"/>
              <a:t>Voda je ispitana u laboratorijima</a:t>
            </a:r>
          </a:p>
          <a:p>
            <a:r>
              <a:rPr lang="hr-HR" dirty="0" smtClean="0"/>
              <a:t>Baranjska voda čisti se u pročistaču</a:t>
            </a:r>
            <a:endParaRPr lang="hr-HR" sz="3400" dirty="0" smtClean="0"/>
          </a:p>
          <a:p>
            <a:r>
              <a:rPr lang="hr-HR" dirty="0" smtClean="0"/>
              <a:t>Baranjska voda bogata je mineralima i sadrži visoke vrijednosti kalcija, magnezija, kalija i umjereno natrija</a:t>
            </a:r>
          </a:p>
          <a:p>
            <a:r>
              <a:rPr lang="hr-HR" dirty="0" smtClean="0"/>
              <a:t>Ljudi podržavaju našu akciju i žele biti informirani o sastavu baranjske vode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36847332"/>
      </p:ext>
    </p:extLst>
  </p:cSld>
  <p:clrMapOvr>
    <a:masterClrMapping/>
  </p:clrMapOvr>
  <p:transition spd="med" advTm="19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cs typeface="Arial" pitchFamily="34" charset="0"/>
              </a:rPr>
              <a:t> </a:t>
            </a:r>
            <a:r>
              <a:rPr lang="hr-HR" sz="3600" dirty="0" smtClean="0">
                <a:cs typeface="Arial" pitchFamily="34" charset="0"/>
              </a:rPr>
              <a:t>i </a:t>
            </a:r>
            <a:r>
              <a:rPr lang="hr-HR" sz="3200" dirty="0" smtClean="0">
                <a:cs typeface="Arial" pitchFamily="34" charset="0"/>
              </a:rPr>
              <a:t>negativno</a:t>
            </a:r>
            <a:r>
              <a:rPr lang="hr-HR" sz="3600" dirty="0" smtClean="0">
                <a:cs typeface="Arial" pitchFamily="34" charset="0"/>
              </a:rPr>
              <a:t>…</a:t>
            </a:r>
            <a:endParaRPr lang="hr-HR" sz="3600" dirty="0">
              <a:cs typeface="Arial" pitchFamily="34" charset="0"/>
            </a:endParaRPr>
          </a:p>
        </p:txBody>
      </p:sp>
      <p:pic>
        <p:nvPicPr>
          <p:cNvPr id="5" name="Rezervirano mjesto sadržaja 4" descr="Pliv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8384" y="2143116"/>
            <a:ext cx="4008416" cy="3143271"/>
          </a:xfrm>
        </p:spPr>
      </p:pic>
      <p:sp>
        <p:nvSpPr>
          <p:cNvPr id="7" name="Rezervirano mjesto sadržaja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200" dirty="0" smtClean="0"/>
              <a:t>Ispitanici nisu svjesni koliko je naša voda kvalitetna</a:t>
            </a:r>
          </a:p>
          <a:p>
            <a:r>
              <a:rPr lang="hr-HR" sz="2200" dirty="0" smtClean="0"/>
              <a:t>Smatraju da je naša voda puna kamenca, klora i  mirisa</a:t>
            </a:r>
          </a:p>
          <a:p>
            <a:r>
              <a:rPr lang="hr-HR" sz="2200" dirty="0" smtClean="0"/>
              <a:t>Ispitanici ne znaju s kojeg vodocrpilišta dobivaju vodu</a:t>
            </a:r>
          </a:p>
          <a:p>
            <a:r>
              <a:rPr lang="hr-HR" sz="2200" dirty="0" smtClean="0"/>
              <a:t>Nisu dovoljno informirani o baranjskoj vodi</a:t>
            </a:r>
          </a:p>
          <a:p>
            <a:r>
              <a:rPr lang="hr-HR" sz="2200" dirty="0" smtClean="0"/>
              <a:t>Nisu im poznati nazivi Livade i Prosine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xmlns="" val="2331143825"/>
      </p:ext>
    </p:extLst>
  </p:cSld>
  <p:clrMapOvr>
    <a:masterClrMapping/>
  </p:clrMapOvr>
  <p:transition spd="med" advTm="1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</TotalTime>
  <Words>638</Words>
  <Application>Microsoft Office PowerPoint</Application>
  <PresentationFormat>Prikaz na zaslonu (4:3)</PresentationFormat>
  <Paragraphs>105</Paragraphs>
  <Slides>41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41</vt:i4>
      </vt:variant>
    </vt:vector>
  </HeadingPairs>
  <TitlesOfParts>
    <vt:vector size="42" baseType="lpstr">
      <vt:lpstr>Office tema</vt:lpstr>
      <vt:lpstr>DRUGA SREDNJA ŠKOLA  BELI MANASTIR</vt:lpstr>
      <vt:lpstr>Slajd 2</vt:lpstr>
      <vt:lpstr>Proveli smo anketu u dobnoj skupini  od 35-55 godina</vt:lpstr>
      <vt:lpstr>Slajd 4</vt:lpstr>
      <vt:lpstr>Slajd 5</vt:lpstr>
      <vt:lpstr>Slajd 6</vt:lpstr>
      <vt:lpstr>Jedan od izvora pitke vode u Batini, Baranja </vt:lpstr>
      <vt:lpstr>ČINJENIČNO STANJE – pozitivno…</vt:lpstr>
      <vt:lpstr> i negativno…</vt:lpstr>
      <vt:lpstr>… intervju s voditeljem baranjskog vodocrpilišta</vt:lpstr>
      <vt:lpstr>… vodocrpilište Prosine  u Kneževim Vinogradima, Baranja…</vt:lpstr>
      <vt:lpstr>… crtež naše učenice kojim smo ilustrirali temu za plakat…</vt:lpstr>
      <vt:lpstr>… nastavak crteža…</vt:lpstr>
      <vt:lpstr>Slajd 14</vt:lpstr>
      <vt:lpstr>Ustav Republike Hrvatske</vt:lpstr>
      <vt:lpstr>Zakon o vodama, Zakon o vodi za ljudsku potrošnju</vt:lpstr>
      <vt:lpstr>Okvirna direktiva o vodama EU - e</vt:lpstr>
      <vt:lpstr>UN rezolucija o pravu na vodu</vt:lpstr>
      <vt:lpstr>Voda je ljudsko pravo</vt:lpstr>
      <vt:lpstr> Posjetili smo Baranjski vodovod…</vt:lpstr>
      <vt:lpstr>… laboratorij za kvalitetu vode u vodocrpilištu Prosine (Kneževi Vinogradi, Baranja)…</vt:lpstr>
      <vt:lpstr>… upoznali se s pročistačem u Belom Manastiru… </vt:lpstr>
      <vt:lpstr>… pjeskolov mastolov: dio sustava za pročišćavanje vode od masti i pijeska iz kanalizacije…</vt:lpstr>
      <vt:lpstr> … pročistač u Belom Manastiru… </vt:lpstr>
      <vt:lpstr>Komunicirali smo i s lokalnim organima vlasti…</vt:lpstr>
      <vt:lpstr>  </vt:lpstr>
      <vt:lpstr>Slajd 27</vt:lpstr>
      <vt:lpstr>Rezultati prije provedbe edukacije u nižim razredima naše škole o baranjskoj vodi i vodocrpilištima</vt:lpstr>
      <vt:lpstr>Rezultati nakon provedbe edukacije o baranjskoj vodi i vodocrpilištima u nižim razredima naše škole</vt:lpstr>
      <vt:lpstr>… svi radimo u timu…</vt:lpstr>
      <vt:lpstr>Obilježili smo i  Svjetski dan voda 22. ožujka</vt:lpstr>
      <vt:lpstr>Baranjski vodovod pozitivno je riješio našu zamolbu za donacijom aparata za vodu za našu školu, a mi balone punimo baranjskom vodom. </vt:lpstr>
      <vt:lpstr>Komunicirali smo i s medijima –  Osječka TV…</vt:lpstr>
      <vt:lpstr>Slajd 34</vt:lpstr>
      <vt:lpstr>Slajd 35</vt:lpstr>
      <vt:lpstr>Slajd 36</vt:lpstr>
      <vt:lpstr>Županijska smotra, Osijek, ožujak, 2014.</vt:lpstr>
      <vt:lpstr>Državna smotra, Zagreb, svibanj, 2014.</vt:lpstr>
      <vt:lpstr>Radimo predano na provedbi edukacije naših učenika o kvaliteti baranjske vode</vt:lpstr>
      <vt:lpstr>Slajd 40</vt:lpstr>
      <vt:lpstr>HVALA NA POZORNOSTI!</vt:lpstr>
    </vt:vector>
  </TitlesOfParts>
  <Company>skola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DRUGA SREDNJA ŠKOLA  BELI MANASTIR</dc:title>
  <dc:creator>ucenik08</dc:creator>
  <cp:lastModifiedBy>as</cp:lastModifiedBy>
  <cp:revision>178</cp:revision>
  <dcterms:created xsi:type="dcterms:W3CDTF">2014-11-05T20:24:54Z</dcterms:created>
  <dcterms:modified xsi:type="dcterms:W3CDTF">2014-12-10T11:16:52Z</dcterms:modified>
</cp:coreProperties>
</file>