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12"/>
  </p:notesMasterIdLst>
  <p:handoutMasterIdLst>
    <p:handoutMasterId r:id="rId13"/>
  </p:handoutMasterIdLst>
  <p:sldIdLst>
    <p:sldId id="414" r:id="rId3"/>
    <p:sldId id="371" r:id="rId4"/>
    <p:sldId id="397" r:id="rId5"/>
    <p:sldId id="420" r:id="rId6"/>
    <p:sldId id="416" r:id="rId7"/>
    <p:sldId id="421" r:id="rId8"/>
    <p:sldId id="422" r:id="rId9"/>
    <p:sldId id="424" r:id="rId10"/>
    <p:sldId id="423" r:id="rId11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00FF00"/>
    <a:srgbClr val="CC0000"/>
    <a:srgbClr val="666633"/>
    <a:srgbClr val="808000"/>
    <a:srgbClr val="993300"/>
    <a:srgbClr val="66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43" autoAdjust="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746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28778141571928E-2"/>
          <c:y val="4.7058891111688754E-2"/>
          <c:w val="0.85872653610353922"/>
          <c:h val="0.74117753500909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'[San_posek 1996-2016_veter.xls]List1'!$A$16</c:f>
              <c:strCache>
                <c:ptCount val="1"/>
                <c:pt idx="0">
                  <c:v>Veter</c:v>
                </c:pt>
              </c:strCache>
            </c:strRef>
          </c:tx>
          <c:spPr>
            <a:solidFill>
              <a:srgbClr val="004586"/>
            </a:solidFill>
            <a:ln w="25400">
              <a:noFill/>
            </a:ln>
          </c:spPr>
          <c:invertIfNegative val="0"/>
          <c:cat>
            <c:strRef>
              <c:f>'[San_posek 1996-2016_veter.xls]List1'!$B$15:$W$15</c:f>
              <c:strCache>
                <c:ptCount val="22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
 2017</c:v>
                </c:pt>
              </c:strCache>
            </c:strRef>
          </c:cat>
          <c:val>
            <c:numRef>
              <c:f>'[San_posek 1996-2016_veter.xls]List1'!$B$16:$W$16</c:f>
              <c:numCache>
                <c:formatCode>#,##0</c:formatCode>
                <c:ptCount val="22"/>
                <c:pt idx="0">
                  <c:v>29062</c:v>
                </c:pt>
                <c:pt idx="1">
                  <c:v>57232</c:v>
                </c:pt>
                <c:pt idx="2">
                  <c:v>39423</c:v>
                </c:pt>
                <c:pt idx="3">
                  <c:v>55128</c:v>
                </c:pt>
                <c:pt idx="4">
                  <c:v>46897</c:v>
                </c:pt>
                <c:pt idx="5">
                  <c:v>34475</c:v>
                </c:pt>
                <c:pt idx="6">
                  <c:v>64243</c:v>
                </c:pt>
                <c:pt idx="7">
                  <c:v>166107</c:v>
                </c:pt>
                <c:pt idx="8">
                  <c:v>160420</c:v>
                </c:pt>
                <c:pt idx="9">
                  <c:v>173342</c:v>
                </c:pt>
                <c:pt idx="10">
                  <c:v>180280</c:v>
                </c:pt>
                <c:pt idx="11">
                  <c:v>67150</c:v>
                </c:pt>
                <c:pt idx="12">
                  <c:v>429210</c:v>
                </c:pt>
                <c:pt idx="13">
                  <c:v>262409</c:v>
                </c:pt>
                <c:pt idx="14">
                  <c:v>124229</c:v>
                </c:pt>
                <c:pt idx="15">
                  <c:v>56833</c:v>
                </c:pt>
                <c:pt idx="16">
                  <c:v>84974</c:v>
                </c:pt>
                <c:pt idx="17">
                  <c:v>159416</c:v>
                </c:pt>
                <c:pt idx="18">
                  <c:v>311927.37</c:v>
                </c:pt>
                <c:pt idx="19">
                  <c:v>212012.92999999947</c:v>
                </c:pt>
                <c:pt idx="20">
                  <c:v>114908</c:v>
                </c:pt>
                <c:pt idx="21">
                  <c:v>2900000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3-4417-8460-1ECD596F4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3428384"/>
        <c:axId val="363428776"/>
      </c:barChart>
      <c:catAx>
        <c:axId val="36342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634287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342877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63428384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4644591344744911"/>
          <c:y val="0.41470647792175713"/>
          <c:w val="4.7091455205677951E-2"/>
          <c:h val="6.470597527857203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FACFC1A-0D70-4DBD-B360-9F914699DF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34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8575" y="0"/>
            <a:ext cx="2917825" cy="534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63588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737100"/>
            <a:ext cx="4991100" cy="4430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6413"/>
            <a:ext cx="2917825" cy="534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8575" y="9396413"/>
            <a:ext cx="2917825" cy="534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D3684D7-EFFC-4505-88B4-7B667BA5C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162050" y="1241425"/>
            <a:ext cx="4470400" cy="3352800"/>
          </a:xfrm>
        </p:spPr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305D1-F29D-453F-86E2-7C29AC4C75E6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09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" y="414338"/>
            <a:ext cx="4967288" cy="3725862"/>
          </a:xfrm>
          <a:ln/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>
          <a:xfrm>
            <a:off x="339725" y="4302125"/>
            <a:ext cx="6115050" cy="5132388"/>
          </a:xfrm>
          <a:noFill/>
        </p:spPr>
        <p:txBody>
          <a:bodyPr lIns="91949" tIns="45975" rIns="91949" bIns="45975"/>
          <a:lstStyle/>
          <a:p>
            <a:endParaRPr lang="sl-SI" altLang="sl-SI" smtClean="0"/>
          </a:p>
        </p:txBody>
      </p:sp>
      <p:sp>
        <p:nvSpPr>
          <p:cNvPr id="231427" name="Slide Number Placeholder 3"/>
          <p:cNvSpPr txBox="1">
            <a:spLocks noGrp="1"/>
          </p:cNvSpPr>
          <p:nvPr/>
        </p:nvSpPr>
        <p:spPr bwMode="auto">
          <a:xfrm>
            <a:off x="6265863" y="9434513"/>
            <a:ext cx="5286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49" tIns="45975" rIns="91949" bIns="45975" anchor="b"/>
          <a:lstStyle/>
          <a:p>
            <a:pPr algn="r" defTabSz="920750" eaLnBrk="0" hangingPunct="0"/>
            <a:fld id="{8DC80DD3-3DA3-4F30-AC52-08A3AE164DD0}" type="slidenum">
              <a:rPr lang="fr-FR" altLang="sl-SI" sz="1600" b="1"/>
              <a:pPr algn="r" defTabSz="920750" eaLnBrk="0" hangingPunct="0"/>
              <a:t>2</a:t>
            </a:fld>
            <a:endParaRPr lang="fr-FR" altLang="sl-SI" sz="1600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FCD2-3953-422B-90FA-4981935EC1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417F-C3E6-456F-811B-38C027346C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0BAB6F-347F-4BA6-9A95-143BB1F02C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6500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184892-F139-428B-8689-0CF4120E99E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8262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32FA999-38B6-46DF-A608-3CABC55EE5A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22568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D50AA4-299C-4448-A7E7-08C6F7799DE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6898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47072A-D596-4671-A264-8D3C9260A10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20479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številke diapoz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E64D7E-4349-4F7B-A9CC-4FEDDF7D91C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4728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F14B314-D7CB-4C0F-8EBB-42310AF4547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20035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F4BDFF-B1B0-4220-B7BB-57E7B9F1A93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47193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ED8171-8EB6-4279-BC50-EFF4E778E8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9634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12013" y="280988"/>
            <a:ext cx="1681162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E288D5-B9F6-4423-8056-BE97F78DAFF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42956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353393-DAF2-4FAA-BB3D-0EA6C74A868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7086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&amp;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2"/>
            <a:ext cx="7200800" cy="83374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56AB35"/>
                </a:solidFill>
              </a:defRPr>
            </a:lvl1pPr>
          </a:lstStyle>
          <a:p>
            <a:r>
              <a:rPr lang="de-CH" dirty="0" smtClean="0"/>
              <a:t>(--TITLE--)</a:t>
            </a:r>
            <a:endParaRPr lang="de-LI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Clr>
                <a:srgbClr val="56AB35"/>
              </a:buClr>
              <a:buSzPct val="71000"/>
              <a:buFont typeface="Arial" panose="020B0604020202020204" pitchFamily="34" charset="0"/>
              <a:buNone/>
              <a:defRPr sz="2100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342900">
              <a:buClr>
                <a:srgbClr val="56AB35"/>
              </a:buClr>
              <a:buFont typeface="Wingdings" panose="05000000000000000000" pitchFamily="2" charset="2"/>
              <a:buChar char="§"/>
              <a:defRPr spc="0"/>
            </a:lvl2pPr>
            <a:lvl3pPr marL="942975" indent="-257175">
              <a:buClr>
                <a:srgbClr val="207B3B"/>
              </a:buClr>
              <a:buFont typeface="Arial" pitchFamily="34" charset="0"/>
              <a:buChar char="•"/>
              <a:defRPr/>
            </a:lvl3pPr>
            <a:lvl4pPr marL="1285875" indent="-257175">
              <a:buClr>
                <a:srgbClr val="207B3B"/>
              </a:buClr>
              <a:buFont typeface="Arial" pitchFamily="34" charset="0"/>
              <a:buChar char="•"/>
              <a:defRPr/>
            </a:lvl4pPr>
            <a:lvl5pPr marL="1628775" indent="-257175">
              <a:buClr>
                <a:srgbClr val="207B3B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de-CH" dirty="0" smtClean="0"/>
              <a:t>Insert </a:t>
            </a:r>
            <a:r>
              <a:rPr lang="de-CH" dirty="0" err="1" smtClean="0"/>
              <a:t>your</a:t>
            </a:r>
            <a:r>
              <a:rPr lang="de-CH" dirty="0" smtClean="0"/>
              <a:t>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here</a:t>
            </a:r>
            <a:endParaRPr lang="de-CH" dirty="0" smtClean="0"/>
          </a:p>
          <a:p>
            <a:pPr lvl="1"/>
            <a:r>
              <a:rPr lang="de-CH" dirty="0" smtClean="0"/>
              <a:t>Insert </a:t>
            </a:r>
            <a:r>
              <a:rPr lang="de-CH" dirty="0" err="1" smtClean="0"/>
              <a:t>your</a:t>
            </a:r>
            <a:r>
              <a:rPr lang="de-CH" dirty="0" smtClean="0"/>
              <a:t>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here</a:t>
            </a:r>
            <a:endParaRPr lang="de-CH" dirty="0" smtClean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172400" y="6479760"/>
            <a:ext cx="514400" cy="241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4EC1F536-35E7-4170-B4B9-CB300C8D524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56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83B7-6AE4-4F10-B98E-05822FF0CE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9FBB-D9C1-4A7C-8A94-83701143B3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207963"/>
            <a:ext cx="1681163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5E7AD-140C-412B-AE6C-0A7AFD941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30B97-EEF3-4E68-9F3A-AF1328940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CA18E-3C64-4081-A77C-74C9B42D1B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6EE1B-A2E0-485D-BB0A-D22446903B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odlaga_zelena1"/>
          <p:cNvPicPr>
            <a:picLocks noChangeAspect="1" noChangeArrowheads="1"/>
          </p:cNvPicPr>
          <p:nvPr userDrawn="1"/>
        </p:nvPicPr>
        <p:blipFill>
          <a:blip r:embed="rId12">
            <a:lum bright="50000" contrast="-5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 </a:t>
            </a:r>
            <a:r>
              <a:rPr lang="en-GB" smtClean="0"/>
              <a:t>Click to edit Master text styles</a:t>
            </a:r>
          </a:p>
          <a:p>
            <a:pPr lvl="1"/>
            <a:r>
              <a:rPr lang="sl-SI" smtClean="0"/>
              <a:t> </a:t>
            </a:r>
            <a:r>
              <a:rPr lang="en-GB" smtClean="0"/>
              <a:t>Second level</a:t>
            </a:r>
          </a:p>
          <a:p>
            <a:pPr lvl="2"/>
            <a:r>
              <a:rPr lang="sl-SI" smtClean="0"/>
              <a:t> </a:t>
            </a:r>
            <a:r>
              <a:rPr lang="en-GB" smtClean="0"/>
              <a:t>Third level</a:t>
            </a:r>
          </a:p>
          <a:p>
            <a:pPr lvl="3"/>
            <a:r>
              <a:rPr lang="sl-SI" smtClean="0"/>
              <a:t> </a:t>
            </a:r>
            <a:r>
              <a:rPr lang="en-GB" smtClean="0"/>
              <a:t>Fourth level</a:t>
            </a:r>
          </a:p>
          <a:p>
            <a:pPr lvl="4"/>
            <a:r>
              <a:rPr lang="sl-SI" smtClean="0"/>
              <a:t> </a:t>
            </a:r>
            <a:r>
              <a:rPr lang="en-GB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France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France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France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France" pitchFamily="2" charset="0"/>
                <a:cs typeface="+mn-cs"/>
              </a:defRPr>
            </a:lvl1pPr>
          </a:lstStyle>
          <a:p>
            <a:pPr>
              <a:defRPr/>
            </a:pPr>
            <a:fld id="{47760A1C-9A36-4027-BD7C-2C0A403196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A5002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3200">
          <a:solidFill>
            <a:srgbClr val="0066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3000">
          <a:solidFill>
            <a:srgbClr val="6666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800">
          <a:solidFill>
            <a:srgbClr val="808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600">
          <a:solidFill>
            <a:srgbClr val="8D953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400">
          <a:solidFill>
            <a:srgbClr val="CCCC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400">
          <a:solidFill>
            <a:srgbClr val="CC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400">
          <a:solidFill>
            <a:srgbClr val="CC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400">
          <a:solidFill>
            <a:srgbClr val="CC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3"/>
        </a:buBlip>
        <a:defRPr sz="2400">
          <a:solidFill>
            <a:srgbClr val="CCCC00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 smtClean="0"/>
              <a:t>Click to edit the outline text format</a:t>
            </a:r>
          </a:p>
          <a:p>
            <a:pPr lvl="1"/>
            <a:r>
              <a:rPr lang="en-GB" altLang="sl-SI" smtClean="0"/>
              <a:t>Second Outline Level</a:t>
            </a:r>
          </a:p>
          <a:p>
            <a:pPr lvl="2"/>
            <a:r>
              <a:rPr lang="en-GB" altLang="sl-SI" smtClean="0"/>
              <a:t>Third Outline Level</a:t>
            </a:r>
          </a:p>
          <a:p>
            <a:pPr lvl="3"/>
            <a:r>
              <a:rPr lang="en-GB" altLang="sl-SI" smtClean="0"/>
              <a:t>Fourth Outline Level</a:t>
            </a:r>
          </a:p>
          <a:p>
            <a:pPr lvl="4"/>
            <a:r>
              <a:rPr lang="en-GB" altLang="sl-SI" smtClean="0"/>
              <a:t>Fifth Outline Level</a:t>
            </a:r>
          </a:p>
          <a:p>
            <a:pPr lvl="4"/>
            <a:r>
              <a:rPr lang="en-GB" altLang="sl-SI" smtClean="0"/>
              <a:t>Sixth Outline Level</a:t>
            </a:r>
          </a:p>
          <a:p>
            <a:pPr lvl="4"/>
            <a:r>
              <a:rPr lang="en-GB" altLang="sl-SI" smtClean="0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0DC11BB0-EC2A-4A12-897F-F25B43634E2A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07963"/>
            <a:ext cx="1681163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0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kern="1200">
          <a:solidFill>
            <a:srgbClr val="A50021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>
          <a:solidFill>
            <a:srgbClr val="A5002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 kern="1200">
          <a:solidFill>
            <a:srgbClr val="164408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164408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 kern="1200">
          <a:solidFill>
            <a:srgbClr val="164408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 kern="1200">
          <a:solidFill>
            <a:srgbClr val="164408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16440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39551" y="876204"/>
            <a:ext cx="82432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altLang="sl-SI" sz="3600" b="1" dirty="0" smtClean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Ujme v slovenskih gozdovih 2014 -&gt;</a:t>
            </a:r>
            <a:endParaRPr lang="sl-SI" altLang="sl-SI" sz="3600" b="1" dirty="0">
              <a:solidFill>
                <a:srgbClr val="A5002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11615" y="2335961"/>
            <a:ext cx="34319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105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sl-SI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Damjan </a:t>
            </a:r>
            <a:r>
              <a:rPr lang="sl-SI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Oražem</a:t>
            </a:r>
          </a:p>
          <a:p>
            <a:pPr algn="ctr"/>
            <a:r>
              <a:rPr lang="sl-SI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Zavod za gozdove Slovenije</a:t>
            </a:r>
            <a:endParaRPr lang="sl-SI" sz="1600" b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sl-SI" sz="105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Opatija, 4. 6. 2019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5" y="4365104"/>
            <a:ext cx="3691885" cy="253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621" y="1505654"/>
            <a:ext cx="3989935" cy="26599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46" y="4365104"/>
            <a:ext cx="3823288" cy="25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5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Slika 3"/>
          <p:cNvPicPr>
            <a:picLocks noChangeAspect="1"/>
          </p:cNvPicPr>
          <p:nvPr/>
        </p:nvPicPr>
        <p:blipFill rotWithShape="1">
          <a:blip r:embed="rId3"/>
          <a:srcRect l="-788" t="17966" r="-399" b="34550"/>
          <a:stretch/>
        </p:blipFill>
        <p:spPr bwMode="auto">
          <a:xfrm>
            <a:off x="-1" y="678571"/>
            <a:ext cx="9139695" cy="5990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0402" name="Rectangle 9"/>
          <p:cNvSpPr>
            <a:spLocks noChangeArrowheads="1"/>
          </p:cNvSpPr>
          <p:nvPr/>
        </p:nvSpPr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l-SI" altLang="sl-SI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0403" name="Text Box 6"/>
          <p:cNvSpPr txBox="1">
            <a:spLocks noChangeArrowheads="1"/>
          </p:cNvSpPr>
          <p:nvPr/>
        </p:nvSpPr>
        <p:spPr bwMode="auto">
          <a:xfrm>
            <a:off x="0" y="-27222"/>
            <a:ext cx="9144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altLang="sl-SI" sz="3600" b="1" dirty="0" smtClean="0">
                <a:solidFill>
                  <a:srgbClr val="003300"/>
                </a:solidFill>
                <a:latin typeface="Calibri" pitchFamily="34" charset="0"/>
              </a:rPr>
              <a:t>Žledolom </a:t>
            </a:r>
            <a:r>
              <a:rPr lang="sl-SI" altLang="sl-SI" sz="2000" b="1" dirty="0" smtClean="0">
                <a:solidFill>
                  <a:srgbClr val="003300"/>
                </a:solidFill>
                <a:latin typeface="Arial" charset="0"/>
              </a:rPr>
              <a:t>(30 januar – 10. februar 2014</a:t>
            </a:r>
            <a:r>
              <a:rPr lang="sl-SI" altLang="sl-SI" sz="2000" b="1" dirty="0">
                <a:solidFill>
                  <a:srgbClr val="003300"/>
                </a:solidFill>
                <a:latin typeface="Arial" charset="0"/>
              </a:rPr>
              <a:t>)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896885"/>
              </p:ext>
            </p:extLst>
          </p:nvPr>
        </p:nvGraphicFramePr>
        <p:xfrm>
          <a:off x="233258" y="3402331"/>
          <a:ext cx="2461496" cy="3072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788">
                  <a:extLst>
                    <a:ext uri="{9D8B030D-6E8A-4147-A177-3AD203B41FA5}">
                      <a16:colId xmlns:a16="http://schemas.microsoft.com/office/drawing/2014/main" val="1393493076"/>
                    </a:ext>
                  </a:extLst>
                </a:gridCol>
                <a:gridCol w="1314708">
                  <a:extLst>
                    <a:ext uri="{9D8B030D-6E8A-4147-A177-3AD203B41FA5}">
                      <a16:colId xmlns:a16="http://schemas.microsoft.com/office/drawing/2014/main" val="214369396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400" b="1" u="none" strike="noStrike" dirty="0" smtClean="0">
                          <a:effectLst/>
                        </a:rPr>
                        <a:t>Leto</a:t>
                      </a:r>
                      <a:endParaRPr lang="sl-S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400" b="1" u="none" strike="noStrike" dirty="0" smtClean="0">
                          <a:effectLst/>
                        </a:rPr>
                        <a:t>mio m</a:t>
                      </a:r>
                      <a:r>
                        <a:rPr lang="sl-SI" sz="2400" b="1" u="none" strike="noStrike" baseline="30000" dirty="0" smtClean="0">
                          <a:effectLst/>
                        </a:rPr>
                        <a:t>3</a:t>
                      </a:r>
                      <a:endParaRPr lang="sl-SI" sz="24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09285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</a:rPr>
                        <a:t>1896</a:t>
                      </a:r>
                      <a:endParaRPr lang="sl-S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 smtClean="0">
                          <a:effectLst/>
                        </a:rPr>
                        <a:t>0,5 (?)</a:t>
                      </a:r>
                      <a:endParaRPr lang="sl-S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490199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1953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0,1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056253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1975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0,3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352835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</a:rPr>
                        <a:t>1980</a:t>
                      </a:r>
                      <a:endParaRPr lang="sl-S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0,7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244198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1985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0,5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63092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1995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0,7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27067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1996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>
                          <a:effectLst/>
                        </a:rPr>
                        <a:t>0,9</a:t>
                      </a:r>
                      <a:endParaRPr lang="sl-S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15119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sl-SI" sz="3200" b="1" u="none" strike="noStrike" dirty="0">
                          <a:effectLst/>
                        </a:rPr>
                        <a:t>2014</a:t>
                      </a:r>
                      <a:endParaRPr lang="sl-SI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3200" b="1" u="none" strike="noStrike" dirty="0">
                          <a:effectLst/>
                        </a:rPr>
                        <a:t>9,3</a:t>
                      </a:r>
                      <a:endParaRPr lang="sl-SI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931648"/>
                  </a:ext>
                </a:extLst>
              </a:tr>
            </a:tbl>
          </a:graphicData>
        </a:graphic>
      </p:graphicFrame>
      <p:sp>
        <p:nvSpPr>
          <p:cNvPr id="6" name="Pravokotnik 5"/>
          <p:cNvSpPr/>
          <p:nvPr/>
        </p:nvSpPr>
        <p:spPr>
          <a:xfrm>
            <a:off x="2830074" y="4133949"/>
            <a:ext cx="4497363" cy="2377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602.000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ha (51 %)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poškodovanih gozdov</a:t>
            </a:r>
            <a:endParaRPr lang="sl-SI" altLang="sl-SI" sz="1800" b="1" dirty="0" smtClean="0">
              <a:solidFill>
                <a:srgbClr val="003300"/>
              </a:solidFill>
              <a:latin typeface="Calibri" pitchFamily="34" charset="0"/>
            </a:endParaRPr>
          </a:p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1/3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iglavcev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,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2/3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listavcev</a:t>
            </a:r>
            <a:endParaRPr lang="sl-SI" altLang="sl-SI" sz="1800" b="1" dirty="0">
              <a:solidFill>
                <a:srgbClr val="003300"/>
              </a:solidFill>
              <a:latin typeface="Calibri" pitchFamily="34" charset="0"/>
            </a:endParaRPr>
          </a:p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15.000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km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neprevoznih gozdnih cest</a:t>
            </a:r>
            <a:endParaRPr lang="sl-SI" altLang="sl-SI" sz="1800" b="1" dirty="0">
              <a:solidFill>
                <a:srgbClr val="003300"/>
              </a:solidFill>
              <a:latin typeface="Calibri" pitchFamily="34" charset="0"/>
            </a:endParaRPr>
          </a:p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13.800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ha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gozdov potrebnih obnove</a:t>
            </a:r>
            <a:endParaRPr lang="sl-SI" altLang="sl-SI" sz="1800" b="1" dirty="0" smtClean="0">
              <a:solidFill>
                <a:srgbClr val="003300"/>
              </a:solidFill>
              <a:latin typeface="Calibri" pitchFamily="34" charset="0"/>
            </a:endParaRPr>
          </a:p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877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ha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obnova s sadnjo</a:t>
            </a:r>
            <a:endParaRPr lang="sl-SI" altLang="sl-SI" sz="1800" b="1" dirty="0">
              <a:solidFill>
                <a:srgbClr val="003300"/>
              </a:solidFill>
              <a:latin typeface="Calibri" pitchFamily="34" charset="0"/>
            </a:endParaRPr>
          </a:p>
          <a:p>
            <a:pPr marL="342900" indent="-342900">
              <a:spcBef>
                <a:spcPct val="45000"/>
              </a:spcBef>
              <a:buFont typeface="Wingdings" panose="05000000000000000000" pitchFamily="2" charset="2"/>
              <a:buChar char="Ø"/>
            </a:pP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214 mio EUR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=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ocenjena škoda</a:t>
            </a:r>
            <a:endParaRPr lang="sl-SI" altLang="sl-SI" sz="18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1" y="678573"/>
            <a:ext cx="5004049" cy="3297540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7383944" y="4722572"/>
            <a:ext cx="176368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Posekano:</a:t>
            </a:r>
          </a:p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2/3: 2014-2018 </a:t>
            </a:r>
            <a:r>
              <a:rPr lang="sl-SI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Zaključek sanacije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sl-S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107504" y="6028007"/>
            <a:ext cx="2718937" cy="447089"/>
          </a:xfrm>
          <a:prstGeom prst="roundRect">
            <a:avLst>
              <a:gd name="adj" fmla="val 4802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4" descr="Evidentirano m3 2016 A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2589" y="1196752"/>
            <a:ext cx="6471411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1442698" y="233714"/>
            <a:ext cx="778629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altLang="sl-SI" sz="3200" b="1" dirty="0" smtClean="0">
                <a:solidFill>
                  <a:srgbClr val="003300"/>
                </a:solidFill>
                <a:latin typeface="Calibri" pitchFamily="34" charset="0"/>
              </a:rPr>
              <a:t>… </a:t>
            </a:r>
            <a:r>
              <a:rPr lang="sl-SI" altLang="sl-SI" sz="3200" b="1" dirty="0" err="1" smtClean="0">
                <a:solidFill>
                  <a:srgbClr val="003300"/>
                </a:solidFill>
                <a:latin typeface="Calibri" pitchFamily="34" charset="0"/>
              </a:rPr>
              <a:t>prenamnožitev</a:t>
            </a:r>
            <a:r>
              <a:rPr lang="sl-SI" altLang="sl-SI" sz="3200" b="1" dirty="0" smtClean="0">
                <a:solidFill>
                  <a:srgbClr val="003300"/>
                </a:solidFill>
                <a:latin typeface="Calibri" pitchFamily="34" charset="0"/>
              </a:rPr>
              <a:t> podlubnikov 2014 </a:t>
            </a:r>
            <a:r>
              <a:rPr lang="sl-SI" altLang="sl-SI" sz="3200" b="1" dirty="0" smtClean="0">
                <a:solidFill>
                  <a:srgbClr val="003300"/>
                </a:solidFill>
                <a:latin typeface="Calibri" pitchFamily="34" charset="0"/>
              </a:rPr>
              <a:t>– 2018…</a:t>
            </a: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31690" y="1194892"/>
            <a:ext cx="2411760" cy="4036490"/>
          </a:xfrm>
          <a:prstGeom prst="rect">
            <a:avLst/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5000"/>
              </a:spcBef>
            </a:pPr>
            <a:r>
              <a:rPr lang="sl-SI" altLang="sl-SI" sz="1800" b="1" dirty="0" err="1" smtClean="0">
                <a:solidFill>
                  <a:srgbClr val="003300"/>
                </a:solidFill>
                <a:latin typeface="Calibri" pitchFamily="34" charset="0"/>
              </a:rPr>
              <a:t>Odkazilo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 po letih:</a:t>
            </a:r>
            <a:endParaRPr lang="sl-SI" altLang="sl-SI" sz="1800" b="1" dirty="0" smtClean="0">
              <a:solidFill>
                <a:srgbClr val="003300"/>
              </a:solidFill>
              <a:latin typeface="Calibri" pitchFamily="34" charset="0"/>
            </a:endParaRP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2014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: 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400.000 m</a:t>
            </a:r>
            <a:r>
              <a:rPr lang="sl-SI" altLang="sl-SI" sz="1800" b="1" baseline="30000" dirty="0">
                <a:solidFill>
                  <a:srgbClr val="003300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2015: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2.150.000 m</a:t>
            </a:r>
            <a:r>
              <a:rPr lang="sl-SI" altLang="sl-SI" sz="1800" b="1" baseline="30000" dirty="0">
                <a:solidFill>
                  <a:srgbClr val="003300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2016: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2.200.000 m</a:t>
            </a:r>
            <a:r>
              <a:rPr lang="sl-SI" altLang="sl-SI" sz="1800" b="1" baseline="30000" dirty="0">
                <a:solidFill>
                  <a:srgbClr val="003300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2017: 1.720.000 </a:t>
            </a:r>
            <a:r>
              <a:rPr lang="sl-SI" altLang="sl-SI" sz="1800" b="1" dirty="0">
                <a:solidFill>
                  <a:srgbClr val="003300"/>
                </a:solidFill>
                <a:latin typeface="Calibri" pitchFamily="34" charset="0"/>
              </a:rPr>
              <a:t>m</a:t>
            </a:r>
            <a:r>
              <a:rPr lang="sl-SI" altLang="sl-SI" sz="1800" b="1" baseline="30000" dirty="0">
                <a:solidFill>
                  <a:srgbClr val="003300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2018:  740.000 m</a:t>
            </a:r>
            <a:r>
              <a:rPr lang="sl-SI" altLang="sl-SI" sz="1800" b="1" baseline="30000" dirty="0" smtClean="0">
                <a:solidFill>
                  <a:srgbClr val="003300"/>
                </a:solidFill>
                <a:latin typeface="Calibri" pitchFamily="34" charset="0"/>
              </a:rPr>
              <a:t>3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45000"/>
              </a:spcBef>
            </a:pPr>
            <a:r>
              <a:rPr lang="sl-SI" altLang="sl-SI" b="1" dirty="0" smtClean="0">
                <a:solidFill>
                  <a:srgbClr val="003300"/>
                </a:solidFill>
                <a:latin typeface="Calibri" pitchFamily="34" charset="0"/>
              </a:rPr>
              <a:t>SUM 2014 - 2018: 7 mio</a:t>
            </a:r>
            <a:r>
              <a:rPr lang="sl-SI" altLang="sl-SI" b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sl-SI" altLang="sl-SI" b="1" dirty="0" smtClean="0">
                <a:solidFill>
                  <a:srgbClr val="003300"/>
                </a:solidFill>
                <a:latin typeface="Calibri" pitchFamily="34" charset="0"/>
              </a:rPr>
              <a:t>m</a:t>
            </a:r>
            <a:r>
              <a:rPr lang="sl-SI" altLang="sl-SI" b="1" baseline="30000" dirty="0" smtClean="0">
                <a:solidFill>
                  <a:srgbClr val="003300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45000"/>
              </a:spcBef>
            </a:pPr>
            <a:r>
              <a:rPr lang="sl-SI" altLang="sl-SI" sz="2000" b="1" dirty="0" smtClean="0">
                <a:solidFill>
                  <a:srgbClr val="003300"/>
                </a:solidFill>
                <a:latin typeface="Calibri" pitchFamily="34" charset="0"/>
              </a:rPr>
              <a:t>120 </a:t>
            </a:r>
            <a:r>
              <a:rPr lang="sl-SI" altLang="sl-SI" sz="2000" b="1" dirty="0">
                <a:solidFill>
                  <a:srgbClr val="003300"/>
                </a:solidFill>
                <a:latin typeface="Calibri" pitchFamily="34" charset="0"/>
              </a:rPr>
              <a:t>mio EUR = </a:t>
            </a:r>
            <a:r>
              <a:rPr lang="sl-SI" altLang="sl-SI" sz="2000" b="1" dirty="0" smtClean="0">
                <a:solidFill>
                  <a:srgbClr val="003300"/>
                </a:solidFill>
                <a:latin typeface="Calibri" pitchFamily="34" charset="0"/>
              </a:rPr>
              <a:t>ocenjena škoda</a:t>
            </a:r>
            <a:endParaRPr lang="sl-SI" altLang="sl-SI" sz="2000" b="1" baseline="30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31690" y="5458055"/>
            <a:ext cx="241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Prejšnji rekordni napad podlubnikov v zadnjih 100 letih: </a:t>
            </a:r>
            <a:r>
              <a:rPr lang="sl-S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750.000 m</a:t>
            </a:r>
            <a:r>
              <a:rPr lang="sl-SI" sz="20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(2005)</a:t>
            </a:r>
            <a:endParaRPr lang="sl-S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4355976" y="5885602"/>
            <a:ext cx="4762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Posekano od napadenega 2014-2019: 99%</a:t>
            </a:r>
            <a:endParaRPr lang="sl-SI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Zaključek sanacije: 2021 (?)</a:t>
            </a:r>
            <a:endParaRPr lang="sl-S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-1279" y="3645024"/>
            <a:ext cx="2673868" cy="716110"/>
          </a:xfrm>
          <a:prstGeom prst="roundRect">
            <a:avLst>
              <a:gd name="adj" fmla="val 3403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8524">
            <a:off x="360432" y="-4570"/>
            <a:ext cx="857745" cy="1200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" grpId="0"/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239392" y="209324"/>
            <a:ext cx="462063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… </a:t>
            </a:r>
            <a:r>
              <a:rPr lang="sl-SI" altLang="sl-SI" sz="1800" b="1" dirty="0" err="1" smtClean="0">
                <a:solidFill>
                  <a:srgbClr val="003300"/>
                </a:solidFill>
                <a:latin typeface="Calibri" pitchFamily="34" charset="0"/>
              </a:rPr>
              <a:t>prenamnožitev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 podlubnikov 2014 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– 2018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…</a:t>
            </a:r>
          </a:p>
          <a:p>
            <a:pPr algn="ctr"/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Stanje in napoved 2019</a:t>
            </a:r>
            <a:endParaRPr lang="sl-SI" altLang="sl-SI" sz="1800" b="1" dirty="0" smtClean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50847" y="1606480"/>
            <a:ext cx="3294366" cy="4787464"/>
          </a:xfrm>
          <a:prstGeom prst="rect">
            <a:avLst/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2019 (stanje 27.5.2019): 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</a:t>
            </a:r>
            <a:r>
              <a:rPr lang="sl-SI" altLang="sl-SI" sz="1800" b="1" dirty="0" err="1" smtClean="0">
                <a:solidFill>
                  <a:srgbClr val="003300"/>
                </a:solidFill>
                <a:latin typeface="Calibri" pitchFamily="34" charset="0"/>
              </a:rPr>
              <a:t>odkazilo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:  174.000 m</a:t>
            </a:r>
            <a:r>
              <a:rPr lang="sl-SI" altLang="sl-SI" sz="1800" b="1" baseline="30000" dirty="0" smtClean="0">
                <a:solidFill>
                  <a:srgbClr val="003300"/>
                </a:solidFill>
                <a:latin typeface="Calibri" pitchFamily="34" charset="0"/>
              </a:rPr>
              <a:t>3</a:t>
            </a:r>
            <a:endParaRPr lang="sl-SI" altLang="sl-SI" sz="1800" b="1" baseline="30000" dirty="0">
              <a:solidFill>
                <a:srgbClr val="003300"/>
              </a:solidFill>
              <a:latin typeface="Calibri" pitchFamily="34" charset="0"/>
            </a:endParaRP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posek: 197.000 m</a:t>
            </a:r>
            <a:r>
              <a:rPr lang="sl-SI" altLang="sl-SI" sz="1800" b="1" baseline="30000" dirty="0" smtClean="0">
                <a:solidFill>
                  <a:srgbClr val="003300"/>
                </a:solidFill>
                <a:latin typeface="Calibri" pitchFamily="34" charset="0"/>
              </a:rPr>
              <a:t>3 </a:t>
            </a:r>
            <a:r>
              <a:rPr lang="sl-SI" altLang="sl-SI" sz="1200" b="1" dirty="0" smtClean="0">
                <a:solidFill>
                  <a:srgbClr val="003300"/>
                </a:solidFill>
                <a:latin typeface="Calibri" pitchFamily="34" charset="0"/>
              </a:rPr>
              <a:t>(tudi iz 2018)</a:t>
            </a:r>
            <a:endParaRPr lang="sl-SI" altLang="sl-SI" sz="1200" b="1" dirty="0">
              <a:solidFill>
                <a:srgbClr val="003300"/>
              </a:solidFill>
              <a:latin typeface="Calibri" pitchFamily="34" charset="0"/>
            </a:endParaRP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</a:t>
            </a:r>
            <a:r>
              <a:rPr lang="sl-SI" altLang="sl-SI" sz="1800" b="1" dirty="0" err="1">
                <a:solidFill>
                  <a:srgbClr val="003300"/>
                </a:solidFill>
                <a:latin typeface="Calibri" pitchFamily="34" charset="0"/>
              </a:rPr>
              <a:t>i</a:t>
            </a:r>
            <a:r>
              <a:rPr lang="sl-SI" altLang="sl-SI" sz="1800" b="1" dirty="0" err="1" smtClean="0">
                <a:solidFill>
                  <a:srgbClr val="003300"/>
                </a:solidFill>
                <a:latin typeface="Calibri" pitchFamily="34" charset="0"/>
              </a:rPr>
              <a:t>ndex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sl-SI" altLang="sl-SI" sz="1200" b="1" dirty="0" smtClean="0">
                <a:solidFill>
                  <a:srgbClr val="003300"/>
                </a:solidFill>
                <a:latin typeface="Calibri" pitchFamily="34" charset="0"/>
              </a:rPr>
              <a:t>(</a:t>
            </a:r>
            <a:r>
              <a:rPr lang="sl-SI" altLang="sl-SI" sz="1200" b="1" dirty="0" err="1" smtClean="0">
                <a:solidFill>
                  <a:srgbClr val="003300"/>
                </a:solidFill>
                <a:latin typeface="Calibri" pitchFamily="34" charset="0"/>
              </a:rPr>
              <a:t>odkazilo</a:t>
            </a:r>
            <a:r>
              <a:rPr lang="sl-SI" altLang="sl-SI" sz="1200" b="1" dirty="0" smtClean="0">
                <a:solidFill>
                  <a:srgbClr val="003300"/>
                </a:solidFill>
                <a:latin typeface="Calibri" pitchFamily="34" charset="0"/>
              </a:rPr>
              <a:t>)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 2019/2018: 1,07</a:t>
            </a:r>
            <a:endParaRPr lang="sl-SI" altLang="sl-SI" sz="1800" b="1" baseline="30000" dirty="0">
              <a:solidFill>
                <a:srgbClr val="003300"/>
              </a:solidFill>
              <a:latin typeface="Calibri" pitchFamily="34" charset="0"/>
            </a:endParaRP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</a:t>
            </a:r>
            <a:r>
              <a:rPr lang="sl-SI" altLang="sl-SI" sz="1800" b="1" dirty="0" err="1" smtClean="0">
                <a:solidFill>
                  <a:srgbClr val="003300"/>
                </a:solidFill>
                <a:latin typeface="Calibri" pitchFamily="34" charset="0"/>
              </a:rPr>
              <a:t>kontr</a:t>
            </a: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.-lovne pasti: 2.987 kosov</a:t>
            </a:r>
            <a:endParaRPr lang="sl-SI" altLang="sl-SI" sz="1800" b="1" baseline="30000" dirty="0">
              <a:solidFill>
                <a:srgbClr val="003300"/>
              </a:solidFill>
              <a:latin typeface="Calibri" pitchFamily="34" charset="0"/>
            </a:endParaRP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lovne nastave: 293 kosov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izdane odločbe: 3.666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sklep o izvršbi: 76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izvršbe: 1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vremenske razmere v 2019…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napoved: www.zdravgozd.si</a:t>
            </a:r>
          </a:p>
          <a:p>
            <a:pPr>
              <a:spcBef>
                <a:spcPct val="45000"/>
              </a:spcBef>
            </a:pPr>
            <a:r>
              <a:rPr lang="sl-SI" altLang="sl-SI" sz="1800" b="1" dirty="0" smtClean="0">
                <a:solidFill>
                  <a:srgbClr val="003300"/>
                </a:solidFill>
                <a:latin typeface="Calibri" pitchFamily="34" charset="0"/>
              </a:rPr>
              <a:t>- tuji vplivi na trg GLS: CZ, IT</a:t>
            </a:r>
            <a:endParaRPr lang="sl-SI" altLang="sl-SI" sz="1800" b="1" dirty="0" smtClean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75538" y="732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05" y="732263"/>
            <a:ext cx="5686195" cy="30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40086" y="357301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05" y="3942863"/>
            <a:ext cx="5746979" cy="29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97326"/>
              </p:ext>
            </p:extLst>
          </p:nvPr>
        </p:nvGraphicFramePr>
        <p:xfrm>
          <a:off x="1" y="692696"/>
          <a:ext cx="81724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7000"/>
                    </a14:imgEffect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4321255" cy="28705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8520" y="37196"/>
            <a:ext cx="73964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altLang="sl-SI" sz="3600" b="1" dirty="0" smtClean="0">
                <a:solidFill>
                  <a:srgbClr val="003300"/>
                </a:solidFill>
                <a:latin typeface="Calibri" pitchFamily="34" charset="0"/>
              </a:rPr>
              <a:t>…vetrolom v decembru 2017</a:t>
            </a:r>
            <a:endParaRPr lang="en-GB" altLang="sl-SI" sz="36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03" y="4653136"/>
            <a:ext cx="3116398" cy="220446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17558" y="5451507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posek: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2,9 mio m3</a:t>
            </a:r>
          </a:p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škoda: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48 mio €</a:t>
            </a:r>
          </a:p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posekano od poškodovanega: &gt; 95%</a:t>
            </a:r>
            <a:endParaRPr lang="sl-SI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zaključek sanacije: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sl-S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84736" y="2601542"/>
            <a:ext cx="360212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8520" y="37196"/>
            <a:ext cx="73964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altLang="sl-SI" sz="3600" b="1" dirty="0" smtClean="0">
                <a:solidFill>
                  <a:srgbClr val="003300"/>
                </a:solidFill>
                <a:latin typeface="Calibri" pitchFamily="34" charset="0"/>
              </a:rPr>
              <a:t>Vse ujme od leta 2014 dalje</a:t>
            </a:r>
            <a:endParaRPr lang="en-GB" altLang="sl-SI" sz="36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1772816"/>
            <a:ext cx="2088232" cy="369331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65 %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prizadetih gozdov</a:t>
            </a:r>
            <a:endParaRPr lang="sl-SI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372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MIO €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škode na gozdovih in gozdnih cestah</a:t>
            </a:r>
            <a:endParaRPr lang="sl-SI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35.700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gozdov obnoviti, od tega 1.927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 sadnjo (23 vrst)</a:t>
            </a:r>
            <a:endParaRPr lang="sl-SI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prirastek, lesna zaloga:  „preživela“</a:t>
            </a:r>
            <a:endParaRPr 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7" y="1340768"/>
            <a:ext cx="688080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73964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altLang="sl-SI" sz="3600" b="1" dirty="0" smtClean="0">
                <a:solidFill>
                  <a:srgbClr val="003300"/>
                </a:solidFill>
                <a:latin typeface="Calibri" pitchFamily="34" charset="0"/>
              </a:rPr>
              <a:t>Klimatske spremembe in gozdovi</a:t>
            </a:r>
            <a:endParaRPr lang="en-GB" altLang="sl-SI" sz="36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6" name="Slika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r="3910"/>
          <a:stretch/>
        </p:blipFill>
        <p:spPr bwMode="auto">
          <a:xfrm>
            <a:off x="0" y="1062239"/>
            <a:ext cx="9144000" cy="5112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03807" y="6174807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Za preživetje gozda v želeni obliki ne bo dovolj samo prilagajanje gozdov, ampak mora družba takoj prilagoditi način življenja zmožnostim Zemlje.</a:t>
            </a:r>
            <a:endParaRPr 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260648"/>
            <a:ext cx="835292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Druga področja varstva gozdov: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Parkljasta rastlinojeda divjad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Požari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Sneg, plazovi, imisije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Pomembnejše bolezni in glive: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jesenov ožig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Hymenoscyphus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fraxineus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anamorf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Chalara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fraxinea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(leta 2018: 42.722 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sl-SI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jelševe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fitoftore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Phytophthora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multiformis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smrekova rdeča trohnoba 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Heterobasidion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.) in bela trohnoba korenin 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Armillaria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mehurjevka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zelenega bora 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Cronartium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ribicola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sušice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najmlajših borovih poganjkov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Diplodea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pinea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jelov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metličasti rak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Melampsorella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caryophyllacearum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) in bela omela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Viscum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album) </a:t>
            </a: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kostanjev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rak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Cryphonectria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parasitica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kostanjeva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šiškarica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Dryocosmus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kuriphilus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parazitoidna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osica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Torymus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sinensis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holandska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bolezen bresta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Ophiostoma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ulmi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Ophiostoma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novo-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ulmi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javorov rak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Eutypella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parasitica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sušica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fitoftora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Phytophtora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pooglenitev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bukve (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novčičasta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biskonjoja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Biscogniauxia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nummularia</a:t>
            </a: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Drugi nevarni organizmi in bolezni, še posebej: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sl-SI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Spremljava drugih tujerodnih organizmov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86341"/>
              </p:ext>
            </p:extLst>
          </p:nvPr>
        </p:nvGraphicFramePr>
        <p:xfrm>
          <a:off x="971600" y="3789040"/>
          <a:ext cx="3941445" cy="2215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0055">
                  <a:extLst>
                    <a:ext uri="{9D8B030D-6E8A-4147-A177-3AD203B41FA5}">
                      <a16:colId xmlns:a16="http://schemas.microsoft.com/office/drawing/2014/main" val="3252174115"/>
                    </a:ext>
                  </a:extLst>
                </a:gridCol>
                <a:gridCol w="2231390">
                  <a:extLst>
                    <a:ext uri="{9D8B030D-6E8A-4147-A177-3AD203B41FA5}">
                      <a16:colId xmlns:a16="http://schemas.microsoft.com/office/drawing/2014/main" val="39933735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Agrilus anxius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brezov krasnik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23628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Agrilus auroguttatus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zlatopegasti krasnik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077457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Agrilus planipennis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jesenov krasnik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801311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Anoplophora chinensis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kitajski kozliček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131296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Anoplophora glabripennis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azijski kozliček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1013022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Bursaphelenchus xylophilus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borova ogorčica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41045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Dendrolimus sibiricus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sibirska svilena kokljica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303829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Geosmithia morbida in        vektor Pityophthorus juglandi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bolezen tisočerih rakov in vektor orehov vejni lubadar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069104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Gibberella circinata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borov smolasti rak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10591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Phytophthora ramorum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fitoftorna sušica vejic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7891677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Polygraphus proximus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sahalinski jelov ličar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8588974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Pissodes spp.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tujerodni rilčkarji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507616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>
                          <a:effectLst/>
                        </a:rPr>
                        <a:t>Xylosandrus crassiusculus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sl-SI" sz="950" dirty="0">
                          <a:effectLst/>
                        </a:rPr>
                        <a:t>azijski ambrozijski podlubnik</a:t>
                      </a:r>
                      <a:endParaRPr lang="sl-SI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1234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22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>
          <a:xfrm>
            <a:off x="8142904" y="2833760"/>
            <a:ext cx="514400" cy="181288"/>
          </a:xfrm>
        </p:spPr>
        <p:txBody>
          <a:bodyPr/>
          <a:lstStyle/>
          <a:p>
            <a:fld id="{4EC1F536-35E7-4170-B4B9-CB300C8D524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Označba mesta številke diapozitiva 4"/>
          <p:cNvSpPr txBox="1">
            <a:spLocks/>
          </p:cNvSpPr>
          <p:nvPr/>
        </p:nvSpPr>
        <p:spPr bwMode="auto">
          <a:xfrm>
            <a:off x="8172400" y="5717070"/>
            <a:ext cx="514400" cy="18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sl-S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C1F536-35E7-4170-B4B9-CB300C8D524E}" type="slidenum">
              <a:rPr lang="en-GB" sz="1050">
                <a:solidFill>
                  <a:schemeClr val="tx1"/>
                </a:solidFill>
                <a:latin typeface="France"/>
              </a:rPr>
              <a:pPr/>
              <a:t>9</a:t>
            </a:fld>
            <a:endParaRPr lang="en-GB" sz="1050" dirty="0">
              <a:solidFill>
                <a:schemeClr val="tx1"/>
              </a:solidFill>
              <a:latin typeface="France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 r="104" b="7992"/>
          <a:stretch/>
        </p:blipFill>
        <p:spPr>
          <a:xfrm>
            <a:off x="9525" y="1196752"/>
            <a:ext cx="9134475" cy="5133975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19063" y="4915838"/>
            <a:ext cx="4715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Hvala za vašo pozornost!</a:t>
            </a:r>
            <a:endParaRPr lang="sl-SI" altLang="sl-SI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Officeova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ova te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l-SI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l-SI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ova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ova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ova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9946</TotalTime>
  <Words>573</Words>
  <Application>Microsoft Office PowerPoint</Application>
  <PresentationFormat>Diaprojekcija na zaslonu (4:3)</PresentationFormat>
  <Paragraphs>135</Paragraphs>
  <Slides>9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9</vt:i4>
      </vt:variant>
    </vt:vector>
  </HeadingPairs>
  <TitlesOfParts>
    <vt:vector size="19" baseType="lpstr">
      <vt:lpstr>Microsoft YaHei</vt:lpstr>
      <vt:lpstr>Arial</vt:lpstr>
      <vt:lpstr>Arial Narrow</vt:lpstr>
      <vt:lpstr>Calibri</vt:lpstr>
      <vt:lpstr>France</vt:lpstr>
      <vt:lpstr>Segoe UI</vt:lpstr>
      <vt:lpstr>Times New Roman</vt:lpstr>
      <vt:lpstr>Wingdings</vt:lpstr>
      <vt:lpstr>Default Design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Zavod za gozdove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Damjan Oražem</dc:creator>
  <cp:lastModifiedBy>Damjan Oražem</cp:lastModifiedBy>
  <cp:revision>240</cp:revision>
  <dcterms:created xsi:type="dcterms:W3CDTF">2003-02-11T09:23:49Z</dcterms:created>
  <dcterms:modified xsi:type="dcterms:W3CDTF">2019-06-04T08:44:52Z</dcterms:modified>
</cp:coreProperties>
</file>