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Lst>
  <p:sldSz cx="9144000" cy="5143500" type="screen16x9"/>
  <p:notesSz cx="6858000" cy="9144000"/>
  <p:embeddedFontLst>
    <p:embeddedFont>
      <p:font typeface="Georgia" panose="02040502050405020303" pitchFamily="18" charset="0"/>
      <p:regular r:id="rId85"/>
      <p:bold r:id="rId86"/>
      <p:italic r:id="rId87"/>
      <p:boldItalic r:id="rId88"/>
    </p:embeddedFont>
    <p:embeddedFont>
      <p:font typeface="Roboto" panose="020B060402020202020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98"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r.wikipedia.org/wiki/Andrija_Artukovi%C4%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e44f7a3b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e44f7a3b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b8e38750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b8e38750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4a8ac83a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4a8ac83a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9b97f6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9b97f6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b97f64ad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b97f64ad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b97f64ad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b97f64ad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b97f64ad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b97f64ad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b97f64ad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b97f64ad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bb1824df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bb1824df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bb1824df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bb1824df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feb15747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9feb15747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9cece45c6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9cece45c6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9cece45c6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9cece45c6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ebd6c9c9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ebd6c9c9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d04bf5e7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d04bf5e7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d04bf5e7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d04bf5e7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Banska konferencija u Zagrebu 1860. godine.</a:t>
            </a:r>
            <a:endParaRPr/>
          </a:p>
          <a:p>
            <a:pPr marL="0" lvl="0" indent="0" algn="l" rtl="0">
              <a:spcBef>
                <a:spcPts val="0"/>
              </a:spcBef>
              <a:spcAft>
                <a:spcPts val="0"/>
              </a:spcAft>
              <a:buNone/>
            </a:pPr>
            <a:r>
              <a:rPr lang="hr"/>
              <a:t>http://www.hismus.hr/media/documents/izdavastvo/ID-1-1961_1861._godina_u_Hrvatskoj.pdf</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d04bf5e7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d04bf5e7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9d04bf5e7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9d04bf5e7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9d04bf5e7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9d04bf5e7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d04bf5e7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d04bf5e7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d04bf5e7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d04bf5e7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Sabornica u Poreču</a:t>
            </a:r>
            <a:br>
              <a:rPr lang="hr"/>
            </a:br>
            <a:r>
              <a:rPr lang="hr"/>
              <a:t>http://www.hismus.hr/media/documents/izdavastvo/ID-1-1961_1861._godina_u_Hrvatskoj.pdf</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da6e1c54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da6e1c54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d04bf5e7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9d04bf5e7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d04bf5e7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9d04bf5e7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d04bf5e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d04bf5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d04bf5e7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d04bf5e7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Bista Stjepana Radića u predvorju Sabornice Hrvatskog sabora autora kipara Stipe Sikirice.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9d04bf5e7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9d04bf5e7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37cf1e9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37cf1e9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Frane Supila u predvorju Sabornice Hrvatskog sabora autora kipara Šime Vulasa.</a:t>
            </a:r>
            <a:br>
              <a:rPr lang="hr">
                <a:solidFill>
                  <a:schemeClr val="dk1"/>
                </a:solidFill>
              </a:rPr>
            </a:br>
            <a:r>
              <a:rPr lang="hr">
                <a:solidFill>
                  <a:schemeClr val="dk1"/>
                </a:solidFill>
              </a:rPr>
              <a:t>Foto: D. Kovačić | SGHS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37cf1e92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37cf1e92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212529"/>
                </a:solidFill>
                <a:highlight>
                  <a:srgbClr val="FFFFFF"/>
                </a:highlight>
                <a:latin typeface="Roboto"/>
                <a:ea typeface="Roboto"/>
                <a:cs typeface="Roboto"/>
                <a:sym typeface="Roboto"/>
              </a:rPr>
              <a:t>KRFSKA DEKLARACIJA, sudionici Konferencije na Krfu i sastavljači Krfske deklaracije (https://www.enciklopedija.hr/natuknica.aspx?ID=33940)</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a3a7891de9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a3a7891de9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37cf1e92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37cf1e92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37cf1e92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a37cf1e92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da6e1c54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9da6e1c5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a3a7891de9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a3a7891de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Frane Supila u predvorju Sabornice Hrvatskog sabora autora kipara Šime Vulasa.</a:t>
            </a:r>
            <a:br>
              <a:rPr lang="hr">
                <a:solidFill>
                  <a:schemeClr val="dk1"/>
                </a:solidFill>
              </a:rPr>
            </a:br>
            <a:r>
              <a:rPr lang="hr">
                <a:solidFill>
                  <a:schemeClr val="dk1"/>
                </a:solidFill>
              </a:rPr>
              <a:t>Foto: D. Kovačić | SZGHS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3a7891de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3a7891de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chemeClr val="dk1"/>
                </a:solidFill>
              </a:rPr>
              <a:t>Bista Stjepana Radića u predvorju Sabornice Hrvatskog sabora autora kipara Stipe Sikirice.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3a7891de9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3a7891de9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3a7891de9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3a7891de9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Kralj Aleksandar Karađorđević </a:t>
            </a:r>
            <a:br>
              <a:rPr lang="hr"/>
            </a:br>
            <a:r>
              <a:rPr lang="hr"/>
              <a:t>https://upload.wikimedia.org/wikipedia/commons/2/21/Kralj_Aleksandar_Kara%C4%91or%C4%91evi%C4%87_02.jpg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3f11cf72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3f11cf72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a3f11cf72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a3f11cf72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3f11cf72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a3f11cf72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Novosti, 21. lipnja 1928., Alfa  - prezentacija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3f11cf72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3f11cf72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3f11cf72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a3f11cf72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a3f11cf72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a3f11cf72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95c0af4a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995c0af4a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3f11cf72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3f11cf72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a3f6575b3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a3f6575b3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950">
                <a:solidFill>
                  <a:srgbClr val="0B0080"/>
                </a:solidFill>
                <a:highlight>
                  <a:srgbClr val="F8F9FA"/>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Andrija Artuković</a:t>
            </a:r>
            <a:r>
              <a:rPr lang="hr" sz="950">
                <a:solidFill>
                  <a:srgbClr val="202122"/>
                </a:solidFill>
                <a:highlight>
                  <a:srgbClr val="F8F9FA"/>
                </a:highlight>
              </a:rPr>
              <a:t> za govornicom, zasjedanje Hrvatskog državnog sabora, 1942.</a:t>
            </a:r>
            <a:endParaRPr/>
          </a:p>
          <a:p>
            <a:pPr marL="0" lvl="0" indent="0" algn="l" rtl="0">
              <a:spcBef>
                <a:spcPts val="0"/>
              </a:spcBef>
              <a:spcAft>
                <a:spcPts val="0"/>
              </a:spcAft>
              <a:buNone/>
            </a:pPr>
            <a:endParaRPr/>
          </a:p>
          <a:p>
            <a:pPr marL="0" lvl="0" indent="0" algn="l" rtl="0">
              <a:spcBef>
                <a:spcPts val="0"/>
              </a:spcBef>
              <a:spcAft>
                <a:spcPts val="0"/>
              </a:spcAft>
              <a:buNone/>
            </a:pPr>
            <a:r>
              <a:rPr lang="hr"/>
              <a:t>https://upload.wikimedia.org/wikipedia/commons/e/e2/Andrija_Artukovi%C4%87_za_govornicom.jpg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3f6575b3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a3f6575b3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3f6575b3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a3f6575b3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a4512586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a4512586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3f6575b3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a3f6575b3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a3f6575b3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a3f6575b3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3f6575b3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a3f6575b3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3f6575b3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3f6575b3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3f6575b3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3f6575b3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Nazor, Vladimir, hrvatski književnik (Postira na Braču, 30. V. 1876 – Zagreb, 19. VI. 1949). Studij botanike završio u Grazu 1902. Radio je kao srednjoškolski profesor u Zadru (1901–03), u istarskim mjestima (1903–18), u Zagrebu (1918–20) i kao upravitelj dječjega doma u Crikvenici (1920–31). Od 1931. živio je u Zagrebu, gdje je 1933. umirovljen, a gdje ga je zatekao i II. svjetski rat. Zajedno s I. G. Kovačićem prebjegao je 1942. na teritorij pod nadzorom partizanskih jedinica. Nakon rata postao je predsjednik Prezidija Sabora SR Hrvatske.</a:t>
            </a:r>
            <a:br>
              <a:rPr lang="hr"/>
            </a:br>
            <a:r>
              <a:rPr lang="hr"/>
              <a:t>https://www.enciklopedija.hr/natuknica.aspx?id=43168</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da6e1c5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da6e1c5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45125860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45125860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a45125860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a45125860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4540f020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a4540f020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Hrvatsko proljeće: enciklopedija.hr</a:t>
            </a:r>
            <a:br>
              <a:rPr lang="hr"/>
            </a:br>
            <a:r>
              <a:rPr lang="hr"/>
              <a:t>https://www.enciklopedija.hr/Natuknica.aspx?ID=26516</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4540f020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a4540f020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a4540f020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a4540f020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a4540f020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a4540f020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Slika preuzeta iz prezentacije za učenike 8. razreda osnovnih škola - Izdavačka kuća Alfa</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4a8ac83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a4a8ac83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4540f020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4540f020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a4540f020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a4540f020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a4540f020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a4540f020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dae092d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dae092d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a4540f020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a4540f020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a635001a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a635001a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a4540f020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a4540f020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4540f020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a4540f020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4540f020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4540f020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a4540f020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a4540f020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a4540f020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a4540f020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a4540f0207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a4540f020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a4a8ac83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a4a8ac83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a4a8ac83a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a4a8ac83a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95c0af4a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95c0af4a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a4a8ac83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a4a8ac83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a4a8ac83a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a4a8ac83a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9cd2a5f00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9cd2a5f00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9e44f7a3b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9e44f7a3b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8.pn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upload.wikimedia.org/wikipedia/commons/e/ee/Emperor_Francis_Joseph.jpg"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www.hismus.hr/media/documents/izdavastvo/ID-1-1961_1861._godina_u_Hrvatskoj.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hyperlink" Target="https://www.enciklopedija.hr/natuknica.aspx?ID=33940"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hyperlink" Target="https://upload.wikimedia.org/wikipedia/commons/2/21/Kralj_Aleksandar_Kara%C4%91or%C4%91evi%C4%87_02.jpg" TargetMode="Externa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upload.wikimedia.org/wikipedia/commons/e/e2/Andrija_Artukovi%C4%87_za_govornicom.jpg"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www.hismus.hr/media/documents/izdavastvo/ID-1-1961_1861._godina_u_Hrvatskoj.pdf" TargetMode="Externa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hyperlink" Target="https://www.enciklopedija.hr/natuknica.aspx?id=43168"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hr.wikipedia.org/wiki/Savez_komunista_Jugoslavije#/media/Datoteka:League_of_Communists_of_Yugoslavia_Flag.svg"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hyperlink" Target="https://www.enciklopedija.hr/Natuknica.aspx?ID=26516"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www.hismus.hr/media/documents/izdavastvo/ID-1-1961_1861._godina_u_Hrvatskoj.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hyperlink" Target="http://www.hismus.hr/media/documents/izdavastvo/ID-1-1961_1861._godina_u_Hrvatskoj.pdf" TargetMode="Externa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hyperlink" Target="https://www.sabor.hr/hr/o-saboru/obiljezja-drzavnosti" TargetMode="Externa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48.jp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www.sabor.hr/"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9.jp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3"/>
          </a:xfrm>
          <a:prstGeom prst="rect">
            <a:avLst/>
          </a:prstGeom>
          <a:noFill/>
          <a:ln>
            <a:noFill/>
          </a:ln>
        </p:spPr>
      </p:pic>
      <p:sp>
        <p:nvSpPr>
          <p:cNvPr id="55" name="Google Shape;55;p13"/>
          <p:cNvSpPr txBox="1">
            <a:spLocks noGrp="1"/>
          </p:cNvSpPr>
          <p:nvPr>
            <p:ph type="ctrTitle"/>
          </p:nvPr>
        </p:nvSpPr>
        <p:spPr>
          <a:xfrm>
            <a:off x="311708" y="110750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i="1">
                <a:solidFill>
                  <a:srgbClr val="D9D9D9"/>
                </a:solidFill>
                <a:latin typeface="Georgia"/>
                <a:ea typeface="Georgia"/>
                <a:cs typeface="Georgia"/>
                <a:sym typeface="Georgia"/>
              </a:rPr>
              <a:t>Hrvatski sabor</a:t>
            </a:r>
            <a:endParaRPr i="1">
              <a:solidFill>
                <a:srgbClr val="D9D9D9"/>
              </a:solidFill>
              <a:latin typeface="Georgia"/>
              <a:ea typeface="Georgia"/>
              <a:cs typeface="Georgia"/>
              <a:sym typeface="Georgia"/>
            </a:endParaRPr>
          </a:p>
        </p:txBody>
      </p:sp>
      <p:sp>
        <p:nvSpPr>
          <p:cNvPr id="56" name="Google Shape;56;p13"/>
          <p:cNvSpPr txBox="1"/>
          <p:nvPr/>
        </p:nvSpPr>
        <p:spPr>
          <a:xfrm>
            <a:off x="294450" y="2790075"/>
            <a:ext cx="8555100" cy="1317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hr" sz="2200">
                <a:solidFill>
                  <a:srgbClr val="D9D9D9"/>
                </a:solidFill>
                <a:latin typeface="Georgia"/>
                <a:ea typeface="Georgia"/>
                <a:cs typeface="Georgia"/>
                <a:sym typeface="Georgia"/>
              </a:rPr>
              <a:t>Edukativna prezentacija za osnovne škole</a:t>
            </a:r>
            <a:endParaRPr sz="2200">
              <a:solidFill>
                <a:srgbClr val="D9D9D9"/>
              </a:solidFill>
              <a:latin typeface="Georgia"/>
              <a:ea typeface="Georgia"/>
              <a:cs typeface="Georgia"/>
              <a:sym typeface="Georgia"/>
            </a:endParaRPr>
          </a:p>
          <a:p>
            <a:pPr marL="0" lvl="0" indent="0" algn="ctr" rtl="0">
              <a:lnSpc>
                <a:spcPct val="115000"/>
              </a:lnSpc>
              <a:spcBef>
                <a:spcPts val="0"/>
              </a:spcBef>
              <a:spcAft>
                <a:spcPts val="0"/>
              </a:spcAft>
              <a:buNone/>
            </a:pPr>
            <a:r>
              <a:rPr lang="hr" sz="2200">
                <a:solidFill>
                  <a:srgbClr val="D9D9D9"/>
                </a:solidFill>
                <a:latin typeface="Georgia"/>
                <a:ea typeface="Georgia"/>
                <a:cs typeface="Georgia"/>
                <a:sym typeface="Georgia"/>
              </a:rPr>
              <a:t>Služba za građane</a:t>
            </a:r>
            <a:endParaRPr sz="2200">
              <a:solidFill>
                <a:srgbClr val="D9D9D9"/>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4" name="Google Shape;124;p22"/>
          <p:cNvSpPr txBox="1">
            <a:spLocks noGrp="1"/>
          </p:cNvSpPr>
          <p:nvPr>
            <p:ph type="title"/>
          </p:nvPr>
        </p:nvSpPr>
        <p:spPr>
          <a:xfrm>
            <a:off x="1934875" y="290250"/>
            <a:ext cx="6983400" cy="1798500"/>
          </a:xfrm>
          <a:prstGeom prst="rect">
            <a:avLst/>
          </a:prstGeom>
        </p:spPr>
        <p:txBody>
          <a:bodyPr spcFirstLastPara="1" wrap="square" lIns="91425" tIns="91425" rIns="91425" bIns="91425" anchor="ctr" anchorCtr="0">
            <a:noAutofit/>
          </a:bodyPr>
          <a:lstStyle/>
          <a:p>
            <a:pPr marL="0" lvl="0" indent="0" algn="ctr" rtl="0">
              <a:lnSpc>
                <a:spcPct val="85000"/>
              </a:lnSpc>
              <a:spcBef>
                <a:spcPts val="10000"/>
              </a:spcBef>
              <a:spcAft>
                <a:spcPts val="8500"/>
              </a:spcAft>
              <a:buNone/>
            </a:pPr>
            <a:r>
              <a:rPr lang="hr" sz="3800">
                <a:solidFill>
                  <a:srgbClr val="D9D9D9"/>
                </a:solidFill>
                <a:latin typeface="Georgia"/>
                <a:ea typeface="Georgia"/>
                <a:cs typeface="Georgia"/>
                <a:sym typeface="Georgia"/>
              </a:rPr>
              <a:t>Nazivi Hrvatskog sabora</a:t>
            </a:r>
            <a:endParaRPr sz="3800">
              <a:solidFill>
                <a:srgbClr val="D9D9D9"/>
              </a:solidFill>
              <a:latin typeface="Georgia"/>
              <a:ea typeface="Georgia"/>
              <a:cs typeface="Georgia"/>
              <a:sym typeface="Georgia"/>
            </a:endParaRPr>
          </a:p>
        </p:txBody>
      </p:sp>
      <p:sp>
        <p:nvSpPr>
          <p:cNvPr id="125" name="Google Shape;125;p22"/>
          <p:cNvSpPr txBox="1">
            <a:spLocks noGrp="1"/>
          </p:cNvSpPr>
          <p:nvPr>
            <p:ph type="body" idx="1"/>
          </p:nvPr>
        </p:nvSpPr>
        <p:spPr>
          <a:xfrm>
            <a:off x="311700" y="3051450"/>
            <a:ext cx="8520600" cy="1906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Nazivi Hrvatskog sabora mijenjali su se kroz stoljeća pa je tako naziv iz 1273. godine bio </a:t>
            </a:r>
            <a:r>
              <a:rPr lang="hr" sz="1200" i="1">
                <a:latin typeface="Georgia"/>
                <a:ea typeface="Georgia"/>
                <a:cs typeface="Georgia"/>
                <a:sym typeface="Georgia"/>
              </a:rPr>
              <a:t>Opći sabor čitave Kraljevine Slavonije</a:t>
            </a:r>
            <a:r>
              <a:rPr lang="hr" sz="1200">
                <a:latin typeface="Georgia"/>
                <a:ea typeface="Georgia"/>
                <a:cs typeface="Georgia"/>
                <a:sym typeface="Georgia"/>
              </a:rPr>
              <a:t>, od 1558. godine je bio </a:t>
            </a:r>
            <a:r>
              <a:rPr lang="hr" sz="1200" i="1">
                <a:latin typeface="Georgia"/>
                <a:ea typeface="Georgia"/>
                <a:cs typeface="Georgia"/>
                <a:sym typeface="Georgia"/>
              </a:rPr>
              <a:t>Sabor Kraljevine Hrvatske i Slavonije</a:t>
            </a:r>
            <a:r>
              <a:rPr lang="hr" sz="1200">
                <a:latin typeface="Georgia"/>
                <a:ea typeface="Georgia"/>
                <a:cs typeface="Georgia"/>
                <a:sym typeface="Georgia"/>
              </a:rPr>
              <a:t>, a od 1681. godine pa kroz cijelo feudalno razdoblje nosio je naziv </a:t>
            </a:r>
            <a:r>
              <a:rPr lang="hr" sz="1200" i="1">
                <a:latin typeface="Georgia"/>
                <a:ea typeface="Georgia"/>
                <a:cs typeface="Georgia"/>
                <a:sym typeface="Georgia"/>
              </a:rPr>
              <a:t>Sabor Kraljevine Hrvatske, Dalmacije i Slavonije</a:t>
            </a:r>
            <a:r>
              <a:rPr lang="hr" sz="1200">
                <a:latin typeface="Georgia"/>
                <a:ea typeface="Georgia"/>
                <a:cs typeface="Georgia"/>
                <a:sym typeface="Georgia"/>
              </a:rPr>
              <a:t>.</a:t>
            </a:r>
            <a:endParaRPr sz="1200">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3"/>
          <p:cNvPicPr preferRelativeResize="0"/>
          <p:nvPr/>
        </p:nvPicPr>
        <p:blipFill>
          <a:blip r:embed="rId3">
            <a:alphaModFix/>
          </a:blip>
          <a:stretch>
            <a:fillRect/>
          </a:stretch>
        </p:blipFill>
        <p:spPr>
          <a:xfrm>
            <a:off x="0" y="0"/>
            <a:ext cx="7383783" cy="5143500"/>
          </a:xfrm>
          <a:prstGeom prst="rect">
            <a:avLst/>
          </a:prstGeom>
          <a:noFill/>
          <a:ln>
            <a:noFill/>
          </a:ln>
        </p:spPr>
      </p:pic>
      <p:pic>
        <p:nvPicPr>
          <p:cNvPr id="131" name="Google Shape;131;p23"/>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32" name="Google Shape;132;p23"/>
          <p:cNvSpPr txBox="1"/>
          <p:nvPr/>
        </p:nvSpPr>
        <p:spPr>
          <a:xfrm>
            <a:off x="6019900" y="985525"/>
            <a:ext cx="2555700" cy="1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D9D9D9"/>
                </a:solidFill>
                <a:latin typeface="Georgia"/>
                <a:ea typeface="Georgia"/>
                <a:cs typeface="Georgia"/>
                <a:sym typeface="Georgia"/>
              </a:rPr>
              <a:t>Pragmatička</a:t>
            </a:r>
            <a:br>
              <a:rPr lang="hr" sz="2400">
                <a:solidFill>
                  <a:srgbClr val="D9D9D9"/>
                </a:solidFill>
                <a:latin typeface="Georgia"/>
                <a:ea typeface="Georgia"/>
                <a:cs typeface="Georgia"/>
                <a:sym typeface="Georgia"/>
              </a:rPr>
            </a:br>
            <a:r>
              <a:rPr lang="hr" sz="2400">
                <a:solidFill>
                  <a:srgbClr val="D9D9D9"/>
                </a:solidFill>
                <a:latin typeface="Georgia"/>
                <a:ea typeface="Georgia"/>
                <a:cs typeface="Georgia"/>
                <a:sym typeface="Georgia"/>
              </a:rPr>
              <a:t>sankcija</a:t>
            </a:r>
            <a:endParaRPr sz="2400">
              <a:solidFill>
                <a:srgbClr val="D9D9D9"/>
              </a:solidFill>
              <a:latin typeface="Georgia"/>
              <a:ea typeface="Georgia"/>
              <a:cs typeface="Georgia"/>
              <a:sym typeface="Georgia"/>
            </a:endParaRPr>
          </a:p>
        </p:txBody>
      </p:sp>
      <p:sp>
        <p:nvSpPr>
          <p:cNvPr id="133" name="Google Shape;133;p23"/>
          <p:cNvSpPr txBox="1"/>
          <p:nvPr/>
        </p:nvSpPr>
        <p:spPr>
          <a:xfrm>
            <a:off x="5913175" y="1950125"/>
            <a:ext cx="3138000" cy="269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100">
                <a:solidFill>
                  <a:srgbClr val="D9D9D9"/>
                </a:solidFill>
                <a:latin typeface="Georgia"/>
                <a:ea typeface="Georgia"/>
                <a:cs typeface="Georgia"/>
                <a:sym typeface="Georgia"/>
              </a:rPr>
              <a:t>Hrvatski sabor je 1712. godine donio zaključak da nakon izumrća muških potomaka vladarsko pravo dinastije Habsburg može prijeći na žensku osobu, tj. da prijestolje može naslijediti i pripadnica ženske loze habsburške dinastije.</a:t>
            </a:r>
            <a:endParaRPr sz="1100">
              <a:solidFill>
                <a:srgbClr val="D9D9D9"/>
              </a:solidFill>
              <a:latin typeface="Georgia"/>
              <a:ea typeface="Georgia"/>
              <a:cs typeface="Georgia"/>
              <a:sym typeface="Georgia"/>
            </a:endParaRPr>
          </a:p>
          <a:p>
            <a:pPr marL="0" lvl="0" indent="0" algn="l" rtl="0">
              <a:lnSpc>
                <a:spcPct val="150000"/>
              </a:lnSpc>
              <a:spcBef>
                <a:spcPts val="0"/>
              </a:spcBef>
              <a:spcAft>
                <a:spcPts val="0"/>
              </a:spcAft>
              <a:buNone/>
            </a:pPr>
            <a:endParaRPr sz="1100">
              <a:solidFill>
                <a:srgbClr val="D9D9D9"/>
              </a:solidFill>
              <a:latin typeface="Georgia"/>
              <a:ea typeface="Georgia"/>
              <a:cs typeface="Georgia"/>
              <a:sym typeface="Georgia"/>
            </a:endParaRPr>
          </a:p>
          <a:p>
            <a:pPr marL="0" lvl="0" indent="0" algn="l" rtl="0">
              <a:lnSpc>
                <a:spcPct val="150000"/>
              </a:lnSpc>
              <a:spcBef>
                <a:spcPts val="0"/>
              </a:spcBef>
              <a:spcAft>
                <a:spcPts val="0"/>
              </a:spcAft>
              <a:buNone/>
            </a:pPr>
            <a:r>
              <a:rPr lang="hr" sz="1100">
                <a:solidFill>
                  <a:srgbClr val="D9D9D9"/>
                </a:solidFill>
                <a:latin typeface="Georgia"/>
                <a:ea typeface="Georgia"/>
                <a:cs typeface="Georgia"/>
                <a:sym typeface="Georgia"/>
              </a:rPr>
              <a:t>Taj zaključak Hrvatskog sabora poznat je pod imenom Pragmatička sankcija, a naveden je i u Ustavu Republike Hrvatske kao jedno od izvorišnih osnova tisućljetne državne opstojnosti i povijesnog prava hrvatskog naroda na punu državnu suverenost.</a:t>
            </a:r>
            <a:endParaRPr sz="1100">
              <a:solidFill>
                <a:srgbClr val="D9D9D9"/>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4"/>
          <p:cNvPicPr preferRelativeResize="0"/>
          <p:nvPr/>
        </p:nvPicPr>
        <p:blipFill rotWithShape="1">
          <a:blip r:embed="rId3">
            <a:alphaModFix/>
          </a:blip>
          <a:srcRect r="970"/>
          <a:stretch/>
        </p:blipFill>
        <p:spPr>
          <a:xfrm>
            <a:off x="0" y="0"/>
            <a:ext cx="9144000" cy="5143500"/>
          </a:xfrm>
          <a:prstGeom prst="rect">
            <a:avLst/>
          </a:prstGeom>
          <a:noFill/>
          <a:ln>
            <a:noFill/>
          </a:ln>
        </p:spPr>
      </p:pic>
      <p:sp>
        <p:nvSpPr>
          <p:cNvPr id="139" name="Google Shape;139;p24"/>
          <p:cNvSpPr txBox="1">
            <a:spLocks noGrp="1"/>
          </p:cNvSpPr>
          <p:nvPr>
            <p:ph type="body" idx="1"/>
          </p:nvPr>
        </p:nvSpPr>
        <p:spPr>
          <a:xfrm>
            <a:off x="2020100" y="201600"/>
            <a:ext cx="2816400" cy="2312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U predvorju Sabornice Hrvatskog sabora nalaze se biste devetorice velikana iz 19. i 20. stoljeća koji su se zalagali za ideju uspostave samostalne hrvatske države, a ujedno su bili i zastupnici Sabora.</a:t>
            </a:r>
            <a:endParaRPr sz="1200">
              <a:solidFill>
                <a:srgbClr val="D9D9D9"/>
              </a:solidFill>
              <a:latin typeface="Georgia"/>
              <a:ea typeface="Georgia"/>
              <a:cs typeface="Georgia"/>
              <a:sym typeface="Georgia"/>
            </a:endParaRPr>
          </a:p>
        </p:txBody>
      </p:sp>
      <p:pic>
        <p:nvPicPr>
          <p:cNvPr id="140" name="Google Shape;140;p24"/>
          <p:cNvPicPr preferRelativeResize="0"/>
          <p:nvPr/>
        </p:nvPicPr>
        <p:blipFill>
          <a:blip r:embed="rId4">
            <a:alphaModFix/>
          </a:blip>
          <a:stretch>
            <a:fillRect/>
          </a:stretch>
        </p:blipFill>
        <p:spPr>
          <a:xfrm>
            <a:off x="5104339" y="201550"/>
            <a:ext cx="1738212" cy="2312827"/>
          </a:xfrm>
          <a:prstGeom prst="rect">
            <a:avLst/>
          </a:prstGeom>
          <a:noFill/>
          <a:ln>
            <a:noFill/>
          </a:ln>
        </p:spPr>
      </p:pic>
      <p:pic>
        <p:nvPicPr>
          <p:cNvPr id="141" name="Google Shape;141;p24"/>
          <p:cNvPicPr preferRelativeResize="0"/>
          <p:nvPr/>
        </p:nvPicPr>
        <p:blipFill rotWithShape="1">
          <a:blip r:embed="rId5">
            <a:alphaModFix/>
          </a:blip>
          <a:srcRect l="4379" t="5096"/>
          <a:stretch/>
        </p:blipFill>
        <p:spPr>
          <a:xfrm>
            <a:off x="7110400" y="201550"/>
            <a:ext cx="1738201" cy="2312825"/>
          </a:xfrm>
          <a:prstGeom prst="rect">
            <a:avLst/>
          </a:prstGeom>
          <a:noFill/>
          <a:ln>
            <a:noFill/>
          </a:ln>
        </p:spPr>
      </p:pic>
      <p:sp>
        <p:nvSpPr>
          <p:cNvPr id="142" name="Google Shape;142;p24"/>
          <p:cNvSpPr txBox="1"/>
          <p:nvPr/>
        </p:nvSpPr>
        <p:spPr>
          <a:xfrm>
            <a:off x="5167188" y="1991300"/>
            <a:ext cx="1612500" cy="459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800">
                <a:solidFill>
                  <a:srgbClr val="D9D9D9"/>
                </a:solidFill>
                <a:latin typeface="Georgia"/>
                <a:ea typeface="Georgia"/>
                <a:cs typeface="Georgia"/>
                <a:sym typeface="Georgia"/>
              </a:rPr>
              <a:t>Ante Starčević</a:t>
            </a:r>
            <a:br>
              <a:rPr lang="hr" sz="800">
                <a:solidFill>
                  <a:srgbClr val="D9D9D9"/>
                </a:solidFill>
                <a:latin typeface="Georgia"/>
                <a:ea typeface="Georgia"/>
                <a:cs typeface="Georgia"/>
                <a:sym typeface="Georgia"/>
              </a:rPr>
            </a:br>
            <a:r>
              <a:rPr lang="hr" sz="800">
                <a:solidFill>
                  <a:srgbClr val="D9D9D9"/>
                </a:solidFill>
                <a:latin typeface="Georgia"/>
                <a:ea typeface="Georgia"/>
                <a:cs typeface="Georgia"/>
                <a:sym typeface="Georgia"/>
              </a:rPr>
              <a:t>(kipar Stjepan Divković)</a:t>
            </a:r>
            <a:endParaRPr sz="800">
              <a:solidFill>
                <a:srgbClr val="D9D9D9"/>
              </a:solidFill>
              <a:latin typeface="Georgia"/>
              <a:ea typeface="Georgia"/>
              <a:cs typeface="Georgia"/>
              <a:sym typeface="Georgia"/>
            </a:endParaRPr>
          </a:p>
        </p:txBody>
      </p:sp>
      <p:sp>
        <p:nvSpPr>
          <p:cNvPr id="143" name="Google Shape;143;p24"/>
          <p:cNvSpPr txBox="1"/>
          <p:nvPr/>
        </p:nvSpPr>
        <p:spPr>
          <a:xfrm>
            <a:off x="7173250" y="1991300"/>
            <a:ext cx="1612500" cy="4593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800">
                <a:solidFill>
                  <a:srgbClr val="D9D9D9"/>
                </a:solidFill>
                <a:latin typeface="Georgia"/>
                <a:ea typeface="Georgia"/>
                <a:cs typeface="Georgia"/>
                <a:sym typeface="Georgia"/>
              </a:rPr>
              <a:t>Stjepan Radić</a:t>
            </a:r>
            <a:br>
              <a:rPr lang="hr" sz="800">
                <a:solidFill>
                  <a:srgbClr val="D9D9D9"/>
                </a:solidFill>
                <a:latin typeface="Georgia"/>
                <a:ea typeface="Georgia"/>
                <a:cs typeface="Georgia"/>
                <a:sym typeface="Georgia"/>
              </a:rPr>
            </a:br>
            <a:r>
              <a:rPr lang="hr" sz="800">
                <a:solidFill>
                  <a:srgbClr val="D9D9D9"/>
                </a:solidFill>
                <a:latin typeface="Georgia"/>
                <a:ea typeface="Georgia"/>
                <a:cs typeface="Georgia"/>
                <a:sym typeface="Georgia"/>
              </a:rPr>
              <a:t>(kipar Stipe Sikirica)</a:t>
            </a:r>
            <a:endParaRPr sz="800">
              <a:solidFill>
                <a:srgbClr val="D9D9D9"/>
              </a:solidFill>
              <a:latin typeface="Georgia"/>
              <a:ea typeface="Georgia"/>
              <a:cs typeface="Georgia"/>
              <a:sym typeface="Georgia"/>
            </a:endParaRPr>
          </a:p>
        </p:txBody>
      </p:sp>
      <p:pic>
        <p:nvPicPr>
          <p:cNvPr id="144" name="Google Shape;144;p24"/>
          <p:cNvPicPr preferRelativeResize="0"/>
          <p:nvPr/>
        </p:nvPicPr>
        <p:blipFill rotWithShape="1">
          <a:blip r:embed="rId6">
            <a:alphaModFix/>
          </a:blip>
          <a:srcRect r="26905" b="30216"/>
          <a:stretch/>
        </p:blipFill>
        <p:spPr>
          <a:xfrm>
            <a:off x="1413575" y="3128013"/>
            <a:ext cx="1212597" cy="1613377"/>
          </a:xfrm>
          <a:prstGeom prst="rect">
            <a:avLst/>
          </a:prstGeom>
          <a:noFill/>
          <a:ln>
            <a:noFill/>
          </a:ln>
        </p:spPr>
      </p:pic>
      <p:pic>
        <p:nvPicPr>
          <p:cNvPr id="145" name="Google Shape;145;p24"/>
          <p:cNvPicPr preferRelativeResize="0"/>
          <p:nvPr/>
        </p:nvPicPr>
        <p:blipFill>
          <a:blip r:embed="rId7">
            <a:alphaModFix/>
          </a:blip>
          <a:stretch>
            <a:fillRect/>
          </a:stretch>
        </p:blipFill>
        <p:spPr>
          <a:xfrm>
            <a:off x="2687425" y="3126300"/>
            <a:ext cx="1212595" cy="1616806"/>
          </a:xfrm>
          <a:prstGeom prst="rect">
            <a:avLst/>
          </a:prstGeom>
          <a:noFill/>
          <a:ln>
            <a:noFill/>
          </a:ln>
        </p:spPr>
      </p:pic>
      <p:pic>
        <p:nvPicPr>
          <p:cNvPr id="146" name="Google Shape;146;p24"/>
          <p:cNvPicPr preferRelativeResize="0"/>
          <p:nvPr/>
        </p:nvPicPr>
        <p:blipFill rotWithShape="1">
          <a:blip r:embed="rId8">
            <a:alphaModFix/>
          </a:blip>
          <a:srcRect b="9329"/>
          <a:stretch/>
        </p:blipFill>
        <p:spPr>
          <a:xfrm>
            <a:off x="3961275" y="3126300"/>
            <a:ext cx="1212603" cy="1616804"/>
          </a:xfrm>
          <a:prstGeom prst="rect">
            <a:avLst/>
          </a:prstGeom>
          <a:noFill/>
          <a:ln>
            <a:noFill/>
          </a:ln>
        </p:spPr>
      </p:pic>
      <p:pic>
        <p:nvPicPr>
          <p:cNvPr id="147" name="Google Shape;147;p24"/>
          <p:cNvPicPr preferRelativeResize="0"/>
          <p:nvPr/>
        </p:nvPicPr>
        <p:blipFill>
          <a:blip r:embed="rId9">
            <a:alphaModFix/>
          </a:blip>
          <a:stretch>
            <a:fillRect/>
          </a:stretch>
        </p:blipFill>
        <p:spPr>
          <a:xfrm>
            <a:off x="5235125" y="3128027"/>
            <a:ext cx="1212604" cy="1613377"/>
          </a:xfrm>
          <a:prstGeom prst="rect">
            <a:avLst/>
          </a:prstGeom>
          <a:noFill/>
          <a:ln>
            <a:noFill/>
          </a:ln>
        </p:spPr>
      </p:pic>
      <p:pic>
        <p:nvPicPr>
          <p:cNvPr id="148" name="Google Shape;148;p24"/>
          <p:cNvPicPr preferRelativeResize="0"/>
          <p:nvPr/>
        </p:nvPicPr>
        <p:blipFill>
          <a:blip r:embed="rId10">
            <a:alphaModFix/>
          </a:blip>
          <a:stretch>
            <a:fillRect/>
          </a:stretch>
        </p:blipFill>
        <p:spPr>
          <a:xfrm>
            <a:off x="6508977" y="3126327"/>
            <a:ext cx="1212605" cy="1616794"/>
          </a:xfrm>
          <a:prstGeom prst="rect">
            <a:avLst/>
          </a:prstGeom>
          <a:noFill/>
          <a:ln>
            <a:noFill/>
          </a:ln>
        </p:spPr>
      </p:pic>
      <p:pic>
        <p:nvPicPr>
          <p:cNvPr id="149" name="Google Shape;149;p24"/>
          <p:cNvPicPr preferRelativeResize="0"/>
          <p:nvPr/>
        </p:nvPicPr>
        <p:blipFill rotWithShape="1">
          <a:blip r:embed="rId11">
            <a:alphaModFix/>
          </a:blip>
          <a:srcRect t="6389" b="18614"/>
          <a:stretch/>
        </p:blipFill>
        <p:spPr>
          <a:xfrm>
            <a:off x="7782825" y="3126325"/>
            <a:ext cx="1212600" cy="1616798"/>
          </a:xfrm>
          <a:prstGeom prst="rect">
            <a:avLst/>
          </a:prstGeom>
          <a:noFill/>
          <a:ln>
            <a:noFill/>
          </a:ln>
        </p:spPr>
      </p:pic>
      <p:sp>
        <p:nvSpPr>
          <p:cNvPr id="150" name="Google Shape;150;p24"/>
          <p:cNvSpPr txBox="1"/>
          <p:nvPr/>
        </p:nvSpPr>
        <p:spPr>
          <a:xfrm>
            <a:off x="14135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grof Janko Drašković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(kiparica Marija Ujević)</a:t>
            </a:r>
            <a:endParaRPr sz="700">
              <a:solidFill>
                <a:srgbClr val="D9D9D9"/>
              </a:solidFill>
              <a:latin typeface="Georgia"/>
              <a:ea typeface="Georgia"/>
              <a:cs typeface="Georgia"/>
              <a:sym typeface="Georgia"/>
            </a:endParaRPr>
          </a:p>
        </p:txBody>
      </p:sp>
      <p:sp>
        <p:nvSpPr>
          <p:cNvPr id="151" name="Google Shape;151;p24"/>
          <p:cNvSpPr txBox="1"/>
          <p:nvPr/>
        </p:nvSpPr>
        <p:spPr>
          <a:xfrm>
            <a:off x="26874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Josip Jelačić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Stanko Jančić)</a:t>
            </a:r>
            <a:endParaRPr sz="700">
              <a:solidFill>
                <a:srgbClr val="D9D9D9"/>
              </a:solidFill>
              <a:latin typeface="Georgia"/>
              <a:ea typeface="Georgia"/>
              <a:cs typeface="Georgia"/>
              <a:sym typeface="Georgia"/>
            </a:endParaRPr>
          </a:p>
        </p:txBody>
      </p:sp>
      <p:sp>
        <p:nvSpPr>
          <p:cNvPr id="152" name="Google Shape;152;p24"/>
          <p:cNvSpPr txBox="1"/>
          <p:nvPr/>
        </p:nvSpPr>
        <p:spPr>
          <a:xfrm>
            <a:off x="39612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Ivan Mažuranić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Kuzma Kovačić)</a:t>
            </a:r>
            <a:endParaRPr sz="700">
              <a:solidFill>
                <a:srgbClr val="D9D9D9"/>
              </a:solidFill>
              <a:latin typeface="Georgia"/>
              <a:ea typeface="Georgia"/>
              <a:cs typeface="Georgia"/>
              <a:sym typeface="Georgia"/>
            </a:endParaRPr>
          </a:p>
        </p:txBody>
      </p:sp>
      <p:sp>
        <p:nvSpPr>
          <p:cNvPr id="153" name="Google Shape;153;p24"/>
          <p:cNvSpPr txBox="1"/>
          <p:nvPr/>
        </p:nvSpPr>
        <p:spPr>
          <a:xfrm>
            <a:off x="52351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biskup J. J. Strossmayer</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Rudolf Valdec)</a:t>
            </a:r>
            <a:endParaRPr sz="700">
              <a:solidFill>
                <a:srgbClr val="D9D9D9"/>
              </a:solidFill>
              <a:latin typeface="Georgia"/>
              <a:ea typeface="Georgia"/>
              <a:cs typeface="Georgia"/>
              <a:sym typeface="Georgia"/>
            </a:endParaRPr>
          </a:p>
        </p:txBody>
      </p:sp>
      <p:sp>
        <p:nvSpPr>
          <p:cNvPr id="154" name="Google Shape;154;p24"/>
          <p:cNvSpPr txBox="1"/>
          <p:nvPr/>
        </p:nvSpPr>
        <p:spPr>
          <a:xfrm>
            <a:off x="650897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Ivan Kukuljević Sakcinski</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Ivan Lesjak)</a:t>
            </a:r>
            <a:endParaRPr sz="700">
              <a:solidFill>
                <a:srgbClr val="D9D9D9"/>
              </a:solidFill>
              <a:latin typeface="Georgia"/>
              <a:ea typeface="Georgia"/>
              <a:cs typeface="Georgia"/>
              <a:sym typeface="Georgia"/>
            </a:endParaRPr>
          </a:p>
        </p:txBody>
      </p:sp>
      <p:sp>
        <p:nvSpPr>
          <p:cNvPr id="155" name="Google Shape;155;p24"/>
          <p:cNvSpPr txBox="1"/>
          <p:nvPr/>
        </p:nvSpPr>
        <p:spPr>
          <a:xfrm>
            <a:off x="77828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ban Josip Šokčević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Kuzma Kovačić)</a:t>
            </a:r>
            <a:endParaRPr sz="700">
              <a:solidFill>
                <a:srgbClr val="D9D9D9"/>
              </a:solidFill>
              <a:latin typeface="Georgia"/>
              <a:ea typeface="Georgia"/>
              <a:cs typeface="Georgia"/>
              <a:sym typeface="Georgia"/>
            </a:endParaRPr>
          </a:p>
        </p:txBody>
      </p:sp>
      <p:pic>
        <p:nvPicPr>
          <p:cNvPr id="156" name="Google Shape;156;p24"/>
          <p:cNvPicPr preferRelativeResize="0"/>
          <p:nvPr/>
        </p:nvPicPr>
        <p:blipFill rotWithShape="1">
          <a:blip r:embed="rId12">
            <a:alphaModFix/>
          </a:blip>
          <a:srcRect l="46646" r="11166"/>
          <a:stretch/>
        </p:blipFill>
        <p:spPr>
          <a:xfrm>
            <a:off x="139724" y="3126300"/>
            <a:ext cx="1212595" cy="1616803"/>
          </a:xfrm>
          <a:prstGeom prst="rect">
            <a:avLst/>
          </a:prstGeom>
          <a:noFill/>
          <a:ln>
            <a:noFill/>
          </a:ln>
        </p:spPr>
      </p:pic>
      <p:sp>
        <p:nvSpPr>
          <p:cNvPr id="157" name="Google Shape;157;p24"/>
          <p:cNvSpPr txBox="1"/>
          <p:nvPr/>
        </p:nvSpPr>
        <p:spPr>
          <a:xfrm>
            <a:off x="139725" y="43937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Frano Supilo</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Šime Vulas)</a:t>
            </a:r>
            <a:endParaRPr sz="700">
              <a:solidFill>
                <a:srgbClr val="D9D9D9"/>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a:blip r:embed="rId3">
            <a:alphaModFix/>
          </a:blip>
          <a:stretch>
            <a:fillRect/>
          </a:stretch>
        </p:blipFill>
        <p:spPr>
          <a:xfrm>
            <a:off x="41400" y="214325"/>
            <a:ext cx="4530602" cy="4714861"/>
          </a:xfrm>
          <a:prstGeom prst="rect">
            <a:avLst/>
          </a:prstGeom>
          <a:noFill/>
          <a:ln>
            <a:noFill/>
          </a:ln>
        </p:spPr>
      </p:pic>
      <p:sp>
        <p:nvSpPr>
          <p:cNvPr id="163" name="Google Shape;163;p25"/>
          <p:cNvSpPr txBox="1"/>
          <p:nvPr/>
        </p:nvSpPr>
        <p:spPr>
          <a:xfrm>
            <a:off x="4869650" y="1906000"/>
            <a:ext cx="3840900" cy="2142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i="1">
                <a:solidFill>
                  <a:srgbClr val="0B5394"/>
                </a:solidFill>
                <a:latin typeface="Georgia"/>
                <a:ea typeface="Georgia"/>
                <a:cs typeface="Georgia"/>
                <a:sym typeface="Georgia"/>
              </a:rPr>
              <a:t>Razgovor darovan gospodi poklisarom zakonskim i budućem zakonotvorcem Kraljevinah naših za buduću Dietu ungarsku odaslanem</a:t>
            </a:r>
            <a:r>
              <a:rPr lang="hr" sz="1200">
                <a:solidFill>
                  <a:srgbClr val="0B5394"/>
                </a:solidFill>
                <a:latin typeface="Georgia"/>
                <a:ea typeface="Georgia"/>
                <a:cs typeface="Georgia"/>
                <a:sym typeface="Georgia"/>
              </a:rPr>
              <a:t> je bio politički program hrvatskog narodnog preporoda na hrvatskom jeziku i štokavskom narječju kojega je 1832. godine objavio grof Janko Drašković u knjižici pod nazivom </a:t>
            </a:r>
            <a:r>
              <a:rPr lang="hr" sz="1200" i="1">
                <a:solidFill>
                  <a:srgbClr val="0B5394"/>
                </a:solidFill>
                <a:latin typeface="Georgia"/>
                <a:ea typeface="Georgia"/>
                <a:cs typeface="Georgia"/>
                <a:sym typeface="Georgia"/>
              </a:rPr>
              <a:t>Disertacija.</a:t>
            </a:r>
            <a:endParaRPr sz="1200">
              <a:solidFill>
                <a:srgbClr val="0B5394"/>
              </a:solidFill>
              <a:latin typeface="Georgia"/>
              <a:ea typeface="Georgia"/>
              <a:cs typeface="Georgia"/>
              <a:sym typeface="Georgia"/>
            </a:endParaRPr>
          </a:p>
        </p:txBody>
      </p:sp>
      <p:sp>
        <p:nvSpPr>
          <p:cNvPr id="164" name="Google Shape;164;p25"/>
          <p:cNvSpPr txBox="1"/>
          <p:nvPr/>
        </p:nvSpPr>
        <p:spPr>
          <a:xfrm>
            <a:off x="5039900" y="847400"/>
            <a:ext cx="3500400" cy="89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Disertacija</a:t>
            </a:r>
            <a:endParaRPr sz="3800">
              <a:solidFill>
                <a:srgbClr val="0B5394"/>
              </a:solidFill>
              <a:latin typeface="Georgia"/>
              <a:ea typeface="Georgia"/>
              <a:cs typeface="Georgia"/>
              <a:sym typeface="Georgia"/>
            </a:endParaRPr>
          </a:p>
        </p:txBody>
      </p:sp>
      <p:pic>
        <p:nvPicPr>
          <p:cNvPr id="165" name="Google Shape;165;p25"/>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4835400" y="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grof Janko Drašković</a:t>
            </a:r>
            <a:endParaRPr sz="3800">
              <a:solidFill>
                <a:srgbClr val="0B5394"/>
              </a:solidFill>
              <a:latin typeface="Georgia"/>
              <a:ea typeface="Georgia"/>
              <a:cs typeface="Georgia"/>
              <a:sym typeface="Georgia"/>
            </a:endParaRPr>
          </a:p>
        </p:txBody>
      </p:sp>
      <p:sp>
        <p:nvSpPr>
          <p:cNvPr id="171" name="Google Shape;171;p26"/>
          <p:cNvSpPr txBox="1">
            <a:spLocks noGrp="1"/>
          </p:cNvSpPr>
          <p:nvPr>
            <p:ph type="body" idx="2"/>
          </p:nvPr>
        </p:nvSpPr>
        <p:spPr>
          <a:xfrm>
            <a:off x="4854000" y="1560925"/>
            <a:ext cx="4008000" cy="3333900"/>
          </a:xfrm>
          <a:prstGeom prst="rect">
            <a:avLst/>
          </a:prstGeom>
        </p:spPr>
        <p:txBody>
          <a:bodyPr spcFirstLastPara="1" wrap="square" lIns="91425" tIns="91425" rIns="91425" bIns="91425" anchor="ctr" anchorCtr="0">
            <a:noAutofit/>
          </a:bodyPr>
          <a:lstStyle/>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Grof Janko Drašković bio je vojnik koji je razvijao vojnu karijeru do čina natporučnika, a zatim postaje hrvatski preporoditelj i političar. Naime, od 1792. godine kada je sudjelovao u radu Hrvatskog sabora aktivno se počeo baviti politikom.</a:t>
            </a:r>
            <a:br>
              <a:rPr lang="hr" sz="1200">
                <a:solidFill>
                  <a:srgbClr val="0B5394"/>
                </a:solidFill>
                <a:latin typeface="Georgia"/>
                <a:ea typeface="Georgia"/>
                <a:cs typeface="Georgia"/>
                <a:sym typeface="Georgia"/>
              </a:rPr>
            </a:b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U Disertaciji</a:t>
            </a:r>
            <a:r>
              <a:rPr lang="hr" sz="1200" i="1">
                <a:solidFill>
                  <a:srgbClr val="0B5394"/>
                </a:solidFill>
                <a:latin typeface="Georgia"/>
                <a:ea typeface="Georgia"/>
                <a:cs typeface="Georgia"/>
                <a:sym typeface="Georgia"/>
              </a:rPr>
              <a:t> </a:t>
            </a:r>
            <a:r>
              <a:rPr lang="hr" sz="1200">
                <a:solidFill>
                  <a:srgbClr val="0B5394"/>
                </a:solidFill>
                <a:latin typeface="Georgia"/>
                <a:ea typeface="Georgia"/>
                <a:cs typeface="Georgia"/>
                <a:sym typeface="Georgia"/>
              </a:rPr>
              <a:t>se zalagao za ujedinjenje hrvatskih zemalja (Hrvatske, Slavonije, Dalmacije, Rijeke i Vojne Krajine) koje bi bile pod banom, a koje bi ostale u sastavu Habsburške Monarhije, zatim da hrvatski na štokavskom narječju bude službeni jezik.</a:t>
            </a: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endParaRPr sz="1200">
              <a:solidFill>
                <a:srgbClr val="0B5394"/>
              </a:solidFill>
              <a:latin typeface="Georgia"/>
              <a:ea typeface="Georgia"/>
              <a:cs typeface="Georgia"/>
              <a:sym typeface="Georgia"/>
            </a:endParaRPr>
          </a:p>
          <a:p>
            <a:pPr marL="0" lvl="0" indent="0" algn="l" rtl="0">
              <a:lnSpc>
                <a:spcPct val="107000"/>
              </a:lnSpc>
              <a:spcBef>
                <a:spcPts val="0"/>
              </a:spcBef>
              <a:spcAft>
                <a:spcPts val="0"/>
              </a:spcAft>
              <a:buNone/>
            </a:pPr>
            <a:r>
              <a:rPr lang="hr" sz="1200">
                <a:solidFill>
                  <a:srgbClr val="0B5394"/>
                </a:solidFill>
                <a:latin typeface="Georgia"/>
                <a:ea typeface="Georgia"/>
                <a:cs typeface="Georgia"/>
                <a:sym typeface="Georgia"/>
              </a:rPr>
              <a:t>Sudjelovao je u osnivanju Ilirske čitaonice, Narodnog muzeja, Matice Ilirske i drugih važnih institucija za razvoj narodnog preporoda i koje su u konačnici trebale doprinijeti ostvarenju političkog programa samog preporoda.</a:t>
            </a:r>
            <a:endParaRPr sz="1200">
              <a:solidFill>
                <a:srgbClr val="0B5394"/>
              </a:solidFill>
              <a:latin typeface="Georgia"/>
              <a:ea typeface="Georgia"/>
              <a:cs typeface="Georgia"/>
              <a:sym typeface="Georgia"/>
            </a:endParaRPr>
          </a:p>
        </p:txBody>
      </p:sp>
      <p:pic>
        <p:nvPicPr>
          <p:cNvPr id="172" name="Google Shape;172;p26"/>
          <p:cNvPicPr preferRelativeResize="0"/>
          <p:nvPr/>
        </p:nvPicPr>
        <p:blipFill rotWithShape="1">
          <a:blip r:embed="rId3">
            <a:alphaModFix/>
          </a:blip>
          <a:srcRect b="16805"/>
          <a:stretch/>
        </p:blipFill>
        <p:spPr>
          <a:xfrm flipH="1">
            <a:off x="0" y="0"/>
            <a:ext cx="4572000" cy="5143504"/>
          </a:xfrm>
          <a:prstGeom prst="rect">
            <a:avLst/>
          </a:prstGeom>
          <a:noFill/>
          <a:ln>
            <a:noFill/>
          </a:ln>
        </p:spPr>
      </p:pic>
      <p:pic>
        <p:nvPicPr>
          <p:cNvPr id="173" name="Google Shape;173;p26"/>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4835400" y="1452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Ivan Kukuljević</a:t>
            </a:r>
            <a:endParaRPr sz="3800">
              <a:solidFill>
                <a:srgbClr val="0B5394"/>
              </a:solidFill>
              <a:latin typeface="Georgia"/>
              <a:ea typeface="Georgia"/>
              <a:cs typeface="Georgia"/>
              <a:sym typeface="Georgia"/>
            </a:endParaRPr>
          </a:p>
          <a:p>
            <a:pPr marL="0" lvl="0" indent="0" algn="ctr" rtl="0">
              <a:spcBef>
                <a:spcPts val="0"/>
              </a:spcBef>
              <a:spcAft>
                <a:spcPts val="0"/>
              </a:spcAft>
              <a:buNone/>
            </a:pPr>
            <a:r>
              <a:rPr lang="hr" sz="3800">
                <a:solidFill>
                  <a:srgbClr val="0B5394"/>
                </a:solidFill>
                <a:latin typeface="Georgia"/>
                <a:ea typeface="Georgia"/>
                <a:cs typeface="Georgia"/>
                <a:sym typeface="Georgia"/>
              </a:rPr>
              <a:t>Sakcinski</a:t>
            </a:r>
            <a:endParaRPr sz="3800">
              <a:solidFill>
                <a:srgbClr val="0B5394"/>
              </a:solidFill>
              <a:latin typeface="Georgia"/>
              <a:ea typeface="Georgia"/>
              <a:cs typeface="Georgia"/>
              <a:sym typeface="Georgia"/>
            </a:endParaRPr>
          </a:p>
        </p:txBody>
      </p:sp>
      <p:sp>
        <p:nvSpPr>
          <p:cNvPr id="179" name="Google Shape;179;p27"/>
          <p:cNvSpPr txBox="1">
            <a:spLocks noGrp="1"/>
          </p:cNvSpPr>
          <p:nvPr>
            <p:ph type="body" idx="2"/>
          </p:nvPr>
        </p:nvSpPr>
        <p:spPr>
          <a:xfrm>
            <a:off x="4939500" y="1748500"/>
            <a:ext cx="3837000" cy="3183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i="1">
                <a:solidFill>
                  <a:srgbClr val="434343"/>
                </a:solidFill>
                <a:latin typeface="Georgia"/>
                <a:ea typeface="Georgia"/>
                <a:cs typeface="Georgia"/>
                <a:sym typeface="Georgia"/>
              </a:rPr>
              <a:t>Mi smo malo Latini, malo Nijemci, malo Talijani, malo Mađari i malo Slaveni, a ukupno govoreći nismo baš ništa! Nama vlada jedan mrtvi jezik – latinski – i tri živa: mađarski, njemački i talijanski. Ovi živi jezici nam prijete, a ovaj mrtvi nas drži za vrat.</a:t>
            </a:r>
            <a:endParaRPr sz="1200" i="1">
              <a:solidFill>
                <a:srgbClr val="434343"/>
              </a:solidFill>
              <a:latin typeface="Georgia"/>
              <a:ea typeface="Georgia"/>
              <a:cs typeface="Georgia"/>
              <a:sym typeface="Georgia"/>
            </a:endParaRPr>
          </a:p>
          <a:p>
            <a:pPr marL="0" lvl="0" indent="0" algn="l" rtl="0">
              <a:spcBef>
                <a:spcPts val="1600"/>
              </a:spcBef>
              <a:spcAft>
                <a:spcPts val="0"/>
              </a:spcAft>
              <a:buNone/>
            </a:pPr>
            <a:r>
              <a:rPr lang="hr" sz="1200">
                <a:solidFill>
                  <a:srgbClr val="0B5394"/>
                </a:solidFill>
                <a:latin typeface="Georgia"/>
                <a:ea typeface="Georgia"/>
                <a:cs typeface="Georgia"/>
                <a:sym typeface="Georgia"/>
              </a:rPr>
              <a:t>Dio je ovo govora Ivana Kukuljevića Sakcinskog kojeg je održao u Hrvatskom saboru 2. svibnja 1843. godine.</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Bio je to prvi zastupnički govor na hrvatskom jeziku u Hrvatskom saboru.</a:t>
            </a:r>
            <a:endParaRPr sz="1200">
              <a:solidFill>
                <a:srgbClr val="0B5394"/>
              </a:solidFill>
              <a:latin typeface="Georgia"/>
              <a:ea typeface="Georgia"/>
              <a:cs typeface="Georgia"/>
              <a:sym typeface="Georgia"/>
            </a:endParaRPr>
          </a:p>
        </p:txBody>
      </p:sp>
      <p:pic>
        <p:nvPicPr>
          <p:cNvPr id="180" name="Google Shape;180;p27"/>
          <p:cNvPicPr preferRelativeResize="0"/>
          <p:nvPr/>
        </p:nvPicPr>
        <p:blipFill rotWithShape="1">
          <a:blip r:embed="rId3">
            <a:alphaModFix/>
          </a:blip>
          <a:srcRect b="17471"/>
          <a:stretch/>
        </p:blipFill>
        <p:spPr>
          <a:xfrm>
            <a:off x="0" y="0"/>
            <a:ext cx="4571997" cy="5143501"/>
          </a:xfrm>
          <a:prstGeom prst="rect">
            <a:avLst/>
          </a:prstGeom>
          <a:noFill/>
          <a:ln>
            <a:noFill/>
          </a:ln>
        </p:spPr>
      </p:pic>
      <p:pic>
        <p:nvPicPr>
          <p:cNvPr id="181" name="Google Shape;181;p27"/>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700" y="2571750"/>
            <a:ext cx="8520600" cy="12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Hrvatski jezik</a:t>
            </a:r>
            <a:endParaRPr sz="3800">
              <a:solidFill>
                <a:srgbClr val="0B5394"/>
              </a:solidFill>
              <a:latin typeface="Georgia"/>
              <a:ea typeface="Georgia"/>
              <a:cs typeface="Georgia"/>
              <a:sym typeface="Georgia"/>
            </a:endParaRPr>
          </a:p>
        </p:txBody>
      </p:sp>
      <p:sp>
        <p:nvSpPr>
          <p:cNvPr id="187" name="Google Shape;187;p28"/>
          <p:cNvSpPr txBox="1">
            <a:spLocks noGrp="1"/>
          </p:cNvSpPr>
          <p:nvPr>
            <p:ph type="body" idx="1"/>
          </p:nvPr>
        </p:nvSpPr>
        <p:spPr>
          <a:xfrm>
            <a:off x="311700" y="3796650"/>
            <a:ext cx="8520600" cy="92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solidFill>
                  <a:srgbClr val="0B5394"/>
                </a:solidFill>
                <a:latin typeface="Georgia"/>
                <a:ea typeface="Georgia"/>
                <a:cs typeface="Georgia"/>
                <a:sym typeface="Georgia"/>
              </a:rPr>
              <a:t>Hrvatski sabor je 1847. godine donio povijesnu odluku o proglašenju hrvatskoga jezika službenim jezikom u Hrvatskoj.</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Latinski jezik bio je službeni jezik u Hrvatskom saboru do 1847. godine.</a:t>
            </a:r>
            <a:endParaRPr sz="1200">
              <a:solidFill>
                <a:srgbClr val="0B5394"/>
              </a:solidFill>
              <a:latin typeface="Georgia"/>
              <a:ea typeface="Georgia"/>
              <a:cs typeface="Georgia"/>
              <a:sym typeface="Georgia"/>
            </a:endParaRPr>
          </a:p>
        </p:txBody>
      </p:sp>
      <p:pic>
        <p:nvPicPr>
          <p:cNvPr id="188" name="Google Shape;188;p28"/>
          <p:cNvPicPr preferRelativeResize="0"/>
          <p:nvPr/>
        </p:nvPicPr>
        <p:blipFill rotWithShape="1">
          <a:blip r:embed="rId3">
            <a:alphaModFix/>
          </a:blip>
          <a:srcRect t="9951" b="30421"/>
          <a:stretch/>
        </p:blipFill>
        <p:spPr>
          <a:xfrm>
            <a:off x="0" y="-444050"/>
            <a:ext cx="9144000" cy="3015799"/>
          </a:xfrm>
          <a:prstGeom prst="rect">
            <a:avLst/>
          </a:prstGeom>
          <a:noFill/>
          <a:ln>
            <a:noFill/>
          </a:ln>
        </p:spPr>
      </p:pic>
      <p:pic>
        <p:nvPicPr>
          <p:cNvPr id="189" name="Google Shape;189;p28"/>
          <p:cNvPicPr preferRelativeResize="0"/>
          <p:nvPr/>
        </p:nvPicPr>
        <p:blipFill>
          <a:blip r:embed="rId4">
            <a:alphaModFix/>
          </a:blip>
          <a:stretch>
            <a:fillRect/>
          </a:stretch>
        </p:blipFill>
        <p:spPr>
          <a:xfrm>
            <a:off x="65524" y="-1"/>
            <a:ext cx="859175" cy="48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4835400" y="4311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Zahtijevanja</a:t>
            </a:r>
            <a:br>
              <a:rPr lang="hr" sz="3800">
                <a:solidFill>
                  <a:srgbClr val="0B5394"/>
                </a:solidFill>
                <a:latin typeface="Georgia"/>
                <a:ea typeface="Georgia"/>
                <a:cs typeface="Georgia"/>
                <a:sym typeface="Georgia"/>
              </a:rPr>
            </a:br>
            <a:r>
              <a:rPr lang="hr" sz="3800">
                <a:solidFill>
                  <a:srgbClr val="0B5394"/>
                </a:solidFill>
                <a:latin typeface="Georgia"/>
                <a:ea typeface="Georgia"/>
                <a:cs typeface="Georgia"/>
                <a:sym typeface="Georgia"/>
              </a:rPr>
              <a:t>naroda</a:t>
            </a:r>
            <a:endParaRPr sz="3800">
              <a:solidFill>
                <a:srgbClr val="0B5394"/>
              </a:solidFill>
              <a:latin typeface="Georgia"/>
              <a:ea typeface="Georgia"/>
              <a:cs typeface="Georgia"/>
              <a:sym typeface="Georgia"/>
            </a:endParaRPr>
          </a:p>
        </p:txBody>
      </p:sp>
      <p:sp>
        <p:nvSpPr>
          <p:cNvPr id="195" name="Google Shape;195;p29"/>
          <p:cNvSpPr txBox="1">
            <a:spLocks noGrp="1"/>
          </p:cNvSpPr>
          <p:nvPr>
            <p:ph type="body" idx="2"/>
          </p:nvPr>
        </p:nvSpPr>
        <p:spPr>
          <a:xfrm>
            <a:off x="4939500" y="1913400"/>
            <a:ext cx="3941100" cy="279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solidFill>
                  <a:srgbClr val="0B5394"/>
                </a:solidFill>
                <a:latin typeface="Georgia"/>
                <a:ea typeface="Georgia"/>
                <a:cs typeface="Georgia"/>
                <a:sym typeface="Georgia"/>
              </a:rPr>
              <a:t>Narodna stranka je sazvala</a:t>
            </a:r>
            <a:r>
              <a:rPr lang="hr" sz="1200" b="1">
                <a:solidFill>
                  <a:srgbClr val="0B5394"/>
                </a:solidFill>
                <a:latin typeface="Georgia"/>
                <a:ea typeface="Georgia"/>
                <a:cs typeface="Georgia"/>
                <a:sym typeface="Georgia"/>
              </a:rPr>
              <a:t> </a:t>
            </a:r>
            <a:r>
              <a:rPr lang="hr" sz="1200">
                <a:solidFill>
                  <a:srgbClr val="0B5394"/>
                </a:solidFill>
                <a:latin typeface="Georgia"/>
                <a:ea typeface="Georgia"/>
                <a:cs typeface="Georgia"/>
                <a:sym typeface="Georgia"/>
              </a:rPr>
              <a:t>Veliku narodnu skupštinu 25. ožujka 1848. godine te su na njoj doneseni zaključci nazvani </a:t>
            </a:r>
            <a:r>
              <a:rPr lang="hr" sz="1200" i="1">
                <a:solidFill>
                  <a:srgbClr val="0B5394"/>
                </a:solidFill>
                <a:latin typeface="Georgia"/>
                <a:ea typeface="Georgia"/>
                <a:cs typeface="Georgia"/>
                <a:sym typeface="Georgia"/>
              </a:rPr>
              <a:t>Zahtijevanja naroda, </a:t>
            </a:r>
            <a:r>
              <a:rPr lang="hr" sz="1200">
                <a:solidFill>
                  <a:srgbClr val="0B5394"/>
                </a:solidFill>
                <a:latin typeface="Georgia"/>
                <a:ea typeface="Georgia"/>
                <a:cs typeface="Georgia"/>
                <a:sym typeface="Georgia"/>
              </a:rPr>
              <a:t>a bila su namijenjena habsburškom vladaru.</a:t>
            </a:r>
            <a:endParaRPr sz="1200">
              <a:solidFill>
                <a:srgbClr val="0B5394"/>
              </a:solidFill>
              <a:latin typeface="Georgia"/>
              <a:ea typeface="Georgia"/>
              <a:cs typeface="Georgia"/>
              <a:sym typeface="Georgia"/>
            </a:endParaRPr>
          </a:p>
          <a:p>
            <a:pPr marL="0" lvl="0" indent="0" algn="l" rtl="0">
              <a:spcBef>
                <a:spcPts val="1600"/>
              </a:spcBef>
              <a:spcAft>
                <a:spcPts val="1600"/>
              </a:spcAft>
              <a:buNone/>
            </a:pPr>
            <a:r>
              <a:rPr lang="hr" sz="1200">
                <a:solidFill>
                  <a:srgbClr val="0B5394"/>
                </a:solidFill>
                <a:latin typeface="Georgia"/>
                <a:ea typeface="Georgia"/>
                <a:cs typeface="Georgia"/>
                <a:sym typeface="Georgia"/>
              </a:rPr>
              <a:t>Među najbitnijim zahtjevima bili su:</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dodjela Josipu Jelačiću banske časti,</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ujedinjenje hrvatskih zemalja,</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uvođenje hrvatskog jezika u upravu i školstvo,</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ustrojavanje hrvatske vlade neovisne o ugarskoj vladi,</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ukidanje kmetstva i staleškog poretka.</a:t>
            </a:r>
            <a:endParaRPr sz="1200">
              <a:solidFill>
                <a:srgbClr val="0B5394"/>
              </a:solidFill>
              <a:latin typeface="Georgia"/>
              <a:ea typeface="Georgia"/>
              <a:cs typeface="Georgia"/>
              <a:sym typeface="Georgia"/>
            </a:endParaRPr>
          </a:p>
        </p:txBody>
      </p:sp>
      <p:pic>
        <p:nvPicPr>
          <p:cNvPr id="196" name="Google Shape;196;p29"/>
          <p:cNvPicPr preferRelativeResize="0"/>
          <p:nvPr/>
        </p:nvPicPr>
        <p:blipFill rotWithShape="1">
          <a:blip r:embed="rId3">
            <a:alphaModFix/>
          </a:blip>
          <a:srcRect l="3244" r="2708"/>
          <a:stretch/>
        </p:blipFill>
        <p:spPr>
          <a:xfrm>
            <a:off x="0" y="0"/>
            <a:ext cx="4572000" cy="5143500"/>
          </a:xfrm>
          <a:prstGeom prst="rect">
            <a:avLst/>
          </a:prstGeom>
          <a:noFill/>
          <a:ln>
            <a:noFill/>
          </a:ln>
        </p:spPr>
      </p:pic>
      <p:pic>
        <p:nvPicPr>
          <p:cNvPr id="197" name="Google Shape;197;p29"/>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0"/>
          <p:cNvPicPr preferRelativeResize="0"/>
          <p:nvPr/>
        </p:nvPicPr>
        <p:blipFill rotWithShape="1">
          <a:blip r:embed="rId3">
            <a:alphaModFix/>
          </a:blip>
          <a:srcRect t="1418" r="14133" b="2084"/>
          <a:stretch/>
        </p:blipFill>
        <p:spPr>
          <a:xfrm>
            <a:off x="3255525" y="0"/>
            <a:ext cx="5888474" cy="5143500"/>
          </a:xfrm>
          <a:prstGeom prst="rect">
            <a:avLst/>
          </a:prstGeom>
          <a:noFill/>
          <a:ln>
            <a:noFill/>
          </a:ln>
        </p:spPr>
      </p:pic>
      <p:pic>
        <p:nvPicPr>
          <p:cNvPr id="203" name="Google Shape;203;p30"/>
          <p:cNvPicPr preferRelativeResize="0"/>
          <p:nvPr/>
        </p:nvPicPr>
        <p:blipFill>
          <a:blip r:embed="rId4">
            <a:alphaModFix/>
          </a:blip>
          <a:stretch>
            <a:fillRect/>
          </a:stretch>
        </p:blipFill>
        <p:spPr>
          <a:xfrm>
            <a:off x="0" y="0"/>
            <a:ext cx="9144000" cy="5143500"/>
          </a:xfrm>
          <a:prstGeom prst="rect">
            <a:avLst/>
          </a:prstGeom>
          <a:noFill/>
          <a:ln>
            <a:noFill/>
          </a:ln>
        </p:spPr>
      </p:pic>
      <p:sp>
        <p:nvSpPr>
          <p:cNvPr id="204" name="Google Shape;204;p30"/>
          <p:cNvSpPr txBox="1">
            <a:spLocks noGrp="1"/>
          </p:cNvSpPr>
          <p:nvPr>
            <p:ph type="title"/>
          </p:nvPr>
        </p:nvSpPr>
        <p:spPr>
          <a:xfrm>
            <a:off x="178500" y="1026825"/>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Virilisti</a:t>
            </a:r>
            <a:endParaRPr>
              <a:solidFill>
                <a:srgbClr val="D9D9D9"/>
              </a:solidFill>
              <a:latin typeface="Georgia"/>
              <a:ea typeface="Georgia"/>
              <a:cs typeface="Georgia"/>
              <a:sym typeface="Georgia"/>
            </a:endParaRPr>
          </a:p>
        </p:txBody>
      </p:sp>
      <p:sp>
        <p:nvSpPr>
          <p:cNvPr id="205" name="Google Shape;205;p30"/>
          <p:cNvSpPr txBox="1">
            <a:spLocks noGrp="1"/>
          </p:cNvSpPr>
          <p:nvPr>
            <p:ph type="body" idx="1"/>
          </p:nvPr>
        </p:nvSpPr>
        <p:spPr>
          <a:xfrm>
            <a:off x="95625" y="1689150"/>
            <a:ext cx="3159900" cy="3021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hr" sz="1100">
                <a:solidFill>
                  <a:srgbClr val="D9D9D9"/>
                </a:solidFill>
                <a:latin typeface="Georgia"/>
                <a:ea typeface="Georgia"/>
                <a:cs typeface="Georgia"/>
                <a:sym typeface="Georgia"/>
              </a:rPr>
              <a:t>Virilisti su bili članovi predstavničkog tijela, u našem slučaju Hrvatskog sabora. U Sabor su ulazili bez izbora, a na temelju podrijetla</a:t>
            </a:r>
            <a:r>
              <a:rPr lang="hr" sz="1100" b="1">
                <a:solidFill>
                  <a:srgbClr val="D9D9D9"/>
                </a:solidFill>
                <a:latin typeface="Georgia"/>
                <a:ea typeface="Georgia"/>
                <a:cs typeface="Georgia"/>
                <a:sym typeface="Georgia"/>
              </a:rPr>
              <a:t> </a:t>
            </a:r>
            <a:r>
              <a:rPr lang="hr" sz="1100">
                <a:solidFill>
                  <a:srgbClr val="D9D9D9"/>
                </a:solidFill>
                <a:latin typeface="Georgia"/>
                <a:ea typeface="Georgia"/>
                <a:cs typeface="Georgia"/>
                <a:sym typeface="Georgia"/>
              </a:rPr>
              <a:t>ili funkcije koju su obnašali.</a:t>
            </a: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Clr>
                <a:schemeClr val="dk1"/>
              </a:buClr>
              <a:buSzPts val="1100"/>
              <a:buFont typeface="Arial"/>
              <a:buNone/>
            </a:pP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r>
              <a:rPr lang="hr" sz="1100">
                <a:solidFill>
                  <a:srgbClr val="D9D9D9"/>
                </a:solidFill>
                <a:latin typeface="Georgia"/>
                <a:ea typeface="Georgia"/>
                <a:cs typeface="Georgia"/>
                <a:sym typeface="Georgia"/>
              </a:rPr>
              <a:t>Nakon što je odlukom bana Josipa Jelačića ukinut feudalizam 1848. godine s virilistima je napravljen svojevrsni kompromis. Naime, Hrvatski sabor je prestao biti staleški te je postao građanski, ali je ipak polovina zastupničkih mjesta u Hrvatskom saboru i dalje pripadala virilistima pa su tako i plemstvo i svećenstvo imali zajamčeno pravo sudjelovanja u radu Hrvatskog sabora.</a:t>
            </a: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endParaRPr sz="1100">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r>
              <a:rPr lang="hr" sz="1100">
                <a:solidFill>
                  <a:srgbClr val="D9D9D9"/>
                </a:solidFill>
                <a:latin typeface="Georgia"/>
                <a:ea typeface="Georgia"/>
                <a:cs typeface="Georgia"/>
                <a:sym typeface="Georgia"/>
              </a:rPr>
              <a:t>Druga polovina zastupnika birana je iz naroda, i to uz obrazovni i imovinski cenzus.</a:t>
            </a:r>
            <a:endParaRPr sz="1100">
              <a:solidFill>
                <a:srgbClr val="D9D9D9"/>
              </a:solidFill>
              <a:latin typeface="Georgia"/>
              <a:ea typeface="Georgia"/>
              <a:cs typeface="Georgia"/>
              <a:sym typeface="Georgia"/>
            </a:endParaRPr>
          </a:p>
          <a:p>
            <a:pPr marL="0" lvl="0" indent="0" algn="l" rtl="0">
              <a:spcBef>
                <a:spcPts val="0"/>
              </a:spcBef>
              <a:spcAft>
                <a:spcPts val="1600"/>
              </a:spcAft>
              <a:buNone/>
            </a:pPr>
            <a:endParaRPr>
              <a:solidFill>
                <a:srgbClr val="D9D9D9"/>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4852500" y="62550"/>
            <a:ext cx="4045200" cy="199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Hrvatski sabor tijekom neoapsolutizma</a:t>
            </a:r>
            <a:endParaRPr sz="3800">
              <a:solidFill>
                <a:srgbClr val="0B5394"/>
              </a:solidFill>
              <a:latin typeface="Georgia"/>
              <a:ea typeface="Georgia"/>
              <a:cs typeface="Georgia"/>
              <a:sym typeface="Georgia"/>
            </a:endParaRPr>
          </a:p>
        </p:txBody>
      </p:sp>
      <p:sp>
        <p:nvSpPr>
          <p:cNvPr id="211" name="Google Shape;211;p31"/>
          <p:cNvSpPr txBox="1">
            <a:spLocks noGrp="1"/>
          </p:cNvSpPr>
          <p:nvPr>
            <p:ph type="body" idx="2"/>
          </p:nvPr>
        </p:nvSpPr>
        <p:spPr>
          <a:xfrm>
            <a:off x="4869600" y="2260975"/>
            <a:ext cx="4011000" cy="2835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hr" sz="1200">
                <a:solidFill>
                  <a:srgbClr val="0B5394"/>
                </a:solidFill>
                <a:latin typeface="Georgia"/>
                <a:ea typeface="Georgia"/>
                <a:cs typeface="Georgia"/>
                <a:sym typeface="Georgia"/>
              </a:rPr>
              <a:t>Apsolutizam je neograničena ili potpuna vlast vladara koja je u ovom slučaju dolazila iz Beča i od cara Franje Josipa te je u skladu s takvim načinom vladanja rad hrvatskog, ali i ugarskog sabora bio zabranjen od 1848./1849. – 1860. godine.</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0B5394"/>
                </a:solidFill>
                <a:latin typeface="Georgia"/>
                <a:ea typeface="Georgia"/>
                <a:cs typeface="Georgia"/>
                <a:sym typeface="Georgia"/>
              </a:rPr>
              <a:t>Provodila se germanizacija nametanjem njemačkog jezika kao službenog, a političko djelovanje je također bilo zabranjeno i nepoželjno pa je dolazilo i do političkih emigracija uzrokovanih represijom vlasti.</a:t>
            </a:r>
            <a:endParaRPr sz="1200">
              <a:solidFill>
                <a:srgbClr val="0B5394"/>
              </a:solidFill>
              <a:latin typeface="Georgia"/>
              <a:ea typeface="Georgia"/>
              <a:cs typeface="Georgia"/>
              <a:sym typeface="Georgia"/>
            </a:endParaRPr>
          </a:p>
        </p:txBody>
      </p:sp>
      <p:pic>
        <p:nvPicPr>
          <p:cNvPr id="212" name="Google Shape;212;p31">
            <a:hlinkClick r:id="rId3"/>
          </p:cNvPr>
          <p:cNvPicPr preferRelativeResize="0"/>
          <p:nvPr/>
        </p:nvPicPr>
        <p:blipFill rotWithShape="1">
          <a:blip r:embed="rId4">
            <a:alphaModFix/>
          </a:blip>
          <a:srcRect t="7409" b="11873"/>
          <a:stretch/>
        </p:blipFill>
        <p:spPr>
          <a:xfrm>
            <a:off x="0" y="0"/>
            <a:ext cx="4572000" cy="5143499"/>
          </a:xfrm>
          <a:prstGeom prst="rect">
            <a:avLst/>
          </a:prstGeom>
          <a:noFill/>
          <a:ln>
            <a:noFill/>
          </a:ln>
        </p:spPr>
      </p:pic>
      <p:pic>
        <p:nvPicPr>
          <p:cNvPr id="213" name="Google Shape;213;p31"/>
          <p:cNvPicPr preferRelativeResize="0"/>
          <p:nvPr/>
        </p:nvPicPr>
        <p:blipFill>
          <a:blip r:embed="rId5">
            <a:alphaModFix/>
          </a:blip>
          <a:stretch>
            <a:fillRect/>
          </a:stretch>
        </p:blipFill>
        <p:spPr>
          <a:xfrm>
            <a:off x="73574" y="85574"/>
            <a:ext cx="859175" cy="486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0" cy="5143503"/>
          </a:xfrm>
          <a:prstGeom prst="rect">
            <a:avLst/>
          </a:prstGeom>
          <a:noFill/>
          <a:ln>
            <a:noFill/>
          </a:ln>
        </p:spPr>
      </p:pic>
      <p:sp>
        <p:nvSpPr>
          <p:cNvPr id="62" name="Google Shape;62;p14"/>
          <p:cNvSpPr txBox="1">
            <a:spLocks noGrp="1"/>
          </p:cNvSpPr>
          <p:nvPr>
            <p:ph type="ctrTitle"/>
          </p:nvPr>
        </p:nvSpPr>
        <p:spPr>
          <a:xfrm>
            <a:off x="668100" y="1545450"/>
            <a:ext cx="7807800" cy="205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hr" sz="1200" i="1">
                <a:solidFill>
                  <a:srgbClr val="D9D9D9"/>
                </a:solidFill>
                <a:latin typeface="Georgia"/>
                <a:ea typeface="Georgia"/>
                <a:cs typeface="Georgia"/>
                <a:sym typeface="Georgia"/>
              </a:rPr>
              <a:t>Od prvih spomena narodnih zborova, preko Sabora kao staleške ustanove, do suvremenog predstavničkog tijela svega naroda, sabori su znak i očitovanje samosvojnosti hrvatskoga naroda.</a:t>
            </a:r>
            <a:endParaRPr sz="1200" i="1">
              <a:solidFill>
                <a:srgbClr val="D9D9D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200" i="1">
              <a:solidFill>
                <a:srgbClr val="D9D9D9"/>
              </a:solidFill>
              <a:latin typeface="Georgia"/>
              <a:ea typeface="Georgia"/>
              <a:cs typeface="Georgia"/>
              <a:sym typeface="Georgia"/>
            </a:endParaRPr>
          </a:p>
          <a:p>
            <a:pPr marL="0" lvl="0" indent="0" algn="l" rtl="0">
              <a:spcBef>
                <a:spcPts val="0"/>
              </a:spcBef>
              <a:spcAft>
                <a:spcPts val="0"/>
              </a:spcAft>
              <a:buNone/>
            </a:pPr>
            <a:r>
              <a:rPr lang="hr" sz="1200" i="1">
                <a:solidFill>
                  <a:srgbClr val="D9D9D9"/>
                </a:solidFill>
                <a:latin typeface="Georgia"/>
                <a:ea typeface="Georgia"/>
                <a:cs typeface="Georgia"/>
                <a:sym typeface="Georgia"/>
              </a:rPr>
              <a:t>U dugom povijesnom tijeku sabori su poprimali različita obilježja i bili stvarni pokazatelj političkog položaja Hrvatske već od 9. stoljeća.</a:t>
            </a:r>
            <a:endParaRPr sz="1200" i="1">
              <a:solidFill>
                <a:srgbClr val="D9D9D9"/>
              </a:solidFill>
              <a:latin typeface="Georgia"/>
              <a:ea typeface="Georgia"/>
              <a:cs typeface="Georgia"/>
              <a:sym typeface="Georgia"/>
            </a:endParaRPr>
          </a:p>
          <a:p>
            <a:pPr marL="0" lvl="0" indent="0" algn="l" rtl="0">
              <a:spcBef>
                <a:spcPts val="0"/>
              </a:spcBef>
              <a:spcAft>
                <a:spcPts val="0"/>
              </a:spcAft>
              <a:buNone/>
            </a:pPr>
            <a:endParaRPr sz="1200" i="1">
              <a:solidFill>
                <a:srgbClr val="D9D9D9"/>
              </a:solidFill>
              <a:latin typeface="Georgia"/>
              <a:ea typeface="Georgia"/>
              <a:cs typeface="Georgia"/>
              <a:sym typeface="Georgia"/>
            </a:endParaRPr>
          </a:p>
          <a:p>
            <a:pPr marL="0" lvl="0" indent="0" algn="r" rtl="0">
              <a:spcBef>
                <a:spcPts val="0"/>
              </a:spcBef>
              <a:spcAft>
                <a:spcPts val="0"/>
              </a:spcAft>
              <a:buNone/>
            </a:pPr>
            <a:r>
              <a:rPr lang="hr" sz="1200">
                <a:solidFill>
                  <a:srgbClr val="D9D9D9"/>
                </a:solidFill>
                <a:latin typeface="Georgia"/>
                <a:ea typeface="Georgia"/>
                <a:cs typeface="Georgia"/>
                <a:sym typeface="Georgia"/>
              </a:rPr>
              <a:t>www.sabor.hr</a:t>
            </a:r>
            <a:endParaRPr sz="1200">
              <a:solidFill>
                <a:srgbClr val="D9D9D9"/>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4859300" y="87575"/>
            <a:ext cx="4045200" cy="207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Listopadska diploma</a:t>
            </a:r>
            <a:endParaRPr sz="3800">
              <a:solidFill>
                <a:srgbClr val="0B5394"/>
              </a:solidFill>
              <a:latin typeface="Georgia"/>
              <a:ea typeface="Georgia"/>
              <a:cs typeface="Georgia"/>
              <a:sym typeface="Georgia"/>
            </a:endParaRPr>
          </a:p>
        </p:txBody>
      </p:sp>
      <p:sp>
        <p:nvSpPr>
          <p:cNvPr id="219" name="Google Shape;219;p32"/>
          <p:cNvSpPr txBox="1">
            <a:spLocks noGrp="1"/>
          </p:cNvSpPr>
          <p:nvPr>
            <p:ph type="body" idx="2"/>
          </p:nvPr>
        </p:nvSpPr>
        <p:spPr>
          <a:xfrm>
            <a:off x="4963400" y="2086075"/>
            <a:ext cx="3837000" cy="2740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Listopadskom diplomom iz 1860. godine u Monarhiji je uvedeno ustavno stanje te je omogućeno djelovanje i drugih sabora u Monarhiji.</a:t>
            </a:r>
            <a:endParaRPr sz="1200">
              <a:solidFill>
                <a:srgbClr val="434343"/>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434343"/>
                </a:solidFill>
                <a:latin typeface="Georgia"/>
                <a:ea typeface="Georgia"/>
                <a:cs typeface="Georgia"/>
                <a:sym typeface="Georgia"/>
              </a:rPr>
              <a:t>Hrvatski sabor je 1861. godine prvi put zasjedao nakon 13 godina, tj. nakon 1848. godine.</a:t>
            </a:r>
            <a:endParaRPr sz="1200">
              <a:solidFill>
                <a:srgbClr val="434343"/>
              </a:solidFill>
              <a:latin typeface="Georgia"/>
              <a:ea typeface="Georgia"/>
              <a:cs typeface="Georgia"/>
              <a:sym typeface="Georgia"/>
            </a:endParaRPr>
          </a:p>
        </p:txBody>
      </p:sp>
      <p:sp>
        <p:nvSpPr>
          <p:cNvPr id="220" name="Google Shape;220;p32"/>
          <p:cNvSpPr txBox="1"/>
          <p:nvPr/>
        </p:nvSpPr>
        <p:spPr>
          <a:xfrm>
            <a:off x="191075" y="676800"/>
            <a:ext cx="4172100" cy="37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1860.</a:t>
            </a:r>
            <a:endParaRPr sz="3800">
              <a:solidFill>
                <a:srgbClr val="0B5394"/>
              </a:solidFill>
              <a:latin typeface="Georgia"/>
              <a:ea typeface="Georgia"/>
              <a:cs typeface="Georgia"/>
              <a:sym typeface="Georgia"/>
            </a:endParaRPr>
          </a:p>
        </p:txBody>
      </p:sp>
      <p:pic>
        <p:nvPicPr>
          <p:cNvPr id="221" name="Google Shape;221;p32"/>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7" name="Google Shape;227;p33"/>
          <p:cNvSpPr txBox="1">
            <a:spLocks noGrp="1"/>
          </p:cNvSpPr>
          <p:nvPr>
            <p:ph type="ctrTitle"/>
          </p:nvPr>
        </p:nvSpPr>
        <p:spPr>
          <a:xfrm>
            <a:off x="1990800" y="118400"/>
            <a:ext cx="6841500" cy="22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Hrvatski sabor 1861.</a:t>
            </a:r>
            <a:endParaRPr sz="3800">
              <a:solidFill>
                <a:srgbClr val="D9D9D9"/>
              </a:solidFill>
              <a:latin typeface="Georgia"/>
              <a:ea typeface="Georgia"/>
              <a:cs typeface="Georgia"/>
              <a:sym typeface="Georgia"/>
            </a:endParaRPr>
          </a:p>
        </p:txBody>
      </p:sp>
      <p:sp>
        <p:nvSpPr>
          <p:cNvPr id="228" name="Google Shape;228;p33"/>
          <p:cNvSpPr txBox="1">
            <a:spLocks noGrp="1"/>
          </p:cNvSpPr>
          <p:nvPr>
            <p:ph type="subTitle" idx="1"/>
          </p:nvPr>
        </p:nvSpPr>
        <p:spPr>
          <a:xfrm>
            <a:off x="311700" y="3009650"/>
            <a:ext cx="8520600" cy="1871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Na zasjedanju Hrvatskog sabora 1861. godine sudjelovale su tri stranke: Narodna stranka na čelu s Josipom Jurjem Strossmayerom i Ivanom Mažuranićem, Stranka prava na čelu sa Antom Starčevićem i Eugenom Kvaternikom i Unionistička stranka na čelu s Julijem Jankovićem i Levinom Rauchom.</a:t>
            </a:r>
            <a:endParaRPr sz="1200">
              <a:solidFill>
                <a:srgbClr val="434343"/>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234" name="Google Shape;234;p34"/>
          <p:cNvSpPr txBox="1">
            <a:spLocks noGrp="1"/>
          </p:cNvSpPr>
          <p:nvPr>
            <p:ph type="title" idx="4294967295"/>
          </p:nvPr>
        </p:nvSpPr>
        <p:spPr>
          <a:xfrm>
            <a:off x="295575" y="1459050"/>
            <a:ext cx="2670900" cy="222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D9D9D9"/>
                </a:solidFill>
                <a:latin typeface="Georgia"/>
                <a:ea typeface="Georgia"/>
                <a:cs typeface="Georgia"/>
                <a:sym typeface="Georgia"/>
              </a:rPr>
              <a:t>Stranke i programi na zasjedanju Hrvatskog sabora 1861. godine:</a:t>
            </a:r>
            <a:endParaRPr sz="2400">
              <a:solidFill>
                <a:srgbClr val="D9D9D9"/>
              </a:solidFill>
              <a:latin typeface="Georgia"/>
              <a:ea typeface="Georgia"/>
              <a:cs typeface="Georgia"/>
              <a:sym typeface="Georgia"/>
            </a:endParaRPr>
          </a:p>
        </p:txBody>
      </p:sp>
      <p:sp>
        <p:nvSpPr>
          <p:cNvPr id="235" name="Google Shape;235;p34"/>
          <p:cNvSpPr txBox="1">
            <a:spLocks noGrp="1"/>
          </p:cNvSpPr>
          <p:nvPr>
            <p:ph type="body" idx="4294967295"/>
          </p:nvPr>
        </p:nvSpPr>
        <p:spPr>
          <a:xfrm>
            <a:off x="4403175" y="689700"/>
            <a:ext cx="3999900" cy="3764100"/>
          </a:xfrm>
          <a:prstGeom prst="rect">
            <a:avLst/>
          </a:prstGeom>
        </p:spPr>
        <p:txBody>
          <a:bodyPr spcFirstLastPara="1" wrap="square" lIns="91425" tIns="91425" rIns="91425" bIns="91425" anchor="ctr" anchorCtr="0">
            <a:noAutofit/>
          </a:bodyPr>
          <a:lstStyle/>
          <a:p>
            <a:pPr marL="457200" lvl="0" indent="-304800" algn="l" rtl="0">
              <a:spcBef>
                <a:spcPts val="0"/>
              </a:spcBef>
              <a:spcAft>
                <a:spcPts val="0"/>
              </a:spcAft>
              <a:buClr>
                <a:srgbClr val="1C4587"/>
              </a:buClr>
              <a:buSzPts val="1200"/>
              <a:buFont typeface="Georgia"/>
              <a:buAutoNum type="arabicPeriod"/>
            </a:pPr>
            <a:r>
              <a:rPr lang="hr" sz="1200">
                <a:solidFill>
                  <a:srgbClr val="0B5394"/>
                </a:solidFill>
                <a:latin typeface="Georgia"/>
                <a:ea typeface="Georgia"/>
                <a:cs typeface="Georgia"/>
                <a:sym typeface="Georgia"/>
              </a:rPr>
              <a:t>Narodna stranka </a:t>
            </a:r>
            <a:r>
              <a:rPr lang="hr" sz="1200">
                <a:solidFill>
                  <a:srgbClr val="D9D9D9"/>
                </a:solidFill>
                <a:latin typeface="Georgia"/>
                <a:ea typeface="Georgia"/>
                <a:cs typeface="Georgia"/>
                <a:sym typeface="Georgia"/>
              </a:rPr>
              <a:t/>
            </a:r>
            <a:br>
              <a:rPr lang="hr" sz="1200">
                <a:solidFill>
                  <a:srgbClr val="D9D9D9"/>
                </a:solidFill>
                <a:latin typeface="Georgia"/>
                <a:ea typeface="Georgia"/>
                <a:cs typeface="Georgia"/>
                <a:sym typeface="Georgia"/>
              </a:rPr>
            </a:br>
            <a:r>
              <a:rPr lang="hr" sz="1200">
                <a:solidFill>
                  <a:srgbClr val="D9D9D9"/>
                </a:solidFill>
                <a:latin typeface="Georgia"/>
                <a:ea typeface="Georgia"/>
                <a:cs typeface="Georgia"/>
                <a:sym typeface="Georgia"/>
              </a:rPr>
              <a:t/>
            </a:r>
            <a:br>
              <a:rPr lang="hr" sz="1200">
                <a:solidFill>
                  <a:srgbClr val="D9D9D9"/>
                </a:solidFill>
                <a:latin typeface="Georgia"/>
                <a:ea typeface="Georgia"/>
                <a:cs typeface="Georgia"/>
                <a:sym typeface="Georgia"/>
              </a:rPr>
            </a:br>
            <a:r>
              <a:rPr lang="hr" sz="1200">
                <a:solidFill>
                  <a:srgbClr val="1C4587"/>
                </a:solidFill>
                <a:latin typeface="Georgia"/>
                <a:ea typeface="Georgia"/>
                <a:cs typeface="Georgia"/>
                <a:sym typeface="Georgia"/>
              </a:rPr>
              <a:t>Narodnjaci su se zalagali za obnovu odnosa sa Ugarskom uz uvjet priznanja hrvatske ravnopravnosti, neovisnosti i teritorijalne cjelovitosti.</a:t>
            </a:r>
            <a:br>
              <a:rPr lang="hr" sz="1200">
                <a:solidFill>
                  <a:srgbClr val="1C4587"/>
                </a:solidFill>
                <a:latin typeface="Georgia"/>
                <a:ea typeface="Georgia"/>
                <a:cs typeface="Georgia"/>
                <a:sym typeface="Georgia"/>
              </a:rPr>
            </a:br>
            <a:endParaRPr sz="1200">
              <a:solidFill>
                <a:srgbClr val="1C4587"/>
              </a:solidFill>
              <a:latin typeface="Georgia"/>
              <a:ea typeface="Georgia"/>
              <a:cs typeface="Georgia"/>
              <a:sym typeface="Georgia"/>
            </a:endParaRPr>
          </a:p>
          <a:p>
            <a:pPr marL="457200" lvl="0" indent="-304800" algn="l" rtl="0">
              <a:spcBef>
                <a:spcPts val="0"/>
              </a:spcBef>
              <a:spcAft>
                <a:spcPts val="0"/>
              </a:spcAft>
              <a:buClr>
                <a:srgbClr val="1C4587"/>
              </a:buClr>
              <a:buSzPts val="1200"/>
              <a:buFont typeface="Georgia"/>
              <a:buAutoNum type="arabicPeriod"/>
            </a:pPr>
            <a:r>
              <a:rPr lang="hr" sz="1200">
                <a:solidFill>
                  <a:srgbClr val="1C4587"/>
                </a:solidFill>
                <a:latin typeface="Georgia"/>
                <a:ea typeface="Georgia"/>
                <a:cs typeface="Georgia"/>
                <a:sym typeface="Georgia"/>
              </a:rPr>
              <a:t>Unionistička stranka</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Unionisti su se zalagali za bezuvjetni savez sa Ugarskom.</a:t>
            </a:r>
            <a:br>
              <a:rPr lang="hr" sz="1200">
                <a:solidFill>
                  <a:srgbClr val="1C4587"/>
                </a:solidFill>
                <a:latin typeface="Georgia"/>
                <a:ea typeface="Georgia"/>
                <a:cs typeface="Georgia"/>
                <a:sym typeface="Georgia"/>
              </a:rPr>
            </a:br>
            <a:endParaRPr sz="1200">
              <a:solidFill>
                <a:srgbClr val="1C4587"/>
              </a:solidFill>
              <a:latin typeface="Georgia"/>
              <a:ea typeface="Georgia"/>
              <a:cs typeface="Georgia"/>
              <a:sym typeface="Georgia"/>
            </a:endParaRPr>
          </a:p>
          <a:p>
            <a:pPr marL="457200" lvl="0" indent="-304800" algn="l" rtl="0">
              <a:spcBef>
                <a:spcPts val="0"/>
              </a:spcBef>
              <a:spcAft>
                <a:spcPts val="0"/>
              </a:spcAft>
              <a:buClr>
                <a:srgbClr val="1C4587"/>
              </a:buClr>
              <a:buSzPts val="1200"/>
              <a:buFont typeface="Georgia"/>
              <a:buAutoNum type="arabicPeriod"/>
            </a:pPr>
            <a:r>
              <a:rPr lang="hr" sz="1200">
                <a:solidFill>
                  <a:srgbClr val="1C4587"/>
                </a:solidFill>
                <a:latin typeface="Georgia"/>
                <a:ea typeface="Georgia"/>
                <a:cs typeface="Georgia"/>
                <a:sym typeface="Georgia"/>
              </a:rPr>
              <a:t>Stranka prava</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
            </a:r>
            <a:br>
              <a:rPr lang="hr" sz="1200">
                <a:solidFill>
                  <a:srgbClr val="1C4587"/>
                </a:solidFill>
                <a:latin typeface="Georgia"/>
                <a:ea typeface="Georgia"/>
                <a:cs typeface="Georgia"/>
                <a:sym typeface="Georgia"/>
              </a:rPr>
            </a:br>
            <a:r>
              <a:rPr lang="hr" sz="1200">
                <a:solidFill>
                  <a:srgbClr val="1C4587"/>
                </a:solidFill>
                <a:latin typeface="Georgia"/>
                <a:ea typeface="Georgia"/>
                <a:cs typeface="Georgia"/>
                <a:sym typeface="Georgia"/>
              </a:rPr>
              <a:t>Pravaši su se zalagali za samostalnu državu koja bi s Habsburškom Monarhijom bila povezana samo osobom vladara - personalna unija.</a:t>
            </a:r>
            <a:endParaRPr sz="1200">
              <a:solidFill>
                <a:srgbClr val="1C4587"/>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5"/>
          <p:cNvPicPr preferRelativeResize="0"/>
          <p:nvPr/>
        </p:nvPicPr>
        <p:blipFill rotWithShape="1">
          <a:blip r:embed="rId3">
            <a:alphaModFix/>
          </a:blip>
          <a:srcRect t="2075"/>
          <a:stretch/>
        </p:blipFill>
        <p:spPr>
          <a:xfrm>
            <a:off x="3263050" y="0"/>
            <a:ext cx="5880949" cy="5143500"/>
          </a:xfrm>
          <a:prstGeom prst="rect">
            <a:avLst/>
          </a:prstGeom>
          <a:noFill/>
          <a:ln>
            <a:noFill/>
          </a:ln>
        </p:spPr>
      </p:pic>
      <p:pic>
        <p:nvPicPr>
          <p:cNvPr id="241" name="Google Shape;241;p35">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242" name="Google Shape;242;p35"/>
          <p:cNvSpPr txBox="1">
            <a:spLocks noGrp="1"/>
          </p:cNvSpPr>
          <p:nvPr>
            <p:ph type="title"/>
          </p:nvPr>
        </p:nvSpPr>
        <p:spPr>
          <a:xfrm>
            <a:off x="230300" y="1087925"/>
            <a:ext cx="2808000" cy="127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“Veliki” ili “najintelektualniji” sabor 1861.</a:t>
            </a:r>
            <a:endParaRPr>
              <a:solidFill>
                <a:srgbClr val="D9D9D9"/>
              </a:solidFill>
              <a:latin typeface="Georgia"/>
              <a:ea typeface="Georgia"/>
              <a:cs typeface="Georgia"/>
              <a:sym typeface="Georgia"/>
            </a:endParaRPr>
          </a:p>
        </p:txBody>
      </p:sp>
      <p:sp>
        <p:nvSpPr>
          <p:cNvPr id="243" name="Google Shape;243;p35"/>
          <p:cNvSpPr txBox="1">
            <a:spLocks noGrp="1"/>
          </p:cNvSpPr>
          <p:nvPr>
            <p:ph type="body" idx="1"/>
          </p:nvPr>
        </p:nvSpPr>
        <p:spPr>
          <a:xfrm>
            <a:off x="98750" y="2362325"/>
            <a:ext cx="3071100" cy="1792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1100"/>
              <a:buFont typeface="Arial"/>
              <a:buNone/>
            </a:pPr>
            <a:r>
              <a:rPr lang="hr">
                <a:solidFill>
                  <a:srgbClr val="D9D9D9"/>
                </a:solidFill>
                <a:latin typeface="Georgia"/>
                <a:ea typeface="Georgia"/>
                <a:cs typeface="Georgia"/>
                <a:sym typeface="Georgia"/>
              </a:rPr>
              <a:t>„Veliki“ ili „najintelektualniji“ sabor održan je 1861. godine, a nazvan je “velikim” ili “najintelektualnijim”, jer su ga sačinjavale ugledne osobe iz hrvatskog javnog života.</a:t>
            </a:r>
            <a:endParaRPr>
              <a:solidFill>
                <a:srgbClr val="D9D9D9"/>
              </a:solidFill>
              <a:latin typeface="Georgia"/>
              <a:ea typeface="Georgia"/>
              <a:cs typeface="Georgia"/>
              <a:sym typeface="Georgia"/>
            </a:endParaRPr>
          </a:p>
          <a:p>
            <a:pPr marL="0" lvl="0" indent="0" algn="l" rtl="0">
              <a:spcBef>
                <a:spcPts val="0"/>
              </a:spcBef>
              <a:spcAft>
                <a:spcPts val="1600"/>
              </a:spcAft>
              <a:buNone/>
            </a:pPr>
            <a:r>
              <a:rPr lang="hr">
                <a:solidFill>
                  <a:srgbClr val="D9D9D9"/>
                </a:solidFill>
                <a:latin typeface="Georgia"/>
                <a:ea typeface="Georgia"/>
                <a:cs typeface="Georgia"/>
                <a:sym typeface="Georgia"/>
              </a:rPr>
              <a:t>Sabor iz 1861. godine značajan je zbog zahtjeva za sjedinjenjem hrvatskih zemalja (Dalmacije i Vojne krajine sa ostatkom zemlje), ali i stvaranja preduvjeta za osnivanje akademije znanosti i umjetnosti, sveučilišta, kazališta i muzeja te drugih nacionalnih institucija.</a:t>
            </a:r>
            <a:endParaRPr>
              <a:solidFill>
                <a:srgbClr val="D9D9D9"/>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p:cNvPicPr preferRelativeResize="0"/>
          <p:nvPr/>
        </p:nvPicPr>
        <p:blipFill>
          <a:blip r:embed="rId3">
            <a:alphaModFix/>
          </a:blip>
          <a:stretch>
            <a:fillRect/>
          </a:stretch>
        </p:blipFill>
        <p:spPr>
          <a:xfrm rot="5400000">
            <a:off x="2000249" y="-703750"/>
            <a:ext cx="5143500" cy="6551001"/>
          </a:xfrm>
          <a:prstGeom prst="rect">
            <a:avLst/>
          </a:prstGeom>
          <a:noFill/>
          <a:ln>
            <a:noFill/>
          </a:ln>
        </p:spPr>
      </p:pic>
      <p:pic>
        <p:nvPicPr>
          <p:cNvPr id="249" name="Google Shape;249;p36"/>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5" name="Google Shape;255;p37"/>
          <p:cNvSpPr txBox="1">
            <a:spLocks noGrp="1"/>
          </p:cNvSpPr>
          <p:nvPr>
            <p:ph type="title"/>
          </p:nvPr>
        </p:nvSpPr>
        <p:spPr>
          <a:xfrm>
            <a:off x="1074475" y="0"/>
            <a:ext cx="8069400" cy="2664300"/>
          </a:xfrm>
          <a:prstGeom prst="rect">
            <a:avLst/>
          </a:prstGeom>
          <a:noFill/>
        </p:spPr>
        <p:txBody>
          <a:bodyPr spcFirstLastPara="1" wrap="square" lIns="91425" tIns="91425" rIns="91425" bIns="91425" anchor="ctr" anchorCtr="0">
            <a:noAutofit/>
          </a:bodyPr>
          <a:lstStyle/>
          <a:p>
            <a:pPr marL="0" lvl="0" indent="0" algn="ctr" rtl="0">
              <a:spcBef>
                <a:spcPts val="100"/>
              </a:spcBef>
              <a:spcAft>
                <a:spcPts val="0"/>
              </a:spcAft>
              <a:buNone/>
            </a:pPr>
            <a:r>
              <a:rPr lang="hr" sz="3800">
                <a:solidFill>
                  <a:srgbClr val="D9D9D9"/>
                </a:solidFill>
                <a:latin typeface="Georgia"/>
                <a:ea typeface="Georgia"/>
                <a:cs typeface="Georgia"/>
                <a:sym typeface="Georgia"/>
              </a:rPr>
              <a:t>Dalmatinski sabor 1861.</a:t>
            </a:r>
            <a:endParaRPr sz="3800">
              <a:solidFill>
                <a:srgbClr val="D9D9D9"/>
              </a:solidFill>
              <a:latin typeface="Georgia"/>
              <a:ea typeface="Georgia"/>
              <a:cs typeface="Georgia"/>
              <a:sym typeface="Georgia"/>
            </a:endParaRPr>
          </a:p>
        </p:txBody>
      </p:sp>
      <p:sp>
        <p:nvSpPr>
          <p:cNvPr id="256" name="Google Shape;256;p37"/>
          <p:cNvSpPr txBox="1">
            <a:spLocks noGrp="1"/>
          </p:cNvSpPr>
          <p:nvPr>
            <p:ph type="body" idx="1"/>
          </p:nvPr>
        </p:nvSpPr>
        <p:spPr>
          <a:xfrm>
            <a:off x="311700" y="3433450"/>
            <a:ext cx="8520600" cy="1206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434343"/>
                </a:solidFill>
                <a:latin typeface="Georgia"/>
                <a:ea typeface="Georgia"/>
                <a:cs typeface="Georgia"/>
                <a:sym typeface="Georgia"/>
              </a:rPr>
              <a:t>Dalmatinski sabor je prvi put sazvan 1861. godine, a na istom saboru je Mihovil Pavlinović održao prvi govor na hrvatskom jeziku. Ranije iste godine, preporoditelji u Dalmaciji osnovali su Narodnu stranku.</a:t>
            </a:r>
            <a:endParaRPr sz="1200">
              <a:solidFill>
                <a:srgbClr val="434343"/>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265500" y="572375"/>
            <a:ext cx="4045200" cy="264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Političke stranke na Dalmatinskom saboru 1861.</a:t>
            </a:r>
            <a:endParaRPr sz="2400">
              <a:solidFill>
                <a:srgbClr val="0B5394"/>
              </a:solidFill>
              <a:latin typeface="Georgia"/>
              <a:ea typeface="Georgia"/>
              <a:cs typeface="Georgia"/>
              <a:sym typeface="Georgia"/>
            </a:endParaRPr>
          </a:p>
        </p:txBody>
      </p:sp>
      <p:sp>
        <p:nvSpPr>
          <p:cNvPr id="262" name="Google Shape;262;p38"/>
          <p:cNvSpPr txBox="1">
            <a:spLocks noGrp="1"/>
          </p:cNvSpPr>
          <p:nvPr>
            <p:ph type="subTitle" idx="1"/>
          </p:nvPr>
        </p:nvSpPr>
        <p:spPr>
          <a:xfrm>
            <a:off x="265500" y="2905050"/>
            <a:ext cx="4045200" cy="1829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Talijanski jezik bio je službeni jezik Dalmatinskog sabora do 1883. godine kada službeni jezik Dalmatinskog sabora postaje hrvatski jezik.</a:t>
            </a:r>
            <a:endParaRPr sz="1200">
              <a:latin typeface="Georgia"/>
              <a:ea typeface="Georgia"/>
              <a:cs typeface="Georgia"/>
              <a:sym typeface="Georgia"/>
            </a:endParaRPr>
          </a:p>
        </p:txBody>
      </p:sp>
      <p:sp>
        <p:nvSpPr>
          <p:cNvPr id="263" name="Google Shape;263;p38"/>
          <p:cNvSpPr txBox="1">
            <a:spLocks noGrp="1"/>
          </p:cNvSpPr>
          <p:nvPr>
            <p:ph type="body" idx="2"/>
          </p:nvPr>
        </p:nvSpPr>
        <p:spPr>
          <a:xfrm>
            <a:off x="4947550" y="408750"/>
            <a:ext cx="3896400" cy="43260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0B5394"/>
                </a:solidFill>
                <a:latin typeface="Georgia"/>
                <a:ea typeface="Georgia"/>
                <a:cs typeface="Georgia"/>
                <a:sym typeface="Georgia"/>
              </a:rPr>
              <a:t>Na Dalmatinskom saboru (</a:t>
            </a:r>
            <a:r>
              <a:rPr lang="hr" sz="1200" i="1">
                <a:solidFill>
                  <a:srgbClr val="0B5394"/>
                </a:solidFill>
                <a:latin typeface="Georgia"/>
                <a:ea typeface="Georgia"/>
                <a:cs typeface="Georgia"/>
                <a:sym typeface="Georgia"/>
              </a:rPr>
              <a:t>Dieta provinciale dalmatica</a:t>
            </a:r>
            <a:r>
              <a:rPr lang="hr" sz="1200">
                <a:solidFill>
                  <a:srgbClr val="0B5394"/>
                </a:solidFill>
                <a:latin typeface="Georgia"/>
                <a:ea typeface="Georgia"/>
                <a:cs typeface="Georgia"/>
                <a:sym typeface="Georgia"/>
              </a:rPr>
              <a:t>) iz 1861. godine koji je bio najviše predstavničko tijelo pokrajinske autonomije Kraljevine Dalmacije sa sjedištem u Zadru sudjelovale su </a:t>
            </a:r>
            <a:r>
              <a:rPr lang="hr" sz="1200" b="1">
                <a:solidFill>
                  <a:srgbClr val="0B5394"/>
                </a:solidFill>
                <a:latin typeface="Georgia"/>
                <a:ea typeface="Georgia"/>
                <a:cs typeface="Georgia"/>
                <a:sym typeface="Georgia"/>
              </a:rPr>
              <a:t>Narodna stranka</a:t>
            </a:r>
            <a:r>
              <a:rPr lang="hr" sz="1200">
                <a:solidFill>
                  <a:srgbClr val="0B5394"/>
                </a:solidFill>
                <a:latin typeface="Georgia"/>
                <a:ea typeface="Georgia"/>
                <a:cs typeface="Georgia"/>
                <a:sym typeface="Georgia"/>
              </a:rPr>
              <a:t> s manjinskim brojem zastupnika i </a:t>
            </a:r>
            <a:r>
              <a:rPr lang="hr" sz="1200" b="1">
                <a:solidFill>
                  <a:srgbClr val="0B5394"/>
                </a:solidFill>
                <a:latin typeface="Georgia"/>
                <a:ea typeface="Georgia"/>
                <a:cs typeface="Georgia"/>
                <a:sym typeface="Georgia"/>
              </a:rPr>
              <a:t>Autonomaška stranka</a:t>
            </a:r>
            <a:r>
              <a:rPr lang="hr" sz="1200">
                <a:solidFill>
                  <a:srgbClr val="0B5394"/>
                </a:solidFill>
                <a:latin typeface="Georgia"/>
                <a:ea typeface="Georgia"/>
                <a:cs typeface="Georgia"/>
                <a:sym typeface="Georgia"/>
              </a:rPr>
              <a:t> s većinskim brojem zastupnika.</a:t>
            </a:r>
            <a:endParaRPr sz="1200">
              <a:solidFill>
                <a:srgbClr val="0B5394"/>
              </a:solidFill>
              <a:latin typeface="Georgia"/>
              <a:ea typeface="Georgia"/>
              <a:cs typeface="Georgia"/>
              <a:sym typeface="Georgia"/>
            </a:endParaRPr>
          </a:p>
        </p:txBody>
      </p:sp>
      <p:pic>
        <p:nvPicPr>
          <p:cNvPr id="264" name="Google Shape;264;p38"/>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265500" y="2976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Narodna stranka</a:t>
            </a:r>
            <a:endParaRPr sz="2400">
              <a:solidFill>
                <a:srgbClr val="0B5394"/>
              </a:solidFill>
              <a:latin typeface="Georgia"/>
              <a:ea typeface="Georgia"/>
              <a:cs typeface="Georgia"/>
              <a:sym typeface="Georgia"/>
            </a:endParaRPr>
          </a:p>
        </p:txBody>
      </p:sp>
      <p:sp>
        <p:nvSpPr>
          <p:cNvPr id="270" name="Google Shape;270;p39"/>
          <p:cNvSpPr txBox="1">
            <a:spLocks noGrp="1"/>
          </p:cNvSpPr>
          <p:nvPr>
            <p:ph type="subTitle" idx="1"/>
          </p:nvPr>
        </p:nvSpPr>
        <p:spPr>
          <a:xfrm>
            <a:off x="265500" y="1983400"/>
            <a:ext cx="4045200" cy="28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latin typeface="Georgia"/>
                <a:ea typeface="Georgia"/>
                <a:cs typeface="Georgia"/>
                <a:sym typeface="Georgia"/>
              </a:rPr>
              <a:t>Narodna stranka i njeni predstavnici su se zalagali za uvođenje hrvatskog jezika u škole, sudstvo i javnu upravu, a temeljni politički cilj bio im je sjedinjenje Dalmacije s Banskom Hrvatskom.</a:t>
            </a:r>
            <a:endParaRPr sz="1200">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a:p>
            <a:pPr marL="0" lvl="0" indent="0" algn="l" rtl="0">
              <a:spcBef>
                <a:spcPts val="0"/>
              </a:spcBef>
              <a:spcAft>
                <a:spcPts val="0"/>
              </a:spcAft>
              <a:buNone/>
            </a:pPr>
            <a:r>
              <a:rPr lang="hr" sz="1200">
                <a:latin typeface="Georgia"/>
                <a:ea typeface="Georgia"/>
                <a:cs typeface="Georgia"/>
                <a:sym typeface="Georgia"/>
              </a:rPr>
              <a:t>Mihovil Pavlinović i Miho Klaić bili su vođe i najistaknutiji predstavnici Narodne stranke u Dalmaciji.</a:t>
            </a:r>
            <a:endParaRPr sz="1200">
              <a:latin typeface="Georgia"/>
              <a:ea typeface="Georgia"/>
              <a:cs typeface="Georgia"/>
              <a:sym typeface="Georgia"/>
            </a:endParaRPr>
          </a:p>
        </p:txBody>
      </p:sp>
      <p:sp>
        <p:nvSpPr>
          <p:cNvPr id="271" name="Google Shape;271;p39"/>
          <p:cNvSpPr txBox="1">
            <a:spLocks noGrp="1"/>
          </p:cNvSpPr>
          <p:nvPr>
            <p:ph type="title"/>
          </p:nvPr>
        </p:nvSpPr>
        <p:spPr>
          <a:xfrm>
            <a:off x="4873150" y="2976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Autonomaška stranka</a:t>
            </a:r>
            <a:endParaRPr sz="2400">
              <a:solidFill>
                <a:srgbClr val="0B5394"/>
              </a:solidFill>
              <a:latin typeface="Georgia"/>
              <a:ea typeface="Georgia"/>
              <a:cs typeface="Georgia"/>
              <a:sym typeface="Georgia"/>
            </a:endParaRPr>
          </a:p>
        </p:txBody>
      </p:sp>
      <p:sp>
        <p:nvSpPr>
          <p:cNvPr id="272" name="Google Shape;272;p39"/>
          <p:cNvSpPr txBox="1">
            <a:spLocks noGrp="1"/>
          </p:cNvSpPr>
          <p:nvPr>
            <p:ph type="subTitle" idx="1"/>
          </p:nvPr>
        </p:nvSpPr>
        <p:spPr>
          <a:xfrm>
            <a:off x="4873150" y="1983400"/>
            <a:ext cx="4045200" cy="28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latin typeface="Georgia"/>
                <a:ea typeface="Georgia"/>
                <a:cs typeface="Georgia"/>
                <a:sym typeface="Georgia"/>
              </a:rPr>
              <a:t>Autonomaška stranka i njeni predstavnici su zagovarali ostanak talijanskog kao službenog jezika u Dalmaciji te su bili protiv sjedinjenja Dalmacije s Banskom Hrvatskom. </a:t>
            </a:r>
            <a:endParaRPr sz="1200">
              <a:latin typeface="Georgia"/>
              <a:ea typeface="Georgia"/>
              <a:cs typeface="Georgia"/>
              <a:sym typeface="Georgia"/>
            </a:endParaRPr>
          </a:p>
          <a:p>
            <a:pPr marL="0" lvl="0" indent="0" algn="l" rtl="0">
              <a:spcBef>
                <a:spcPts val="0"/>
              </a:spcBef>
              <a:spcAft>
                <a:spcPts val="0"/>
              </a:spcAft>
              <a:buNone/>
            </a:pPr>
            <a:endParaRPr sz="12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hr" sz="1200">
                <a:latin typeface="Georgia"/>
                <a:ea typeface="Georgia"/>
                <a:cs typeface="Georgia"/>
                <a:sym typeface="Georgia"/>
              </a:rPr>
              <a:t>Vođa autonomaša bio je Antun Bajamonti.</a:t>
            </a:r>
            <a:endParaRPr sz="1200">
              <a:latin typeface="Georgia"/>
              <a:ea typeface="Georgia"/>
              <a:cs typeface="Georgia"/>
              <a:sym typeface="Georgia"/>
            </a:endParaRPr>
          </a:p>
        </p:txBody>
      </p:sp>
      <p:pic>
        <p:nvPicPr>
          <p:cNvPr id="273" name="Google Shape;273;p39"/>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9" name="Google Shape;279;p40"/>
          <p:cNvSpPr txBox="1">
            <a:spLocks noGrp="1"/>
          </p:cNvSpPr>
          <p:nvPr>
            <p:ph type="title"/>
          </p:nvPr>
        </p:nvSpPr>
        <p:spPr>
          <a:xfrm>
            <a:off x="1842800" y="355225"/>
            <a:ext cx="70794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Sabor u Istri 1861.</a:t>
            </a:r>
            <a:endParaRPr sz="3800">
              <a:solidFill>
                <a:srgbClr val="D9D9D9"/>
              </a:solidFill>
              <a:latin typeface="Georgia"/>
              <a:ea typeface="Georgia"/>
              <a:cs typeface="Georgia"/>
              <a:sym typeface="Georgia"/>
            </a:endParaRPr>
          </a:p>
        </p:txBody>
      </p:sp>
      <p:sp>
        <p:nvSpPr>
          <p:cNvPr id="280" name="Google Shape;280;p40"/>
          <p:cNvSpPr txBox="1">
            <a:spLocks noGrp="1"/>
          </p:cNvSpPr>
          <p:nvPr>
            <p:ph type="body" idx="1"/>
          </p:nvPr>
        </p:nvSpPr>
        <p:spPr>
          <a:xfrm>
            <a:off x="311700" y="3381650"/>
            <a:ext cx="8520600" cy="1300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hr" sz="1200">
                <a:latin typeface="Georgia"/>
                <a:ea typeface="Georgia"/>
                <a:cs typeface="Georgia"/>
                <a:sym typeface="Georgia"/>
              </a:rPr>
              <a:t>Sabor u Istri je prvi put održan 1861. godine u Poreču gdje mu je bilo i sjedište.</a:t>
            </a:r>
            <a:endParaRPr sz="1200">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1">
            <a:hlinkClick r:id="rId3"/>
          </p:cNvPr>
          <p:cNvPicPr preferRelativeResize="0"/>
          <p:nvPr/>
        </p:nvPicPr>
        <p:blipFill rotWithShape="1">
          <a:blip r:embed="rId4">
            <a:alphaModFix/>
          </a:blip>
          <a:srcRect t="6656" b="11570"/>
          <a:stretch/>
        </p:blipFill>
        <p:spPr>
          <a:xfrm>
            <a:off x="0" y="0"/>
            <a:ext cx="9144000" cy="5143500"/>
          </a:xfrm>
          <a:prstGeom prst="rect">
            <a:avLst/>
          </a:prstGeom>
          <a:noFill/>
          <a:ln>
            <a:noFill/>
          </a:ln>
        </p:spPr>
      </p:pic>
      <p:pic>
        <p:nvPicPr>
          <p:cNvPr id="286" name="Google Shape;286;p41"/>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0"/>
            <a:ext cx="9144000" cy="5143507"/>
          </a:xfrm>
          <a:prstGeom prst="rect">
            <a:avLst/>
          </a:prstGeom>
          <a:noFill/>
          <a:ln>
            <a:noFill/>
          </a:ln>
        </p:spPr>
      </p:pic>
      <p:pic>
        <p:nvPicPr>
          <p:cNvPr id="68" name="Google Shape;68;p15"/>
          <p:cNvPicPr preferRelativeResize="0"/>
          <p:nvPr/>
        </p:nvPicPr>
        <p:blipFill>
          <a:blip r:embed="rId4">
            <a:alphaModFix/>
          </a:blip>
          <a:stretch>
            <a:fillRect/>
          </a:stretch>
        </p:blipFill>
        <p:spPr>
          <a:xfrm>
            <a:off x="0" y="0"/>
            <a:ext cx="9144000" cy="5143500"/>
          </a:xfrm>
          <a:prstGeom prst="rect">
            <a:avLst/>
          </a:prstGeom>
          <a:noFill/>
          <a:ln>
            <a:noFill/>
          </a:ln>
        </p:spPr>
      </p:pic>
      <p:sp>
        <p:nvSpPr>
          <p:cNvPr id="69" name="Google Shape;69;p15"/>
          <p:cNvSpPr txBox="1">
            <a:spLocks noGrp="1"/>
          </p:cNvSpPr>
          <p:nvPr>
            <p:ph type="title"/>
          </p:nvPr>
        </p:nvSpPr>
        <p:spPr>
          <a:xfrm>
            <a:off x="6136075" y="10884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Bašćanska ploča</a:t>
            </a:r>
            <a:endParaRPr>
              <a:solidFill>
                <a:srgbClr val="D9D9D9"/>
              </a:solidFill>
              <a:latin typeface="Georgia"/>
              <a:ea typeface="Georgia"/>
              <a:cs typeface="Georgia"/>
              <a:sym typeface="Georgia"/>
            </a:endParaRPr>
          </a:p>
        </p:txBody>
      </p:sp>
      <p:sp>
        <p:nvSpPr>
          <p:cNvPr id="70" name="Google Shape;70;p15"/>
          <p:cNvSpPr txBox="1">
            <a:spLocks noGrp="1"/>
          </p:cNvSpPr>
          <p:nvPr>
            <p:ph type="body" idx="1"/>
          </p:nvPr>
        </p:nvSpPr>
        <p:spPr>
          <a:xfrm>
            <a:off x="6136075" y="1722625"/>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Tekst na Bašćanskoj ploči koja je nastala oko 1100. godine uklesan je na glagoljici i hrvatskom jeziku.</a:t>
            </a:r>
            <a:endParaRPr>
              <a:solidFill>
                <a:srgbClr val="D9D9D9"/>
              </a:solidFill>
              <a:latin typeface="Georgia"/>
              <a:ea typeface="Georgia"/>
              <a:cs typeface="Georgia"/>
              <a:sym typeface="Georgia"/>
            </a:endParaRPr>
          </a:p>
          <a:p>
            <a:pPr marL="0" lvl="0" indent="0" algn="l" rtl="0">
              <a:spcBef>
                <a:spcPts val="1600"/>
              </a:spcBef>
              <a:spcAft>
                <a:spcPts val="1600"/>
              </a:spcAft>
              <a:buNone/>
            </a:pPr>
            <a:r>
              <a:rPr lang="hr">
                <a:solidFill>
                  <a:srgbClr val="D9D9D9"/>
                </a:solidFill>
                <a:latin typeface="Georgia"/>
                <a:ea typeface="Georgia"/>
                <a:cs typeface="Georgia"/>
                <a:sym typeface="Georgia"/>
              </a:rPr>
              <a:t>Naime, opat Držiha je zapisao kako je hrvatski kralj Zvonimir darovao zemlju sv. Luciji, misleći na zemlju za izgradnju crkve. Na njoj je prvi put spomenut neki hrvatski vladar na hrvatskom jeziku.</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Hrvatska glagoljica je povijesno hrvatsko pismo i jedan od nezaobilaznih simbola hrvatskog nacionalnog identiteta.</a:t>
            </a:r>
            <a:endParaRPr>
              <a:solidFill>
                <a:srgbClr val="D9D9D9"/>
              </a:solidFill>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265500" y="326600"/>
            <a:ext cx="4045200" cy="18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Talijanaško-talijanska većina na čelu s Francescom Vidulichem</a:t>
            </a:r>
            <a:endParaRPr sz="2400">
              <a:solidFill>
                <a:srgbClr val="0B5394"/>
              </a:solidFill>
              <a:latin typeface="Georgia"/>
              <a:ea typeface="Georgia"/>
              <a:cs typeface="Georgia"/>
              <a:sym typeface="Georgia"/>
            </a:endParaRPr>
          </a:p>
        </p:txBody>
      </p:sp>
      <p:sp>
        <p:nvSpPr>
          <p:cNvPr id="292" name="Google Shape;292;p42"/>
          <p:cNvSpPr txBox="1">
            <a:spLocks noGrp="1"/>
          </p:cNvSpPr>
          <p:nvPr>
            <p:ph type="subTitle" idx="1"/>
          </p:nvPr>
        </p:nvSpPr>
        <p:spPr>
          <a:xfrm>
            <a:off x="265500" y="2468150"/>
            <a:ext cx="4045200" cy="2353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Pripadnici talijanske manjine te talijanaši koji su bili dio hrvatskog i slovenskog naroda, ali su se smatrali  Talijanima te su većinu u saboru imali zahvaljujući intelektualnoj, ekonomskoj i političkoj premoći koju su koristili da bi upravljali javnim životom stanovništva.</a:t>
            </a:r>
            <a:endParaRPr sz="1200">
              <a:latin typeface="Georgia"/>
              <a:ea typeface="Georgia"/>
              <a:cs typeface="Georgia"/>
              <a:sym typeface="Georgia"/>
            </a:endParaRPr>
          </a:p>
        </p:txBody>
      </p:sp>
      <p:sp>
        <p:nvSpPr>
          <p:cNvPr id="293" name="Google Shape;293;p42"/>
          <p:cNvSpPr txBox="1">
            <a:spLocks noGrp="1"/>
          </p:cNvSpPr>
          <p:nvPr>
            <p:ph type="title"/>
          </p:nvPr>
        </p:nvSpPr>
        <p:spPr>
          <a:xfrm>
            <a:off x="4828750" y="3266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Hrvatsko-slovenska manjina na čelu s Jurjem Dobrilom</a:t>
            </a:r>
            <a:endParaRPr sz="2400">
              <a:solidFill>
                <a:srgbClr val="0B5394"/>
              </a:solidFill>
              <a:latin typeface="Georgia"/>
              <a:ea typeface="Georgia"/>
              <a:cs typeface="Georgia"/>
              <a:sym typeface="Georgia"/>
            </a:endParaRPr>
          </a:p>
        </p:txBody>
      </p:sp>
      <p:sp>
        <p:nvSpPr>
          <p:cNvPr id="294" name="Google Shape;294;p42"/>
          <p:cNvSpPr txBox="1">
            <a:spLocks noGrp="1"/>
          </p:cNvSpPr>
          <p:nvPr>
            <p:ph type="subTitle" idx="1"/>
          </p:nvPr>
        </p:nvSpPr>
        <p:spPr>
          <a:xfrm>
            <a:off x="4828750" y="2468150"/>
            <a:ext cx="4045200" cy="1235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Hrvatsko-slovenska manjina zastupala je u Saboru interese apsolutne većine stanovništva koje je nažalost najvećim dijelom bilo nepismeno, a posljedično i neinformirano što je utjecalo na iznimno malu izlaznost stanovništva na izbore.</a:t>
            </a:r>
            <a:br>
              <a:rPr lang="hr" sz="1200">
                <a:latin typeface="Georgia"/>
                <a:ea typeface="Georgia"/>
                <a:cs typeface="Georgia"/>
                <a:sym typeface="Georgia"/>
              </a:rPr>
            </a:br>
            <a:r>
              <a:rPr lang="hr" sz="1200">
                <a:latin typeface="Georgia"/>
                <a:ea typeface="Georgia"/>
                <a:cs typeface="Georgia"/>
                <a:sym typeface="Georgia"/>
              </a:rPr>
              <a:t>Onaj mali dio koji se usudio izaći morao je tražiti zaštitu redarstvenika.</a:t>
            </a:r>
            <a:endParaRPr sz="1200">
              <a:latin typeface="Georgia"/>
              <a:ea typeface="Georgia"/>
              <a:cs typeface="Georgia"/>
              <a:sym typeface="Georgia"/>
            </a:endParaRPr>
          </a:p>
        </p:txBody>
      </p:sp>
      <p:pic>
        <p:nvPicPr>
          <p:cNvPr id="295" name="Google Shape;295;p42"/>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272900" y="1101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Austro-ugarska nagodba 1867.</a:t>
            </a:r>
            <a:endParaRPr sz="2400">
              <a:solidFill>
                <a:srgbClr val="434343"/>
              </a:solidFill>
              <a:latin typeface="Georgia"/>
              <a:ea typeface="Georgia"/>
              <a:cs typeface="Georgia"/>
              <a:sym typeface="Georgia"/>
            </a:endParaRPr>
          </a:p>
        </p:txBody>
      </p:sp>
      <p:sp>
        <p:nvSpPr>
          <p:cNvPr id="301" name="Google Shape;301;p43"/>
          <p:cNvSpPr txBox="1">
            <a:spLocks noGrp="1"/>
          </p:cNvSpPr>
          <p:nvPr>
            <p:ph type="subTitle" idx="1"/>
          </p:nvPr>
        </p:nvSpPr>
        <p:spPr>
          <a:xfrm>
            <a:off x="272900" y="1669900"/>
            <a:ext cx="4045200" cy="232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hr" sz="1200">
                <a:latin typeface="Georgia"/>
                <a:ea typeface="Georgia"/>
                <a:cs typeface="Georgia"/>
                <a:sym typeface="Georgia"/>
              </a:rPr>
              <a:t>Zbog poraza u ratu protiv Pruske, Beč je bio prisiljen na sklapanje Austro-ugarske nagodbe. </a:t>
            </a:r>
            <a:br>
              <a:rPr lang="hr" sz="1200">
                <a:latin typeface="Georgia"/>
                <a:ea typeface="Georgia"/>
                <a:cs typeface="Georgia"/>
                <a:sym typeface="Georgia"/>
              </a:rPr>
            </a:br>
            <a:r>
              <a:rPr lang="hr" sz="1200">
                <a:latin typeface="Georgia"/>
                <a:ea typeface="Georgia"/>
                <a:cs typeface="Georgia"/>
                <a:sym typeface="Georgia"/>
              </a:rPr>
              <a:t/>
            </a:r>
            <a:br>
              <a:rPr lang="hr" sz="1200">
                <a:latin typeface="Georgia"/>
                <a:ea typeface="Georgia"/>
                <a:cs typeface="Georgia"/>
                <a:sym typeface="Georgia"/>
              </a:rPr>
            </a:br>
            <a:r>
              <a:rPr lang="hr" sz="1200">
                <a:latin typeface="Georgia"/>
                <a:ea typeface="Georgia"/>
                <a:cs typeface="Georgia"/>
                <a:sym typeface="Georgia"/>
              </a:rPr>
              <a:t>Naime, Mađari su po brojnosti bili drugi narod u Monarhiji. Stvorena je zajednička vlada koja se bavila zajedničkim poslovima Monarhije: vanjskom politikom, vojskom i financijama. </a:t>
            </a: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Dvije države bile su povezane i osobom vladara koji je bio car Austrije i kralj Ugarske i Hrvatske.</a:t>
            </a:r>
            <a:br>
              <a:rPr lang="hr" sz="1200">
                <a:latin typeface="Georgia"/>
                <a:ea typeface="Georgia"/>
                <a:cs typeface="Georgia"/>
                <a:sym typeface="Georgia"/>
              </a:rPr>
            </a:b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Novostvorena država nazvana je Austro-Ugarskom Monarhijom. </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Hrvatski sabor nije sudjelovao u donošenju Austro-ugarske nagodbe.</a:t>
            </a:r>
            <a:endParaRPr sz="1200">
              <a:latin typeface="Georgia"/>
              <a:ea typeface="Georgia"/>
              <a:cs typeface="Georgia"/>
              <a:sym typeface="Georgia"/>
            </a:endParaRPr>
          </a:p>
        </p:txBody>
      </p:sp>
      <p:sp>
        <p:nvSpPr>
          <p:cNvPr id="302" name="Google Shape;302;p43"/>
          <p:cNvSpPr txBox="1">
            <a:spLocks noGrp="1"/>
          </p:cNvSpPr>
          <p:nvPr>
            <p:ph type="title"/>
          </p:nvPr>
        </p:nvSpPr>
        <p:spPr>
          <a:xfrm>
            <a:off x="4776950" y="1101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Hrvatsko-ugarska nagodba 1868.</a:t>
            </a:r>
            <a:endParaRPr sz="2400">
              <a:solidFill>
                <a:srgbClr val="0B5394"/>
              </a:solidFill>
              <a:latin typeface="Georgia"/>
              <a:ea typeface="Georgia"/>
              <a:cs typeface="Georgia"/>
              <a:sym typeface="Georgia"/>
            </a:endParaRPr>
          </a:p>
        </p:txBody>
      </p:sp>
      <p:sp>
        <p:nvSpPr>
          <p:cNvPr id="303" name="Google Shape;303;p43"/>
          <p:cNvSpPr txBox="1">
            <a:spLocks noGrp="1"/>
          </p:cNvSpPr>
          <p:nvPr>
            <p:ph type="subTitle" idx="1"/>
          </p:nvPr>
        </p:nvSpPr>
        <p:spPr>
          <a:xfrm>
            <a:off x="4828750" y="1669900"/>
            <a:ext cx="4045200" cy="1235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hr" sz="1200">
                <a:latin typeface="Georgia"/>
                <a:ea typeface="Georgia"/>
                <a:cs typeface="Georgia"/>
                <a:sym typeface="Georgia"/>
              </a:rPr>
              <a:t>1868. godine za bana je postavljen unionist Levin Rauch sa zadaćom da osigura većinu unionistima.</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Iste godine, izaslanici Hrvatskog sabora su s predstavnicima Ugarskog sabora potpisali Hrvatsko-ugarsku nagodbu. </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Hrvatska je samostalno upravljala sudstvom, školstvom, bogoštovljem i unutarnjom upravom.</a:t>
            </a:r>
            <a:endParaRPr sz="1200">
              <a:latin typeface="Georgia"/>
              <a:ea typeface="Georgia"/>
              <a:cs typeface="Georgia"/>
              <a:sym typeface="Georgia"/>
            </a:endParaRPr>
          </a:p>
          <a:p>
            <a:pPr marL="0" lvl="0" indent="0" algn="l" rtl="0">
              <a:lnSpc>
                <a:spcPct val="115000"/>
              </a:lnSpc>
              <a:spcBef>
                <a:spcPts val="0"/>
              </a:spcBef>
              <a:spcAft>
                <a:spcPts val="0"/>
              </a:spcAft>
              <a:buNone/>
            </a:pPr>
            <a:endParaRPr sz="1200">
              <a:latin typeface="Georgia"/>
              <a:ea typeface="Georgia"/>
              <a:cs typeface="Georgia"/>
              <a:sym typeface="Georgia"/>
            </a:endParaRPr>
          </a:p>
          <a:p>
            <a:pPr marL="0" lvl="0" indent="0" algn="l" rtl="0">
              <a:lnSpc>
                <a:spcPct val="115000"/>
              </a:lnSpc>
              <a:spcBef>
                <a:spcPts val="0"/>
              </a:spcBef>
              <a:spcAft>
                <a:spcPts val="0"/>
              </a:spcAft>
              <a:buNone/>
            </a:pPr>
            <a:r>
              <a:rPr lang="hr" sz="1200">
                <a:latin typeface="Georgia"/>
                <a:ea typeface="Georgia"/>
                <a:cs typeface="Georgia"/>
                <a:sym typeface="Georgia"/>
              </a:rPr>
              <a:t>Ugarska vlada je kontrolirala: trgovinu, željeznice, banke, pošte i tvornice.</a:t>
            </a:r>
            <a:endParaRPr sz="1200">
              <a:latin typeface="Georgia"/>
              <a:ea typeface="Georgia"/>
              <a:cs typeface="Georgia"/>
              <a:sym typeface="Georgia"/>
            </a:endParaRPr>
          </a:p>
        </p:txBody>
      </p:sp>
      <p:pic>
        <p:nvPicPr>
          <p:cNvPr id="304" name="Google Shape;304;p43"/>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4"/>
          <p:cNvPicPr preferRelativeResize="0"/>
          <p:nvPr/>
        </p:nvPicPr>
        <p:blipFill rotWithShape="1">
          <a:blip r:embed="rId3">
            <a:alphaModFix/>
          </a:blip>
          <a:srcRect b="22785"/>
          <a:stretch/>
        </p:blipFill>
        <p:spPr>
          <a:xfrm>
            <a:off x="0" y="0"/>
            <a:ext cx="4572002" cy="5143497"/>
          </a:xfrm>
          <a:prstGeom prst="rect">
            <a:avLst/>
          </a:prstGeom>
          <a:noFill/>
          <a:ln>
            <a:noFill/>
          </a:ln>
        </p:spPr>
      </p:pic>
      <p:sp>
        <p:nvSpPr>
          <p:cNvPr id="310" name="Google Shape;310;p44"/>
          <p:cNvSpPr txBox="1">
            <a:spLocks noGrp="1"/>
          </p:cNvSpPr>
          <p:nvPr>
            <p:ph type="title"/>
          </p:nvPr>
        </p:nvSpPr>
        <p:spPr>
          <a:xfrm>
            <a:off x="4879200" y="85563"/>
            <a:ext cx="4045200" cy="21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1C4587"/>
                </a:solidFill>
                <a:latin typeface="Georgia"/>
                <a:ea typeface="Georgia"/>
                <a:cs typeface="Georgia"/>
                <a:sym typeface="Georgia"/>
              </a:rPr>
              <a:t>Zakon o pučkom školstvu</a:t>
            </a:r>
            <a:endParaRPr sz="2400">
              <a:solidFill>
                <a:srgbClr val="1C4587"/>
              </a:solidFill>
              <a:latin typeface="Georgia"/>
              <a:ea typeface="Georgia"/>
              <a:cs typeface="Georgia"/>
              <a:sym typeface="Georgia"/>
            </a:endParaRPr>
          </a:p>
        </p:txBody>
      </p:sp>
      <p:sp>
        <p:nvSpPr>
          <p:cNvPr id="311" name="Google Shape;311;p44"/>
          <p:cNvSpPr txBox="1">
            <a:spLocks noGrp="1"/>
          </p:cNvSpPr>
          <p:nvPr>
            <p:ph type="subTitle" idx="1"/>
          </p:nvPr>
        </p:nvSpPr>
        <p:spPr>
          <a:xfrm>
            <a:off x="4879200" y="1336638"/>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1C4587"/>
                </a:solidFill>
                <a:latin typeface="Georgia"/>
                <a:ea typeface="Georgia"/>
                <a:cs typeface="Georgia"/>
                <a:sym typeface="Georgia"/>
              </a:rPr>
              <a:t>Hrvatski sabor 1874.</a:t>
            </a:r>
            <a:endParaRPr sz="2400">
              <a:solidFill>
                <a:srgbClr val="1C4587"/>
              </a:solidFill>
              <a:latin typeface="Georgia"/>
              <a:ea typeface="Georgia"/>
              <a:cs typeface="Georgia"/>
              <a:sym typeface="Georgia"/>
            </a:endParaRPr>
          </a:p>
        </p:txBody>
      </p:sp>
      <p:sp>
        <p:nvSpPr>
          <p:cNvPr id="312" name="Google Shape;312;p44"/>
          <p:cNvSpPr txBox="1">
            <a:spLocks noGrp="1"/>
          </p:cNvSpPr>
          <p:nvPr>
            <p:ph type="body" idx="2"/>
          </p:nvPr>
        </p:nvSpPr>
        <p:spPr>
          <a:xfrm>
            <a:off x="4879200" y="2571750"/>
            <a:ext cx="4045200" cy="19950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Hrvatski sabor je 1874. godine prihvatio Zakon o pučkom školstvu, kojim je uveo obavezno četverogodišnje školovanje. </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Za donošenje ovog zakona posebno je bio zaslužan Ivan Mažuranić, prvi hrvatski ban pučanin i predsjednik Hrvatskog sabora iz 1872. godine.</a:t>
            </a:r>
            <a:endParaRPr sz="1200">
              <a:latin typeface="Georgia"/>
              <a:ea typeface="Georgia"/>
              <a:cs typeface="Georgia"/>
              <a:sym typeface="Georgia"/>
            </a:endParaRPr>
          </a:p>
        </p:txBody>
      </p:sp>
      <p:pic>
        <p:nvPicPr>
          <p:cNvPr id="313" name="Google Shape;313;p44"/>
          <p:cNvPicPr preferRelativeResize="0"/>
          <p:nvPr/>
        </p:nvPicPr>
        <p:blipFill>
          <a:blip r:embed="rId4">
            <a:alphaModFix/>
          </a:blip>
          <a:stretch>
            <a:fillRect/>
          </a:stretch>
        </p:blipFill>
        <p:spPr>
          <a:xfrm>
            <a:off x="57449" y="85574"/>
            <a:ext cx="859175" cy="48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265500" y="11692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Braća Radić i HPSS 1904.</a:t>
            </a:r>
            <a:endParaRPr sz="2400">
              <a:solidFill>
                <a:srgbClr val="0B5394"/>
              </a:solidFill>
              <a:latin typeface="Georgia"/>
              <a:ea typeface="Georgia"/>
              <a:cs typeface="Georgia"/>
              <a:sym typeface="Georgia"/>
            </a:endParaRPr>
          </a:p>
        </p:txBody>
      </p:sp>
      <p:sp>
        <p:nvSpPr>
          <p:cNvPr id="319" name="Google Shape;319;p45"/>
          <p:cNvSpPr txBox="1">
            <a:spLocks noGrp="1"/>
          </p:cNvSpPr>
          <p:nvPr>
            <p:ph type="subTitle" idx="1"/>
          </p:nvPr>
        </p:nvSpPr>
        <p:spPr>
          <a:xfrm>
            <a:off x="265500" y="2739150"/>
            <a:ext cx="4045200" cy="1235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Antun i Stjepan Radić su 1904. godine osnovali Hrvatsku pučku seljačku stranku.</a:t>
            </a:r>
            <a:endParaRPr sz="1200">
              <a:latin typeface="Georgia"/>
              <a:ea typeface="Georgia"/>
              <a:cs typeface="Georgia"/>
              <a:sym typeface="Georgia"/>
            </a:endParaRPr>
          </a:p>
        </p:txBody>
      </p:sp>
      <p:pic>
        <p:nvPicPr>
          <p:cNvPr id="320" name="Google Shape;320;p45"/>
          <p:cNvPicPr preferRelativeResize="0"/>
          <p:nvPr/>
        </p:nvPicPr>
        <p:blipFill rotWithShape="1">
          <a:blip r:embed="rId3">
            <a:alphaModFix/>
          </a:blip>
          <a:srcRect b="16457"/>
          <a:stretch/>
        </p:blipFill>
        <p:spPr>
          <a:xfrm>
            <a:off x="4572000" y="0"/>
            <a:ext cx="4572002" cy="5143496"/>
          </a:xfrm>
          <a:prstGeom prst="rect">
            <a:avLst/>
          </a:prstGeom>
          <a:noFill/>
          <a:ln>
            <a:noFill/>
          </a:ln>
        </p:spPr>
      </p:pic>
      <p:pic>
        <p:nvPicPr>
          <p:cNvPr id="321" name="Google Shape;321;p45"/>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7" name="Google Shape;327;p46"/>
          <p:cNvSpPr txBox="1">
            <a:spLocks noGrp="1"/>
          </p:cNvSpPr>
          <p:nvPr>
            <p:ph type="title"/>
          </p:nvPr>
        </p:nvSpPr>
        <p:spPr>
          <a:xfrm>
            <a:off x="1704300" y="709375"/>
            <a:ext cx="7373100" cy="14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Hrvatski odbor</a:t>
            </a:r>
            <a:endParaRPr sz="3800">
              <a:solidFill>
                <a:srgbClr val="D9D9D9"/>
              </a:solidFill>
              <a:latin typeface="Georgia"/>
              <a:ea typeface="Georgia"/>
              <a:cs typeface="Georgia"/>
              <a:sym typeface="Georgia"/>
            </a:endParaRPr>
          </a:p>
        </p:txBody>
      </p:sp>
      <p:sp>
        <p:nvSpPr>
          <p:cNvPr id="328" name="Google Shape;328;p46"/>
          <p:cNvSpPr txBox="1">
            <a:spLocks noGrp="1"/>
          </p:cNvSpPr>
          <p:nvPr>
            <p:ph type="body" idx="1"/>
          </p:nvPr>
        </p:nvSpPr>
        <p:spPr>
          <a:xfrm>
            <a:off x="311700" y="3080425"/>
            <a:ext cx="8520600" cy="166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Hrvatski odbor su osnovali Ante Trumbić, Frano Supilo i Ivan Meštrović 1914. godine u Rimu. Naime, oni su zbog straha od progona zbog svog političkog djelovanja morali emigrirati iz Hrvatske.</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Zadaća Hrvatskog odbora bila je upoznavanje domaće i svjetske javnosti sa stanjem u Austro-Ugarskoj u dijelovima gdje su živjeli Hrvati, Slovenci i Srbi.</a:t>
            </a:r>
            <a:endParaRPr sz="1200">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4853950" y="358900"/>
            <a:ext cx="40452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Jugoslavenski odbor</a:t>
            </a:r>
            <a:endParaRPr sz="3800">
              <a:solidFill>
                <a:srgbClr val="0B5394"/>
              </a:solidFill>
              <a:latin typeface="Georgia"/>
              <a:ea typeface="Georgia"/>
              <a:cs typeface="Georgia"/>
              <a:sym typeface="Georgia"/>
            </a:endParaRPr>
          </a:p>
        </p:txBody>
      </p:sp>
      <p:sp>
        <p:nvSpPr>
          <p:cNvPr id="334" name="Google Shape;334;p47"/>
          <p:cNvSpPr txBox="1">
            <a:spLocks noGrp="1"/>
          </p:cNvSpPr>
          <p:nvPr>
            <p:ph type="subTitle" idx="1"/>
          </p:nvPr>
        </p:nvSpPr>
        <p:spPr>
          <a:xfrm>
            <a:off x="4853950" y="1380198"/>
            <a:ext cx="4045200" cy="3404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Jugoslavenski odbor osnovan je 1915. godine u Parizu s ciljem stvaranja jedinstvene države Južnih Slavena koja bi bila neovisna o Austro-Ugarskoj Monarhiji.</a:t>
            </a:r>
            <a:endParaRPr sz="1200">
              <a:latin typeface="Georgia"/>
              <a:ea typeface="Georgia"/>
              <a:cs typeface="Georgia"/>
              <a:sym typeface="Georgia"/>
            </a:endParaRPr>
          </a:p>
          <a:p>
            <a:pPr marL="0" lvl="0" indent="0" algn="l" rtl="0">
              <a:lnSpc>
                <a:spcPct val="150000"/>
              </a:lnSpc>
              <a:spcBef>
                <a:spcPts val="1600"/>
              </a:spcBef>
              <a:spcAft>
                <a:spcPts val="1600"/>
              </a:spcAft>
              <a:buClr>
                <a:schemeClr val="dk1"/>
              </a:buClr>
              <a:buSzPts val="1100"/>
              <a:buFont typeface="Arial"/>
              <a:buNone/>
            </a:pPr>
            <a:r>
              <a:rPr lang="hr" sz="1200">
                <a:latin typeface="Georgia"/>
                <a:ea typeface="Georgia"/>
                <a:cs typeface="Georgia"/>
                <a:sym typeface="Georgia"/>
              </a:rPr>
              <a:t>Jugoslavenski odbor bio je sastavljen od članova Hrvatskog odbora (Frane Supila, Ante Trumbića i Ivana Meštrovića), a pridružili su im se i srpski te slovenski političari pa je zbog novih članova nazvan Jugoslavenskim odborom.</a:t>
            </a:r>
            <a:endParaRPr sz="1200">
              <a:latin typeface="Georgia"/>
              <a:ea typeface="Georgia"/>
              <a:cs typeface="Georgia"/>
              <a:sym typeface="Georgia"/>
            </a:endParaRPr>
          </a:p>
        </p:txBody>
      </p:sp>
      <p:pic>
        <p:nvPicPr>
          <p:cNvPr id="335" name="Google Shape;335;p47"/>
          <p:cNvPicPr preferRelativeResize="0"/>
          <p:nvPr/>
        </p:nvPicPr>
        <p:blipFill rotWithShape="1">
          <a:blip r:embed="rId3">
            <a:alphaModFix/>
          </a:blip>
          <a:srcRect t="10857" b="6327"/>
          <a:stretch/>
        </p:blipFill>
        <p:spPr>
          <a:xfrm>
            <a:off x="0" y="0"/>
            <a:ext cx="4571998" cy="5143501"/>
          </a:xfrm>
          <a:prstGeom prst="rect">
            <a:avLst/>
          </a:prstGeom>
          <a:noFill/>
          <a:ln>
            <a:noFill/>
          </a:ln>
        </p:spPr>
      </p:pic>
      <p:pic>
        <p:nvPicPr>
          <p:cNvPr id="336" name="Google Shape;336;p47"/>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txBox="1">
            <a:spLocks noGrp="1"/>
          </p:cNvSpPr>
          <p:nvPr>
            <p:ph type="title"/>
          </p:nvPr>
        </p:nvSpPr>
        <p:spPr>
          <a:xfrm>
            <a:off x="274825" y="669288"/>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Krfska deklaracija 1917.</a:t>
            </a:r>
            <a:endParaRPr sz="2400">
              <a:solidFill>
                <a:srgbClr val="0B5394"/>
              </a:solidFill>
              <a:latin typeface="Georgia"/>
              <a:ea typeface="Georgia"/>
              <a:cs typeface="Georgia"/>
              <a:sym typeface="Georgia"/>
            </a:endParaRPr>
          </a:p>
        </p:txBody>
      </p:sp>
      <p:sp>
        <p:nvSpPr>
          <p:cNvPr id="342" name="Google Shape;342;p48"/>
          <p:cNvSpPr txBox="1">
            <a:spLocks noGrp="1"/>
          </p:cNvSpPr>
          <p:nvPr>
            <p:ph type="subTitle" idx="1"/>
          </p:nvPr>
        </p:nvSpPr>
        <p:spPr>
          <a:xfrm>
            <a:off x="130375" y="2074163"/>
            <a:ext cx="4334100" cy="2050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Krfska deklaracija jest sporazum između srbijanske vlade i delegacije Jugoslavenskog odbora kojom su utvrđena načela uređenja buduće zajedničke države Južnih Slavena.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Ta zajednica trebala je biti ustavna, demokratska i parlamentarna monarhija na čelu s dinastijom Karađorđević, a nazvana je Kraljevstvo Srba, Hrvata i Slovenaca.</a:t>
            </a:r>
            <a:endParaRPr sz="1200">
              <a:solidFill>
                <a:srgbClr val="434343"/>
              </a:solidFill>
              <a:latin typeface="Georgia"/>
              <a:ea typeface="Georgia"/>
              <a:cs typeface="Georgia"/>
              <a:sym typeface="Georgia"/>
            </a:endParaRPr>
          </a:p>
        </p:txBody>
      </p:sp>
      <p:pic>
        <p:nvPicPr>
          <p:cNvPr id="343" name="Google Shape;343;p48">
            <a:hlinkClick r:id="rId3"/>
          </p:cNvPr>
          <p:cNvPicPr preferRelativeResize="0"/>
          <p:nvPr/>
        </p:nvPicPr>
        <p:blipFill>
          <a:blip r:embed="rId4">
            <a:alphaModFix/>
          </a:blip>
          <a:stretch>
            <a:fillRect/>
          </a:stretch>
        </p:blipFill>
        <p:spPr>
          <a:xfrm>
            <a:off x="4572000" y="1154288"/>
            <a:ext cx="4572000" cy="2752712"/>
          </a:xfrm>
          <a:prstGeom prst="rect">
            <a:avLst/>
          </a:prstGeom>
          <a:noFill/>
          <a:ln>
            <a:noFill/>
          </a:ln>
        </p:spPr>
      </p:pic>
      <p:pic>
        <p:nvPicPr>
          <p:cNvPr id="344" name="Google Shape;344;p48"/>
          <p:cNvPicPr preferRelativeResize="0"/>
          <p:nvPr/>
        </p:nvPicPr>
        <p:blipFill>
          <a:blip r:embed="rId5">
            <a:alphaModFix/>
          </a:blip>
          <a:stretch>
            <a:fillRect/>
          </a:stretch>
        </p:blipFill>
        <p:spPr>
          <a:xfrm>
            <a:off x="73574" y="85574"/>
            <a:ext cx="859175" cy="486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9"/>
          <p:cNvSpPr txBox="1">
            <a:spLocks noGrp="1"/>
          </p:cNvSpPr>
          <p:nvPr>
            <p:ph type="title"/>
          </p:nvPr>
        </p:nvSpPr>
        <p:spPr>
          <a:xfrm>
            <a:off x="258100" y="848675"/>
            <a:ext cx="4045200" cy="212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Narodno vijeće Slovenaca, Hrvata i Srba</a:t>
            </a:r>
            <a:endParaRPr sz="2400">
              <a:solidFill>
                <a:srgbClr val="0B5394"/>
              </a:solidFill>
              <a:latin typeface="Georgia"/>
              <a:ea typeface="Georgia"/>
              <a:cs typeface="Georgia"/>
              <a:sym typeface="Georgia"/>
            </a:endParaRPr>
          </a:p>
        </p:txBody>
      </p:sp>
      <p:sp>
        <p:nvSpPr>
          <p:cNvPr id="350" name="Google Shape;350;p49"/>
          <p:cNvSpPr txBox="1">
            <a:spLocks noGrp="1"/>
          </p:cNvSpPr>
          <p:nvPr>
            <p:ph type="subTitle" idx="1"/>
          </p:nvPr>
        </p:nvSpPr>
        <p:spPr>
          <a:xfrm>
            <a:off x="258100" y="2571750"/>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5. listopada 1918.</a:t>
            </a:r>
            <a:endParaRPr sz="2400">
              <a:latin typeface="Georgia"/>
              <a:ea typeface="Georgia"/>
              <a:cs typeface="Georgia"/>
              <a:sym typeface="Georgia"/>
            </a:endParaRPr>
          </a:p>
        </p:txBody>
      </p:sp>
      <p:sp>
        <p:nvSpPr>
          <p:cNvPr id="351" name="Google Shape;351;p49"/>
          <p:cNvSpPr txBox="1"/>
          <p:nvPr/>
        </p:nvSpPr>
        <p:spPr>
          <a:xfrm>
            <a:off x="4966150" y="1071750"/>
            <a:ext cx="38940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Predstavničko tijelo Države Slovenaca, Hrvata i Srba osnovano je 5. listopada 1918. godine, a zvalo se Narodno vijeće Slovenaca, Hrvata i Srba. Ono je bilo i predstavničko tijelo Slavena u Monarhiji, a na čelu Narodnog vijeća SHS bio je Anton Korošec.</a:t>
            </a:r>
            <a:endParaRPr sz="1200">
              <a:solidFill>
                <a:srgbClr val="434343"/>
              </a:solidFill>
              <a:latin typeface="Georgia"/>
              <a:ea typeface="Georgia"/>
              <a:cs typeface="Georgia"/>
              <a:sym typeface="Georgia"/>
            </a:endParaRPr>
          </a:p>
        </p:txBody>
      </p:sp>
      <p:pic>
        <p:nvPicPr>
          <p:cNvPr id="352" name="Google Shape;352;p49"/>
          <p:cNvPicPr preferRelativeResize="0"/>
          <p:nvPr/>
        </p:nvPicPr>
        <p:blipFill>
          <a:blip r:embed="rId3">
            <a:alphaModFix/>
          </a:blip>
          <a:stretch>
            <a:fillRect/>
          </a:stretch>
        </p:blipFill>
        <p:spPr>
          <a:xfrm>
            <a:off x="73574" y="85574"/>
            <a:ext cx="859175" cy="486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0">
            <a:hlinkClick r:id="rId3"/>
          </p:cNvPr>
          <p:cNvPicPr preferRelativeResize="0"/>
          <p:nvPr/>
        </p:nvPicPr>
        <p:blipFill>
          <a:blip r:embed="rId4">
            <a:alphaModFix/>
          </a:blip>
          <a:stretch>
            <a:fillRect/>
          </a:stretch>
        </p:blipFill>
        <p:spPr>
          <a:xfrm>
            <a:off x="2286000" y="0"/>
            <a:ext cx="6857997" cy="5143498"/>
          </a:xfrm>
          <a:prstGeom prst="rect">
            <a:avLst/>
          </a:prstGeom>
          <a:noFill/>
          <a:ln>
            <a:noFill/>
          </a:ln>
        </p:spPr>
      </p:pic>
      <p:pic>
        <p:nvPicPr>
          <p:cNvPr id="358" name="Google Shape;358;p50">
            <a:hlinkClick r:id="rId3"/>
          </p:cNvPr>
          <p:cNvPicPr preferRelativeResize="0"/>
          <p:nvPr/>
        </p:nvPicPr>
        <p:blipFill>
          <a:blip r:embed="rId5">
            <a:alphaModFix/>
          </a:blip>
          <a:stretch>
            <a:fillRect/>
          </a:stretch>
        </p:blipFill>
        <p:spPr>
          <a:xfrm>
            <a:off x="0" y="0"/>
            <a:ext cx="9144000" cy="5143500"/>
          </a:xfrm>
          <a:prstGeom prst="rect">
            <a:avLst/>
          </a:prstGeom>
          <a:noFill/>
          <a:ln>
            <a:noFill/>
          </a:ln>
        </p:spPr>
      </p:pic>
      <p:sp>
        <p:nvSpPr>
          <p:cNvPr id="359" name="Google Shape;359;p50"/>
          <p:cNvSpPr txBox="1">
            <a:spLocks noGrp="1"/>
          </p:cNvSpPr>
          <p:nvPr>
            <p:ph type="title"/>
          </p:nvPr>
        </p:nvSpPr>
        <p:spPr>
          <a:xfrm>
            <a:off x="0" y="1188725"/>
            <a:ext cx="3240900" cy="143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D9D9D9"/>
                </a:solidFill>
                <a:latin typeface="Georgia"/>
                <a:ea typeface="Georgia"/>
                <a:cs typeface="Georgia"/>
                <a:sym typeface="Georgia"/>
              </a:rPr>
              <a:t>29. listopada </a:t>
            </a:r>
            <a:endParaRPr sz="2400">
              <a:solidFill>
                <a:srgbClr val="D9D9D9"/>
              </a:solidFill>
              <a:latin typeface="Georgia"/>
              <a:ea typeface="Georgia"/>
              <a:cs typeface="Georgia"/>
              <a:sym typeface="Georgia"/>
            </a:endParaRPr>
          </a:p>
          <a:p>
            <a:pPr marL="0" lvl="0" indent="0" algn="ctr" rtl="0">
              <a:spcBef>
                <a:spcPts val="0"/>
              </a:spcBef>
              <a:spcAft>
                <a:spcPts val="0"/>
              </a:spcAft>
              <a:buNone/>
            </a:pPr>
            <a:r>
              <a:rPr lang="hr" sz="2400">
                <a:solidFill>
                  <a:srgbClr val="D9D9D9"/>
                </a:solidFill>
                <a:latin typeface="Georgia"/>
                <a:ea typeface="Georgia"/>
                <a:cs typeface="Georgia"/>
                <a:sym typeface="Georgia"/>
              </a:rPr>
              <a:t>1918.</a:t>
            </a:r>
            <a:endParaRPr sz="2400">
              <a:solidFill>
                <a:srgbClr val="D9D9D9"/>
              </a:solidFill>
              <a:latin typeface="Georgia"/>
              <a:ea typeface="Georgia"/>
              <a:cs typeface="Georgia"/>
              <a:sym typeface="Georgia"/>
            </a:endParaRPr>
          </a:p>
        </p:txBody>
      </p:sp>
      <p:sp>
        <p:nvSpPr>
          <p:cNvPr id="360" name="Google Shape;360;p50"/>
          <p:cNvSpPr txBox="1">
            <a:spLocks noGrp="1"/>
          </p:cNvSpPr>
          <p:nvPr>
            <p:ph type="body" idx="1"/>
          </p:nvPr>
        </p:nvSpPr>
        <p:spPr>
          <a:xfrm>
            <a:off x="56425" y="2716900"/>
            <a:ext cx="31524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29. listopada 1918. godine Hrvatski sabor donio je odluku o prekidu svih državno-pravnih veza s Austro-Ugarskom Monarhijom i odluku o osnivanju Države SHS.</a:t>
            </a:r>
            <a:endParaRPr sz="1200">
              <a:solidFill>
                <a:srgbClr val="D9D9D9"/>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6" name="Google Shape;366;p51"/>
          <p:cNvSpPr txBox="1">
            <a:spLocks noGrp="1"/>
          </p:cNvSpPr>
          <p:nvPr>
            <p:ph type="title"/>
          </p:nvPr>
        </p:nvSpPr>
        <p:spPr>
          <a:xfrm>
            <a:off x="1628400" y="588525"/>
            <a:ext cx="7515600" cy="127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Država Slovenaca, Hrvata i Srba</a:t>
            </a:r>
            <a:endParaRPr sz="3800">
              <a:solidFill>
                <a:srgbClr val="D9D9D9"/>
              </a:solidFill>
              <a:latin typeface="Georgia"/>
              <a:ea typeface="Georgia"/>
              <a:cs typeface="Georgia"/>
              <a:sym typeface="Georgia"/>
            </a:endParaRPr>
          </a:p>
        </p:txBody>
      </p:sp>
      <p:sp>
        <p:nvSpPr>
          <p:cNvPr id="367" name="Google Shape;367;p51"/>
          <p:cNvSpPr txBox="1">
            <a:spLocks noGrp="1"/>
          </p:cNvSpPr>
          <p:nvPr>
            <p:ph type="body" idx="1"/>
          </p:nvPr>
        </p:nvSpPr>
        <p:spPr>
          <a:xfrm>
            <a:off x="311700" y="3252650"/>
            <a:ext cx="8520600" cy="1358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Na zasjedanju Hrvatskog sabora koje je održano 29. listopada 1918. godine i nakon izglasane odluke o prekidu svih državno-pravnih veza s Austro-Ugarskom Monarhijom osnovana je nova država nazvana Državom Slovenaca, Hrvata i Srba.</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Na istom zasjedanju je najavljeno da Država Slovenaca, Hrvata i Srba namjerava stupiti u novu zajednicu južnoslavenskih naroda, a nova zajednica trebala je nastati ujedinjenjem Države Slovenaca, Hrvata i Srba s Kraljevinom Srbijom.</a:t>
            </a:r>
            <a:endParaRPr sz="1200">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l="23918" r="11682"/>
          <a:stretch/>
        </p:blipFill>
        <p:spPr>
          <a:xfrm>
            <a:off x="3257025" y="0"/>
            <a:ext cx="5886975" cy="5143499"/>
          </a:xfrm>
          <a:prstGeom prst="rect">
            <a:avLst/>
          </a:prstGeom>
          <a:noFill/>
          <a:ln>
            <a:noFill/>
          </a:ln>
        </p:spPr>
      </p:pic>
      <p:pic>
        <p:nvPicPr>
          <p:cNvPr id="76" name="Google Shape;76;p16"/>
          <p:cNvPicPr preferRelativeResize="0"/>
          <p:nvPr/>
        </p:nvPicPr>
        <p:blipFill>
          <a:blip r:embed="rId4">
            <a:alphaModFix/>
          </a:blip>
          <a:stretch>
            <a:fillRect/>
          </a:stretch>
        </p:blipFill>
        <p:spPr>
          <a:xfrm>
            <a:off x="0" y="0"/>
            <a:ext cx="9144000" cy="5143500"/>
          </a:xfrm>
          <a:prstGeom prst="rect">
            <a:avLst/>
          </a:prstGeom>
          <a:noFill/>
          <a:ln>
            <a:noFill/>
          </a:ln>
        </p:spPr>
      </p:pic>
      <p:sp>
        <p:nvSpPr>
          <p:cNvPr id="77" name="Google Shape;77;p16"/>
          <p:cNvSpPr txBox="1">
            <a:spLocks noGrp="1"/>
          </p:cNvSpPr>
          <p:nvPr>
            <p:ph type="body" idx="1"/>
          </p:nvPr>
        </p:nvSpPr>
        <p:spPr>
          <a:xfrm>
            <a:off x="256075" y="1130100"/>
            <a:ext cx="2808000" cy="2883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hr">
                <a:solidFill>
                  <a:srgbClr val="D9D9D9"/>
                </a:solidFill>
                <a:latin typeface="Georgia"/>
                <a:ea typeface="Georgia"/>
                <a:cs typeface="Georgia"/>
                <a:sym typeface="Georgia"/>
              </a:rPr>
              <a:t>Bašćanska ploča je otkrivena 1851. godine u crkvi sv. Lucije u Jurandvoru nedaleko od Baške na otoku Krku, a od 1934. godine čuva se u zgradi Hrvatske akademije znanosti i umjetnosti u Zagrebu.</a:t>
            </a:r>
            <a:endParaRPr>
              <a:solidFill>
                <a:srgbClr val="D9D9D9"/>
              </a:solidFill>
              <a:latin typeface="Georgia"/>
              <a:ea typeface="Georgia"/>
              <a:cs typeface="Georgia"/>
              <a:sym typeface="Georgia"/>
            </a:endParaRPr>
          </a:p>
          <a:p>
            <a:pPr marL="0" lvl="0" indent="0" algn="l" rtl="0">
              <a:lnSpc>
                <a:spcPct val="115000"/>
              </a:lnSpc>
              <a:spcBef>
                <a:spcPts val="1600"/>
              </a:spcBef>
              <a:spcAft>
                <a:spcPts val="1600"/>
              </a:spcAft>
              <a:buClr>
                <a:schemeClr val="dk1"/>
              </a:buClr>
              <a:buSzPts val="1100"/>
              <a:buFont typeface="Arial"/>
              <a:buNone/>
            </a:pPr>
            <a:r>
              <a:rPr lang="hr">
                <a:solidFill>
                  <a:srgbClr val="D9D9D9"/>
                </a:solidFill>
                <a:latin typeface="Georgia"/>
                <a:ea typeface="Georgia"/>
                <a:cs typeface="Georgia"/>
                <a:sym typeface="Georgia"/>
              </a:rPr>
              <a:t>Replika Bašćanske ploče nalazi se u prizemlju zgrade Hrvatskog sabora.</a:t>
            </a:r>
            <a:endParaRPr>
              <a:solidFill>
                <a:srgbClr val="D9D9D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2"/>
          <p:cNvSpPr txBox="1">
            <a:spLocks noGrp="1"/>
          </p:cNvSpPr>
          <p:nvPr>
            <p:ph type="title"/>
          </p:nvPr>
        </p:nvSpPr>
        <p:spPr>
          <a:xfrm>
            <a:off x="4811875" y="599700"/>
            <a:ext cx="4165200" cy="167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Jugoslavenski odbor oko ujedinjenja s Kraljevinom Srbijom</a:t>
            </a:r>
            <a:endParaRPr sz="2400">
              <a:solidFill>
                <a:srgbClr val="0B5394"/>
              </a:solidFill>
              <a:latin typeface="Georgia"/>
              <a:ea typeface="Georgia"/>
              <a:cs typeface="Georgia"/>
              <a:sym typeface="Georgia"/>
            </a:endParaRPr>
          </a:p>
        </p:txBody>
      </p:sp>
      <p:sp>
        <p:nvSpPr>
          <p:cNvPr id="373" name="Google Shape;373;p52"/>
          <p:cNvSpPr txBox="1">
            <a:spLocks noGrp="1"/>
          </p:cNvSpPr>
          <p:nvPr>
            <p:ph type="body" idx="2"/>
          </p:nvPr>
        </p:nvSpPr>
        <p:spPr>
          <a:xfrm>
            <a:off x="4975975" y="2437501"/>
            <a:ext cx="3837000" cy="1754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Kao član Jugoslavenskog odbora Frano Supilo je smatrao da se s Kraljevinom Srbijom prvo treba dogovoriti pitanje unutarnjeg uređenja, a tek onda pokrenuti ujedinjenje, dok su ostali članovi odbora težili što skorijem ujedinjenju i bez previše uvjetovanja Kraljevini Srbiji.</a:t>
            </a:r>
            <a:endParaRPr sz="1200">
              <a:latin typeface="Georgia"/>
              <a:ea typeface="Georgia"/>
              <a:cs typeface="Georgia"/>
              <a:sym typeface="Georgia"/>
            </a:endParaRPr>
          </a:p>
        </p:txBody>
      </p:sp>
      <p:pic>
        <p:nvPicPr>
          <p:cNvPr id="374" name="Google Shape;374;p52"/>
          <p:cNvPicPr preferRelativeResize="0"/>
          <p:nvPr/>
        </p:nvPicPr>
        <p:blipFill rotWithShape="1">
          <a:blip r:embed="rId3">
            <a:alphaModFix/>
          </a:blip>
          <a:srcRect l="42065" r="7934"/>
          <a:stretch/>
        </p:blipFill>
        <p:spPr>
          <a:xfrm>
            <a:off x="0" y="0"/>
            <a:ext cx="4571994" cy="5143500"/>
          </a:xfrm>
          <a:prstGeom prst="rect">
            <a:avLst/>
          </a:prstGeom>
          <a:noFill/>
          <a:ln>
            <a:noFill/>
          </a:ln>
        </p:spPr>
      </p:pic>
      <p:pic>
        <p:nvPicPr>
          <p:cNvPr id="375" name="Google Shape;375;p52"/>
          <p:cNvPicPr preferRelativeResize="0"/>
          <p:nvPr/>
        </p:nvPicPr>
        <p:blipFill>
          <a:blip r:embed="rId4">
            <a:alphaModFix/>
          </a:blip>
          <a:stretch>
            <a:fillRect/>
          </a:stretch>
        </p:blipFill>
        <p:spPr>
          <a:xfrm>
            <a:off x="73574" y="85574"/>
            <a:ext cx="859175" cy="486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3"/>
          <p:cNvSpPr txBox="1">
            <a:spLocks noGrp="1"/>
          </p:cNvSpPr>
          <p:nvPr>
            <p:ph type="title"/>
          </p:nvPr>
        </p:nvSpPr>
        <p:spPr>
          <a:xfrm>
            <a:off x="250075" y="344963"/>
            <a:ext cx="4045200" cy="3195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b="1" i="1">
                <a:solidFill>
                  <a:srgbClr val="0B5394"/>
                </a:solidFill>
                <a:latin typeface="Georgia"/>
                <a:ea typeface="Georgia"/>
                <a:cs typeface="Georgia"/>
                <a:sym typeface="Georgia"/>
              </a:rPr>
              <a:t>Gospodo! Još nije prekasno! Ne srljajte kao guske u maglu! Ne zaključujte jedinstvene vlade s Kraljevinom Srbijom već zato, jer, eto u ime Kraljevine Srbije nema tu nikoga, ništa, osim taj jedan brzojav... Dajte uvidite barem to da je ova stvar tako važna i tako sudbonosna da treba sazvati čitavo Narodno vijeće, a, naravski, i Hrvatski sabor.</a:t>
            </a:r>
            <a:endParaRPr sz="1200" i="1">
              <a:solidFill>
                <a:srgbClr val="0B5394"/>
              </a:solidFill>
              <a:latin typeface="Georgia"/>
              <a:ea typeface="Georgia"/>
              <a:cs typeface="Georgia"/>
              <a:sym typeface="Georgia"/>
            </a:endParaRPr>
          </a:p>
        </p:txBody>
      </p:sp>
      <p:pic>
        <p:nvPicPr>
          <p:cNvPr id="381" name="Google Shape;381;p53"/>
          <p:cNvPicPr preferRelativeResize="0"/>
          <p:nvPr/>
        </p:nvPicPr>
        <p:blipFill rotWithShape="1">
          <a:blip r:embed="rId3">
            <a:alphaModFix/>
          </a:blip>
          <a:srcRect t="3872" b="1214"/>
          <a:stretch/>
        </p:blipFill>
        <p:spPr>
          <a:xfrm flipH="1">
            <a:off x="4881675" y="0"/>
            <a:ext cx="3996300" cy="5143502"/>
          </a:xfrm>
          <a:prstGeom prst="rect">
            <a:avLst/>
          </a:prstGeom>
          <a:noFill/>
          <a:ln>
            <a:noFill/>
          </a:ln>
        </p:spPr>
      </p:pic>
      <p:sp>
        <p:nvSpPr>
          <p:cNvPr id="382" name="Google Shape;382;p53"/>
          <p:cNvSpPr txBox="1"/>
          <p:nvPr/>
        </p:nvSpPr>
        <p:spPr>
          <a:xfrm>
            <a:off x="274525" y="3202263"/>
            <a:ext cx="3996300" cy="951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Iznad su riječi Stjepana Radića upućene članovima Narodnog vijeća Slovenaca, Hrvata i Srba na sjednici istog tog vijeća održanoj 23. i 24. studenog 1918. godine.</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Radić se zalagao za ravnopravnost i federalističko uređenje buduće države.</a:t>
            </a:r>
            <a:endParaRPr sz="1200">
              <a:solidFill>
                <a:srgbClr val="434343"/>
              </a:solidFill>
              <a:latin typeface="Georgia"/>
              <a:ea typeface="Georgia"/>
              <a:cs typeface="Georgia"/>
              <a:sym typeface="Georgia"/>
            </a:endParaRPr>
          </a:p>
        </p:txBody>
      </p:sp>
      <p:pic>
        <p:nvPicPr>
          <p:cNvPr id="383" name="Google Shape;383;p53"/>
          <p:cNvPicPr preferRelativeResize="0"/>
          <p:nvPr/>
        </p:nvPicPr>
        <p:blipFill>
          <a:blip r:embed="rId4">
            <a:alphaModFix/>
          </a:blip>
          <a:stretch>
            <a:fillRect/>
          </a:stretch>
        </p:blipFill>
        <p:spPr>
          <a:xfrm>
            <a:off x="57474" y="69449"/>
            <a:ext cx="859175" cy="486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4896650" y="502175"/>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Svetozar Pribičević</a:t>
            </a:r>
            <a:endParaRPr sz="2400">
              <a:solidFill>
                <a:srgbClr val="0B5394"/>
              </a:solidFill>
              <a:latin typeface="Georgia"/>
              <a:ea typeface="Georgia"/>
              <a:cs typeface="Georgia"/>
              <a:sym typeface="Georgia"/>
            </a:endParaRPr>
          </a:p>
        </p:txBody>
      </p:sp>
      <p:sp>
        <p:nvSpPr>
          <p:cNvPr id="389" name="Google Shape;389;p54"/>
          <p:cNvSpPr txBox="1">
            <a:spLocks noGrp="1"/>
          </p:cNvSpPr>
          <p:nvPr>
            <p:ph type="subTitle" idx="1"/>
          </p:nvPr>
        </p:nvSpPr>
        <p:spPr>
          <a:xfrm>
            <a:off x="4846550" y="2092600"/>
            <a:ext cx="4145400" cy="2030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Svetozar Pribičević bio je hrvatski političar srpskog podrijetla, potpredsjednik Narodnog vijeća Slovenaca, Hrvata i Srba te će uz Stjepana Radića postati jedan od najutjecajnijih političara u Hrvatskoj.</a:t>
            </a:r>
            <a:endParaRPr sz="1200">
              <a:latin typeface="Georgia"/>
              <a:ea typeface="Georgia"/>
              <a:cs typeface="Georgia"/>
              <a:sym typeface="Georgia"/>
            </a:endParaRPr>
          </a:p>
        </p:txBody>
      </p:sp>
      <p:sp>
        <p:nvSpPr>
          <p:cNvPr id="390" name="Google Shape;390;p54"/>
          <p:cNvSpPr txBox="1">
            <a:spLocks noGrp="1"/>
          </p:cNvSpPr>
          <p:nvPr>
            <p:ph type="body" idx="2"/>
          </p:nvPr>
        </p:nvSpPr>
        <p:spPr>
          <a:xfrm>
            <a:off x="373250" y="72420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Mišljenje Stjepana Radića nije dijelio i Svetozar Pribičević. Naime, Pribičević je bio za hitno i bezuvjetno ujedinjenje Države Slovenaca, Hrvata i Srba i Kraljevine Srbije te za centralističko uređenje buduće zajedničke države.</a:t>
            </a:r>
            <a:endParaRPr sz="1200">
              <a:latin typeface="Georgia"/>
              <a:ea typeface="Georgia"/>
              <a:cs typeface="Georgia"/>
              <a:sym typeface="Georgia"/>
            </a:endParaRPr>
          </a:p>
        </p:txBody>
      </p:sp>
      <p:pic>
        <p:nvPicPr>
          <p:cNvPr id="391" name="Google Shape;391;p54"/>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55">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397" name="Google Shape;397;p55"/>
          <p:cNvSpPr txBox="1">
            <a:spLocks noGrp="1"/>
          </p:cNvSpPr>
          <p:nvPr>
            <p:ph type="title"/>
          </p:nvPr>
        </p:nvSpPr>
        <p:spPr>
          <a:xfrm>
            <a:off x="4229775" y="1102063"/>
            <a:ext cx="4350600" cy="10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Kraljevstvo Srba, Hrvata i Slovenaca</a:t>
            </a:r>
            <a:endParaRPr sz="2400">
              <a:solidFill>
                <a:srgbClr val="0B5394"/>
              </a:solidFill>
              <a:latin typeface="Georgia"/>
              <a:ea typeface="Georgia"/>
              <a:cs typeface="Georgia"/>
              <a:sym typeface="Georgia"/>
            </a:endParaRPr>
          </a:p>
        </p:txBody>
      </p:sp>
      <p:sp>
        <p:nvSpPr>
          <p:cNvPr id="398" name="Google Shape;398;p55"/>
          <p:cNvSpPr txBox="1">
            <a:spLocks noGrp="1"/>
          </p:cNvSpPr>
          <p:nvPr>
            <p:ph type="body" idx="2"/>
          </p:nvPr>
        </p:nvSpPr>
        <p:spPr>
          <a:xfrm>
            <a:off x="4405125" y="2138263"/>
            <a:ext cx="3999900" cy="2225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Ujedinjenje Države Slovenaca, Hrvata i Srba  i Kraljevine Srbije u jedinstveno Kraljevstvo Srba, Hrvata i Slovenaca proglasio je regent Aleksandar 1. prosinca 1918. godine. Međutim, Hrvatski sabor nikada nije potvrdio čin stvaranja Kraljevstva Srba, Hrvata i Slovenaca.</a:t>
            </a:r>
            <a:endParaRPr sz="1200">
              <a:latin typeface="Georgia"/>
              <a:ea typeface="Georgia"/>
              <a:cs typeface="Georgia"/>
              <a:sym typeface="Georgia"/>
            </a:endParaRPr>
          </a:p>
        </p:txBody>
      </p:sp>
      <p:pic>
        <p:nvPicPr>
          <p:cNvPr id="399" name="Google Shape;399;p55">
            <a:hlinkClick r:id="rId5"/>
          </p:cNvPr>
          <p:cNvPicPr preferRelativeResize="0"/>
          <p:nvPr/>
        </p:nvPicPr>
        <p:blipFill rotWithShape="1">
          <a:blip r:embed="rId6">
            <a:alphaModFix/>
          </a:blip>
          <a:srcRect t="10806" b="22774"/>
          <a:stretch/>
        </p:blipFill>
        <p:spPr>
          <a:xfrm>
            <a:off x="120625" y="1443000"/>
            <a:ext cx="3034251" cy="25797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405" name="Google Shape;405;p5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06" name="Google Shape;406;p56">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407" name="Google Shape;407;p56"/>
          <p:cNvSpPr txBox="1"/>
          <p:nvPr/>
        </p:nvSpPr>
        <p:spPr>
          <a:xfrm>
            <a:off x="4026000" y="947250"/>
            <a:ext cx="4684500" cy="3249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solidFill>
                  <a:schemeClr val="dk2"/>
                </a:solidFill>
                <a:latin typeface="Georgia"/>
                <a:ea typeface="Georgia"/>
                <a:cs typeface="Georgia"/>
                <a:sym typeface="Georgia"/>
              </a:rPr>
              <a:t>Stjepan Radić je smatrao da se nije poštovalo pravo na samoodređenje, nego je bez potvrde Hrvatskog sabora Hrvatskoj nametnuta nova vlast. Nije priznavao dinastiju Karađorđević ni čin ujedinjenja, a zbog tvrdnje da je Kraljevstvo SHS nastalo bez pristanka hrvatskog naroda i bez odobrenja Hrvatskog sabora bio je i u zatvoru od ožujka 1919. godine do veljače 1920. godine.</a:t>
            </a:r>
            <a:endParaRPr sz="1200">
              <a:latin typeface="Georgia"/>
              <a:ea typeface="Georgia"/>
              <a:cs typeface="Georgia"/>
              <a:sym typeface="Georgia"/>
            </a:endParaRPr>
          </a:p>
        </p:txBody>
      </p:sp>
      <p:pic>
        <p:nvPicPr>
          <p:cNvPr id="408" name="Google Shape;408;p56"/>
          <p:cNvPicPr preferRelativeResize="0"/>
          <p:nvPr/>
        </p:nvPicPr>
        <p:blipFill rotWithShape="1">
          <a:blip r:embed="rId5">
            <a:alphaModFix/>
          </a:blip>
          <a:srcRect l="2542" t="2029" r="1892" b="3577"/>
          <a:stretch/>
        </p:blipFill>
        <p:spPr>
          <a:xfrm>
            <a:off x="233363" y="1311300"/>
            <a:ext cx="2764375" cy="3685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7"/>
          <p:cNvSpPr txBox="1">
            <a:spLocks noGrp="1"/>
          </p:cNvSpPr>
          <p:nvPr>
            <p:ph type="title"/>
          </p:nvPr>
        </p:nvSpPr>
        <p:spPr>
          <a:xfrm>
            <a:off x="242875" y="11224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Radić priznao Kraljevinu SHS i Vidovdanski ustav</a:t>
            </a:r>
            <a:endParaRPr sz="3800">
              <a:solidFill>
                <a:srgbClr val="434343"/>
              </a:solidFill>
              <a:latin typeface="Georgia"/>
              <a:ea typeface="Georgia"/>
              <a:cs typeface="Georgia"/>
              <a:sym typeface="Georgia"/>
            </a:endParaRPr>
          </a:p>
        </p:txBody>
      </p:sp>
      <p:sp>
        <p:nvSpPr>
          <p:cNvPr id="414" name="Google Shape;414;p57"/>
          <p:cNvSpPr txBox="1">
            <a:spLocks noGrp="1"/>
          </p:cNvSpPr>
          <p:nvPr>
            <p:ph type="subTitle" idx="1"/>
          </p:nvPr>
        </p:nvSpPr>
        <p:spPr>
          <a:xfrm>
            <a:off x="242875" y="30964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1925.</a:t>
            </a:r>
            <a:endParaRPr sz="2400">
              <a:latin typeface="Georgia"/>
              <a:ea typeface="Georgia"/>
              <a:cs typeface="Georgia"/>
              <a:sym typeface="Georgia"/>
            </a:endParaRPr>
          </a:p>
        </p:txBody>
      </p:sp>
      <p:sp>
        <p:nvSpPr>
          <p:cNvPr id="415" name="Google Shape;415;p57"/>
          <p:cNvSpPr txBox="1">
            <a:spLocks noGrp="1"/>
          </p:cNvSpPr>
          <p:nvPr>
            <p:ph type="body" idx="2"/>
          </p:nvPr>
        </p:nvSpPr>
        <p:spPr>
          <a:xfrm>
            <a:off x="4916225" y="603900"/>
            <a:ext cx="3984900" cy="39357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solidFill>
                  <a:srgbClr val="434343"/>
                </a:solidFill>
                <a:latin typeface="Georgia"/>
                <a:ea typeface="Georgia"/>
                <a:cs typeface="Georgia"/>
                <a:sym typeface="Georgia"/>
              </a:rPr>
              <a:t>Stjepan Radić je zbog svog političkog djelovanja od 1918. – 1925. godine bio pritvaran, a njegova stranka Hrvatska republikanska seljačka stranka čak i zabranjena. Shvativši da iz zatvora ne može doprinijeti boljem položaju hrvatskog naroda u sastavu Kraljevine SHS odlučio je 1925. godine priznati monarhiju i Vidovdanski ustav te je ušao u vladu kao ministar prosvjete. Stranka se morala odreći republikanstva te se od tada naziva Hrvatska seljačka stranka.</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Ipak, već godinu poslije je napustio vladu i prešao u opoziciju.</a:t>
            </a:r>
            <a:endParaRPr sz="1200">
              <a:solidFill>
                <a:srgbClr val="434343"/>
              </a:solidFill>
              <a:latin typeface="Georgia"/>
              <a:ea typeface="Georgia"/>
              <a:cs typeface="Georgia"/>
              <a:sym typeface="Georgia"/>
            </a:endParaRPr>
          </a:p>
        </p:txBody>
      </p:sp>
      <p:pic>
        <p:nvPicPr>
          <p:cNvPr id="416" name="Google Shape;416;p5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a:spLocks noGrp="1"/>
          </p:cNvSpPr>
          <p:nvPr>
            <p:ph type="title"/>
          </p:nvPr>
        </p:nvSpPr>
        <p:spPr>
          <a:xfrm>
            <a:off x="4696950" y="345075"/>
            <a:ext cx="43011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Atentat na hrvatske zastupnike u Narodnoj skupštini</a:t>
            </a:r>
            <a:endParaRPr sz="2400">
              <a:solidFill>
                <a:srgbClr val="434343"/>
              </a:solidFill>
              <a:latin typeface="Georgia"/>
              <a:ea typeface="Georgia"/>
              <a:cs typeface="Georgia"/>
              <a:sym typeface="Georgia"/>
            </a:endParaRPr>
          </a:p>
        </p:txBody>
      </p:sp>
      <p:sp>
        <p:nvSpPr>
          <p:cNvPr id="422" name="Google Shape;422;p58"/>
          <p:cNvSpPr txBox="1">
            <a:spLocks noGrp="1"/>
          </p:cNvSpPr>
          <p:nvPr>
            <p:ph type="subTitle" idx="1"/>
          </p:nvPr>
        </p:nvSpPr>
        <p:spPr>
          <a:xfrm>
            <a:off x="4731300" y="1827375"/>
            <a:ext cx="4232400" cy="3115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100">
                <a:solidFill>
                  <a:srgbClr val="434343"/>
                </a:solidFill>
                <a:latin typeface="Georgia"/>
                <a:ea typeface="Georgia"/>
                <a:cs typeface="Georgia"/>
                <a:sym typeface="Georgia"/>
              </a:rPr>
              <a:t>Stjepan Radić je dosljedno istupao protiv centralizma, velikosrpske prevlasti u državi te je zagovarao federativno uređenje zemlje pa se njegovo političko djelovanje nameće kao glavni uzrok atentata na njega i druge hrvatske zastupnike koji se dogodio 20. lipnja 1928. godine.</a:t>
            </a:r>
            <a:endParaRPr sz="1100">
              <a:solidFill>
                <a:srgbClr val="434343"/>
              </a:solidFill>
              <a:latin typeface="Georgia"/>
              <a:ea typeface="Georgia"/>
              <a:cs typeface="Georgia"/>
              <a:sym typeface="Georgia"/>
            </a:endParaRPr>
          </a:p>
          <a:p>
            <a:pPr marL="0" lvl="0" indent="0" algn="l" rtl="0">
              <a:lnSpc>
                <a:spcPct val="150000"/>
              </a:lnSpc>
              <a:spcBef>
                <a:spcPts val="0"/>
              </a:spcBef>
              <a:spcAft>
                <a:spcPts val="0"/>
              </a:spcAft>
              <a:buClr>
                <a:schemeClr val="dk1"/>
              </a:buClr>
              <a:buSzPts val="1100"/>
              <a:buFont typeface="Arial"/>
              <a:buNone/>
            </a:pPr>
            <a:endParaRPr sz="1100" b="1">
              <a:solidFill>
                <a:srgbClr val="434343"/>
              </a:solidFill>
              <a:latin typeface="Georgia"/>
              <a:ea typeface="Georgia"/>
              <a:cs typeface="Georgia"/>
              <a:sym typeface="Georgia"/>
            </a:endParaRPr>
          </a:p>
          <a:p>
            <a:pPr marL="0" lvl="0" indent="0" algn="l" rtl="0">
              <a:lnSpc>
                <a:spcPct val="150000"/>
              </a:lnSpc>
              <a:spcBef>
                <a:spcPts val="0"/>
              </a:spcBef>
              <a:spcAft>
                <a:spcPts val="0"/>
              </a:spcAft>
              <a:buNone/>
            </a:pPr>
            <a:r>
              <a:rPr lang="hr" sz="1100">
                <a:solidFill>
                  <a:srgbClr val="434343"/>
                </a:solidFill>
                <a:latin typeface="Georgia"/>
                <a:ea typeface="Georgia"/>
                <a:cs typeface="Georgia"/>
                <a:sym typeface="Georgia"/>
              </a:rPr>
              <a:t>Zastupnik Srpske radikalne stranke</a:t>
            </a:r>
            <a:r>
              <a:rPr lang="hr" sz="1100" b="1">
                <a:solidFill>
                  <a:srgbClr val="434343"/>
                </a:solidFill>
                <a:latin typeface="Georgia"/>
                <a:ea typeface="Georgia"/>
                <a:cs typeface="Georgia"/>
                <a:sym typeface="Georgia"/>
              </a:rPr>
              <a:t> </a:t>
            </a:r>
            <a:r>
              <a:rPr lang="hr" sz="1100">
                <a:solidFill>
                  <a:srgbClr val="434343"/>
                </a:solidFill>
                <a:latin typeface="Georgia"/>
                <a:ea typeface="Georgia"/>
                <a:cs typeface="Georgia"/>
                <a:sym typeface="Georgia"/>
              </a:rPr>
              <a:t>Puniša Račić</a:t>
            </a:r>
            <a:r>
              <a:rPr lang="hr" sz="1100" b="1">
                <a:solidFill>
                  <a:srgbClr val="434343"/>
                </a:solidFill>
                <a:latin typeface="Georgia"/>
                <a:ea typeface="Georgia"/>
                <a:cs typeface="Georgia"/>
                <a:sym typeface="Georgia"/>
              </a:rPr>
              <a:t> </a:t>
            </a:r>
            <a:r>
              <a:rPr lang="hr" sz="1100">
                <a:solidFill>
                  <a:srgbClr val="434343"/>
                </a:solidFill>
                <a:latin typeface="Georgia"/>
                <a:ea typeface="Georgia"/>
                <a:cs typeface="Georgia"/>
                <a:sym typeface="Georgia"/>
              </a:rPr>
              <a:t>je pucao na hrvatske zastupnike nakon oštrije rasprave te je na mjestu ubio dva zastupnika, a trojicu ranio među kojima je bio i Stjepan Radić koji je preminuo od posljedica ranjavanja 8. kolovoza 1928. godine. Ubijeni su Pavle Radić, Đuro Basariček, a ranjeni Stjepan Radić, Ivan Pernar i Ivan Granđa. </a:t>
            </a:r>
            <a:endParaRPr sz="1100">
              <a:solidFill>
                <a:srgbClr val="434343"/>
              </a:solidFill>
              <a:latin typeface="Georgia"/>
              <a:ea typeface="Georgia"/>
              <a:cs typeface="Georgia"/>
              <a:sym typeface="Georgia"/>
            </a:endParaRPr>
          </a:p>
        </p:txBody>
      </p:sp>
      <p:pic>
        <p:nvPicPr>
          <p:cNvPr id="423" name="Google Shape;423;p58"/>
          <p:cNvPicPr preferRelativeResize="0"/>
          <p:nvPr/>
        </p:nvPicPr>
        <p:blipFill rotWithShape="1">
          <a:blip r:embed="rId3">
            <a:alphaModFix/>
          </a:blip>
          <a:srcRect l="7423" t="20740" r="10183" b="6101"/>
          <a:stretch/>
        </p:blipFill>
        <p:spPr>
          <a:xfrm>
            <a:off x="0" y="0"/>
            <a:ext cx="4572000" cy="5143501"/>
          </a:xfrm>
          <a:prstGeom prst="rect">
            <a:avLst/>
          </a:prstGeom>
          <a:noFill/>
          <a:ln>
            <a:noFill/>
          </a:ln>
        </p:spPr>
      </p:pic>
      <p:pic>
        <p:nvPicPr>
          <p:cNvPr id="424" name="Google Shape;424;p58"/>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311700" y="9559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Diktatura</a:t>
            </a:r>
            <a:endParaRPr sz="3800">
              <a:solidFill>
                <a:srgbClr val="434343"/>
              </a:solidFill>
              <a:latin typeface="Georgia"/>
              <a:ea typeface="Georgia"/>
              <a:cs typeface="Georgia"/>
              <a:sym typeface="Georgia"/>
            </a:endParaRPr>
          </a:p>
        </p:txBody>
      </p:sp>
      <p:sp>
        <p:nvSpPr>
          <p:cNvPr id="430" name="Google Shape;430;p59"/>
          <p:cNvSpPr txBox="1">
            <a:spLocks noGrp="1"/>
          </p:cNvSpPr>
          <p:nvPr>
            <p:ph type="body" idx="1"/>
          </p:nvPr>
        </p:nvSpPr>
        <p:spPr>
          <a:xfrm>
            <a:off x="311700" y="291940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Kralj Aleksandar 6. siječnja 1929. godine uvodi diktaturu prethodno raspustivši Narodnu skupštinu u Beogradu. Kraljevina Srba, Hrvata i Slovenaca u listopadu 1929. godine mijenja ime u Kraljevina Jugoslavija.</a:t>
            </a:r>
            <a:endParaRPr sz="1200">
              <a:solidFill>
                <a:srgbClr val="434343"/>
              </a:solidFill>
              <a:latin typeface="Georgia"/>
              <a:ea typeface="Georgia"/>
              <a:cs typeface="Georgia"/>
              <a:sym typeface="Georgia"/>
            </a:endParaRPr>
          </a:p>
        </p:txBody>
      </p:sp>
      <p:pic>
        <p:nvPicPr>
          <p:cNvPr id="431" name="Google Shape;431;p59"/>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0"/>
          <p:cNvSpPr txBox="1">
            <a:spLocks noGrp="1"/>
          </p:cNvSpPr>
          <p:nvPr>
            <p:ph type="title"/>
          </p:nvPr>
        </p:nvSpPr>
        <p:spPr>
          <a:xfrm>
            <a:off x="311700" y="984138"/>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Sporazum</a:t>
            </a:r>
            <a:br>
              <a:rPr lang="hr" sz="3800">
                <a:solidFill>
                  <a:srgbClr val="434343"/>
                </a:solidFill>
                <a:latin typeface="Georgia"/>
                <a:ea typeface="Georgia"/>
                <a:cs typeface="Georgia"/>
                <a:sym typeface="Georgia"/>
              </a:rPr>
            </a:br>
            <a:r>
              <a:rPr lang="hr" sz="3800">
                <a:solidFill>
                  <a:srgbClr val="434343"/>
                </a:solidFill>
                <a:latin typeface="Georgia"/>
                <a:ea typeface="Georgia"/>
                <a:cs typeface="Georgia"/>
                <a:sym typeface="Georgia"/>
              </a:rPr>
              <a:t>Cvetković - Maček</a:t>
            </a:r>
            <a:endParaRPr sz="3800">
              <a:solidFill>
                <a:srgbClr val="434343"/>
              </a:solidFill>
              <a:latin typeface="Georgia"/>
              <a:ea typeface="Georgia"/>
              <a:cs typeface="Georgia"/>
              <a:sym typeface="Georgia"/>
            </a:endParaRPr>
          </a:p>
        </p:txBody>
      </p:sp>
      <p:sp>
        <p:nvSpPr>
          <p:cNvPr id="437" name="Google Shape;437;p60"/>
          <p:cNvSpPr txBox="1">
            <a:spLocks noGrp="1"/>
          </p:cNvSpPr>
          <p:nvPr>
            <p:ph type="body" idx="1"/>
          </p:nvPr>
        </p:nvSpPr>
        <p:spPr>
          <a:xfrm>
            <a:off x="311700" y="3159013"/>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Sporazum Cvetković-Maček potpisan je pred sami početak Drugog svjetskog rata, a njime je stvorena Banovina Hrvatska koja je unutar Kraljevine Jugoslavije dobila određenu samostalnost.</a:t>
            </a:r>
            <a:endParaRPr sz="1200">
              <a:latin typeface="Georgia"/>
              <a:ea typeface="Georgia"/>
              <a:cs typeface="Georgia"/>
              <a:sym typeface="Georgia"/>
            </a:endParaRPr>
          </a:p>
        </p:txBody>
      </p:sp>
      <p:pic>
        <p:nvPicPr>
          <p:cNvPr id="438" name="Google Shape;438;p60"/>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1"/>
          <p:cNvSpPr txBox="1">
            <a:spLocks noGrp="1"/>
          </p:cNvSpPr>
          <p:nvPr>
            <p:ph type="title"/>
          </p:nvPr>
        </p:nvSpPr>
        <p:spPr>
          <a:xfrm>
            <a:off x="311700" y="458025"/>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434343"/>
                </a:solidFill>
                <a:latin typeface="Georgia"/>
                <a:ea typeface="Georgia"/>
                <a:cs typeface="Georgia"/>
                <a:sym typeface="Georgia"/>
              </a:rPr>
              <a:t>6. travnja 1941.</a:t>
            </a:r>
            <a:endParaRPr sz="3800">
              <a:solidFill>
                <a:srgbClr val="434343"/>
              </a:solidFill>
              <a:latin typeface="Georgia"/>
              <a:ea typeface="Georgia"/>
              <a:cs typeface="Georgia"/>
              <a:sym typeface="Georgia"/>
            </a:endParaRPr>
          </a:p>
        </p:txBody>
      </p:sp>
      <p:sp>
        <p:nvSpPr>
          <p:cNvPr id="444" name="Google Shape;444;p61"/>
          <p:cNvSpPr txBox="1">
            <a:spLocks noGrp="1"/>
          </p:cNvSpPr>
          <p:nvPr>
            <p:ph type="body" idx="1"/>
          </p:nvPr>
        </p:nvSpPr>
        <p:spPr>
          <a:xfrm>
            <a:off x="311700" y="2571750"/>
            <a:ext cx="8520600" cy="202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solidFill>
                  <a:srgbClr val="434343"/>
                </a:solidFill>
                <a:latin typeface="Georgia"/>
                <a:ea typeface="Georgia"/>
                <a:cs typeface="Georgia"/>
                <a:sym typeface="Georgia"/>
              </a:rPr>
              <a:t>Jugoslavija je 25. ožujka 1941. pristupila Trojnom paktu zbog čega na intervenciju Velike Britanije dolazi do državnog udara, a zatim na prijestolje dolazi kralj Petar s nepunih 18 godina.</a:t>
            </a:r>
            <a:endParaRPr sz="1200">
              <a:solidFill>
                <a:srgbClr val="434343"/>
              </a:solidFill>
              <a:latin typeface="Georgia"/>
              <a:ea typeface="Georgia"/>
              <a:cs typeface="Georgia"/>
              <a:sym typeface="Georgia"/>
            </a:endParaRPr>
          </a:p>
          <a:p>
            <a:pPr marL="0" lvl="0" indent="0" algn="l" rtl="0">
              <a:lnSpc>
                <a:spcPct val="107000"/>
              </a:lnSpc>
              <a:spcBef>
                <a:spcPts val="1600"/>
              </a:spcBef>
              <a:spcAft>
                <a:spcPts val="0"/>
              </a:spcAft>
              <a:buNone/>
            </a:pPr>
            <a:r>
              <a:rPr lang="hr" sz="1200">
                <a:solidFill>
                  <a:srgbClr val="434343"/>
                </a:solidFill>
                <a:latin typeface="Georgia"/>
                <a:ea typeface="Georgia"/>
                <a:cs typeface="Georgia"/>
                <a:sym typeface="Georgia"/>
              </a:rPr>
              <a:t>Njemačka je napala Kraljevinu Jugoslaviju 6. travnja 1941. godine, a 17. travnja iste godine Jugoslavenska vojska potpisuje bezuvjetnu kapitulaciju.</a:t>
            </a:r>
            <a:endParaRPr sz="1200">
              <a:solidFill>
                <a:srgbClr val="434343"/>
              </a:solidFill>
              <a:latin typeface="Georgia"/>
              <a:ea typeface="Georgia"/>
              <a:cs typeface="Georgia"/>
              <a:sym typeface="Georgia"/>
            </a:endParaRPr>
          </a:p>
        </p:txBody>
      </p:sp>
      <p:pic>
        <p:nvPicPr>
          <p:cNvPr id="445" name="Google Shape;445;p61"/>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r="4988" b="20647"/>
          <a:stretch/>
        </p:blipFill>
        <p:spPr>
          <a:xfrm>
            <a:off x="0" y="0"/>
            <a:ext cx="4572000" cy="5143500"/>
          </a:xfrm>
          <a:prstGeom prst="rect">
            <a:avLst/>
          </a:prstGeom>
          <a:noFill/>
          <a:ln>
            <a:noFill/>
          </a:ln>
        </p:spPr>
      </p:pic>
      <p:sp>
        <p:nvSpPr>
          <p:cNvPr id="83" name="Google Shape;83;p17"/>
          <p:cNvSpPr txBox="1">
            <a:spLocks noGrp="1"/>
          </p:cNvSpPr>
          <p:nvPr>
            <p:ph type="title"/>
          </p:nvPr>
        </p:nvSpPr>
        <p:spPr>
          <a:xfrm>
            <a:off x="4812025" y="936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0B5394"/>
                </a:solidFill>
                <a:latin typeface="Georgia"/>
                <a:ea typeface="Georgia"/>
                <a:cs typeface="Georgia"/>
                <a:sym typeface="Georgia"/>
              </a:rPr>
              <a:t>Pacta Conventa</a:t>
            </a:r>
            <a:br>
              <a:rPr lang="hr" sz="2400">
                <a:solidFill>
                  <a:srgbClr val="0B5394"/>
                </a:solidFill>
                <a:latin typeface="Georgia"/>
                <a:ea typeface="Georgia"/>
                <a:cs typeface="Georgia"/>
                <a:sym typeface="Georgia"/>
              </a:rPr>
            </a:br>
            <a:r>
              <a:rPr lang="hr" sz="2400">
                <a:solidFill>
                  <a:srgbClr val="0B5394"/>
                </a:solidFill>
                <a:latin typeface="Georgia"/>
                <a:ea typeface="Georgia"/>
                <a:cs typeface="Georgia"/>
                <a:sym typeface="Georgia"/>
              </a:rPr>
              <a:t>(1102. - 1526.)</a:t>
            </a:r>
            <a:endParaRPr sz="2400">
              <a:solidFill>
                <a:srgbClr val="0B5394"/>
              </a:solidFill>
              <a:latin typeface="Georgia"/>
              <a:ea typeface="Georgia"/>
              <a:cs typeface="Georgia"/>
              <a:sym typeface="Georgia"/>
            </a:endParaRPr>
          </a:p>
        </p:txBody>
      </p:sp>
      <p:sp>
        <p:nvSpPr>
          <p:cNvPr id="84" name="Google Shape;84;p17"/>
          <p:cNvSpPr txBox="1">
            <a:spLocks noGrp="1"/>
          </p:cNvSpPr>
          <p:nvPr>
            <p:ph type="body" idx="4294967295"/>
          </p:nvPr>
        </p:nvSpPr>
        <p:spPr>
          <a:xfrm>
            <a:off x="4960525" y="1575950"/>
            <a:ext cx="3896700" cy="2952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0B5394"/>
                </a:solidFill>
                <a:latin typeface="Georgia"/>
                <a:ea typeface="Georgia"/>
                <a:cs typeface="Georgia"/>
                <a:sym typeface="Georgia"/>
              </a:rPr>
              <a:t>1102. godine zaključen je sporazum nama poznat pod imenom PACTA CONVENTA. Bio je to dogovor između hrvatskog plemstva i ugarskog kralja Kolomana u kojem je Koloman obećao hrvatskom plemstvu da mu neće oduzimati posjede i da mu neće nametati poreze te da će ono ići samo u obrambene ratove, a hrvatsko plemstvo će ga zauzvrat priznati kao svoga kralja. </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0"/>
              </a:spcAft>
              <a:buNone/>
            </a:pPr>
            <a:r>
              <a:rPr lang="hr" sz="1200">
                <a:solidFill>
                  <a:srgbClr val="0B5394"/>
                </a:solidFill>
                <a:latin typeface="Georgia"/>
                <a:ea typeface="Georgia"/>
                <a:cs typeface="Georgia"/>
                <a:sym typeface="Georgia"/>
              </a:rPr>
              <a:t>Nakon što je Koloman 1102. godine okrunjen u Biogradu za hrvatskog kralja, Hrvatska i Ugarska ušle su u personalnu uniju.</a:t>
            </a:r>
            <a:endParaRPr sz="1200">
              <a:solidFill>
                <a:srgbClr val="0B5394"/>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0B5394"/>
                </a:solidFill>
                <a:latin typeface="Georgia"/>
                <a:ea typeface="Georgia"/>
                <a:cs typeface="Georgia"/>
                <a:sym typeface="Georgia"/>
              </a:rPr>
              <a:t/>
            </a:r>
            <a:br>
              <a:rPr lang="hr" sz="1200">
                <a:solidFill>
                  <a:srgbClr val="0B5394"/>
                </a:solidFill>
                <a:latin typeface="Georgia"/>
                <a:ea typeface="Georgia"/>
                <a:cs typeface="Georgia"/>
                <a:sym typeface="Georgia"/>
              </a:rPr>
            </a:br>
            <a:r>
              <a:rPr lang="hr" sz="1200">
                <a:solidFill>
                  <a:srgbClr val="0B5394"/>
                </a:solidFill>
                <a:latin typeface="Georgia"/>
                <a:ea typeface="Georgia"/>
                <a:cs typeface="Georgia"/>
                <a:sym typeface="Georgia"/>
              </a:rPr>
              <a:t/>
            </a:r>
            <a:br>
              <a:rPr lang="hr" sz="1200">
                <a:solidFill>
                  <a:srgbClr val="0B5394"/>
                </a:solidFill>
                <a:latin typeface="Georgia"/>
                <a:ea typeface="Georgia"/>
                <a:cs typeface="Georgia"/>
                <a:sym typeface="Georgia"/>
              </a:rPr>
            </a:br>
            <a:endParaRPr sz="1200">
              <a:solidFill>
                <a:srgbClr val="0B5394"/>
              </a:solidFill>
              <a:latin typeface="Georgia"/>
              <a:ea typeface="Georgia"/>
              <a:cs typeface="Georgia"/>
              <a:sym typeface="Georgia"/>
            </a:endParaRPr>
          </a:p>
        </p:txBody>
      </p:sp>
      <p:pic>
        <p:nvPicPr>
          <p:cNvPr id="85" name="Google Shape;85;p17"/>
          <p:cNvPicPr preferRelativeResize="0"/>
          <p:nvPr/>
        </p:nvPicPr>
        <p:blipFill>
          <a:blip r:embed="rId4">
            <a:alphaModFix/>
          </a:blip>
          <a:stretch>
            <a:fillRect/>
          </a:stretch>
        </p:blipFill>
        <p:spPr>
          <a:xfrm>
            <a:off x="8216124" y="93649"/>
            <a:ext cx="859175" cy="486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1" name="Google Shape;451;p62"/>
          <p:cNvSpPr txBox="1">
            <a:spLocks noGrp="1"/>
          </p:cNvSpPr>
          <p:nvPr>
            <p:ph type="title"/>
          </p:nvPr>
        </p:nvSpPr>
        <p:spPr>
          <a:xfrm>
            <a:off x="1618250" y="439275"/>
            <a:ext cx="7404900" cy="15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Nezavisna Država Hrvatska</a:t>
            </a:r>
            <a:endParaRPr sz="3800">
              <a:solidFill>
                <a:srgbClr val="D9D9D9"/>
              </a:solidFill>
              <a:latin typeface="Georgia"/>
              <a:ea typeface="Georgia"/>
              <a:cs typeface="Georgia"/>
              <a:sym typeface="Georgia"/>
            </a:endParaRPr>
          </a:p>
        </p:txBody>
      </p:sp>
      <p:sp>
        <p:nvSpPr>
          <p:cNvPr id="452" name="Google Shape;452;p62"/>
          <p:cNvSpPr txBox="1">
            <a:spLocks noGrp="1"/>
          </p:cNvSpPr>
          <p:nvPr>
            <p:ph type="body" idx="1"/>
          </p:nvPr>
        </p:nvSpPr>
        <p:spPr>
          <a:xfrm>
            <a:off x="311700" y="3122625"/>
            <a:ext cx="8520600" cy="1524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novim okolnostima, u tijeku Drugog svjetskog rata, hrvatski narod dobiva novu državu koja je proglašena 10. travnja 1941. godine, a nazvana je Nezavisna Država Hrvatska. </a:t>
            </a:r>
            <a:br>
              <a:rPr lang="hr" sz="1200">
                <a:latin typeface="Georgia"/>
                <a:ea typeface="Georgia"/>
                <a:cs typeface="Georgia"/>
                <a:sym typeface="Georgia"/>
              </a:rPr>
            </a:br>
            <a:r>
              <a:rPr lang="hr" sz="1200">
                <a:latin typeface="Georgia"/>
                <a:ea typeface="Georgia"/>
                <a:cs typeface="Georgia"/>
                <a:sym typeface="Georgia"/>
              </a:rPr>
              <a:t/>
            </a:r>
            <a:br>
              <a:rPr lang="hr" sz="1200">
                <a:latin typeface="Georgia"/>
                <a:ea typeface="Georgia"/>
                <a:cs typeface="Georgia"/>
                <a:sym typeface="Georgia"/>
              </a:rPr>
            </a:br>
            <a:r>
              <a:rPr lang="hr" sz="1200">
                <a:latin typeface="Georgia"/>
                <a:ea typeface="Georgia"/>
                <a:cs typeface="Georgia"/>
                <a:sym typeface="Georgia"/>
              </a:rPr>
              <a:t>NDH je bila podređena Njemačkoj i Italiji, a prema uzoru fašističke Italije i nacističke Njemačke i NDH je provodila diktaturu i teror. Bili su uvedeni rasni zakoni, osnivani koncentracijski logori.</a:t>
            </a:r>
            <a:endParaRPr sz="1200">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63">
            <a:hlinkClick r:id="rId3"/>
          </p:cNvPr>
          <p:cNvPicPr preferRelativeResize="0"/>
          <p:nvPr/>
        </p:nvPicPr>
        <p:blipFill>
          <a:blip r:embed="rId4">
            <a:alphaModFix/>
          </a:blip>
          <a:stretch>
            <a:fillRect/>
          </a:stretch>
        </p:blipFill>
        <p:spPr>
          <a:xfrm>
            <a:off x="3256325" y="933450"/>
            <a:ext cx="5887675" cy="3276600"/>
          </a:xfrm>
          <a:prstGeom prst="rect">
            <a:avLst/>
          </a:prstGeom>
          <a:noFill/>
          <a:ln>
            <a:noFill/>
          </a:ln>
        </p:spPr>
      </p:pic>
      <p:pic>
        <p:nvPicPr>
          <p:cNvPr id="458" name="Google Shape;458;p63">
            <a:hlinkClick r:id="rId5"/>
          </p:cNvPr>
          <p:cNvPicPr preferRelativeResize="0"/>
          <p:nvPr/>
        </p:nvPicPr>
        <p:blipFill>
          <a:blip r:embed="rId6">
            <a:alphaModFix/>
          </a:blip>
          <a:stretch>
            <a:fillRect/>
          </a:stretch>
        </p:blipFill>
        <p:spPr>
          <a:xfrm>
            <a:off x="0" y="0"/>
            <a:ext cx="9144000" cy="5143500"/>
          </a:xfrm>
          <a:prstGeom prst="rect">
            <a:avLst/>
          </a:prstGeom>
          <a:noFill/>
          <a:ln>
            <a:noFill/>
          </a:ln>
        </p:spPr>
      </p:pic>
      <p:sp>
        <p:nvSpPr>
          <p:cNvPr id="459" name="Google Shape;459;p63"/>
          <p:cNvSpPr txBox="1">
            <a:spLocks noGrp="1"/>
          </p:cNvSpPr>
          <p:nvPr>
            <p:ph type="title"/>
          </p:nvPr>
        </p:nvSpPr>
        <p:spPr>
          <a:xfrm>
            <a:off x="311700" y="1299975"/>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Hrvatski državni sabor u NDH</a:t>
            </a:r>
            <a:endParaRPr>
              <a:solidFill>
                <a:srgbClr val="D9D9D9"/>
              </a:solidFill>
              <a:latin typeface="Georgia"/>
              <a:ea typeface="Georgia"/>
              <a:cs typeface="Georgia"/>
              <a:sym typeface="Georgia"/>
            </a:endParaRPr>
          </a:p>
        </p:txBody>
      </p:sp>
      <p:sp>
        <p:nvSpPr>
          <p:cNvPr id="460" name="Google Shape;460;p63"/>
          <p:cNvSpPr txBox="1">
            <a:spLocks noGrp="1"/>
          </p:cNvSpPr>
          <p:nvPr>
            <p:ph type="body" idx="1"/>
          </p:nvPr>
        </p:nvSpPr>
        <p:spPr>
          <a:xfrm>
            <a:off x="222900" y="2235025"/>
            <a:ext cx="2808000" cy="27114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None/>
            </a:pPr>
            <a:r>
              <a:rPr lang="hr">
                <a:solidFill>
                  <a:srgbClr val="D9D9D9"/>
                </a:solidFill>
                <a:latin typeface="Georgia"/>
                <a:ea typeface="Georgia"/>
                <a:cs typeface="Georgia"/>
                <a:sym typeface="Georgia"/>
              </a:rPr>
              <a:t>Hrvatski državni sabor bio je u vrijeme Nezavisne Države Hrvatske sazvan bez provođenja izbora, a sastao se tri puta.</a:t>
            </a:r>
            <a:endParaRPr>
              <a:solidFill>
                <a:srgbClr val="D9D9D9"/>
              </a:solidFill>
              <a:latin typeface="Georgia"/>
              <a:ea typeface="Georgia"/>
              <a:cs typeface="Georgia"/>
              <a:sym typeface="Georgia"/>
            </a:endParaRPr>
          </a:p>
          <a:p>
            <a:pPr marL="0" lvl="0" indent="0" algn="l" rtl="0">
              <a:lnSpc>
                <a:spcPct val="107000"/>
              </a:lnSpc>
              <a:spcBef>
                <a:spcPts val="0"/>
              </a:spcBef>
              <a:spcAft>
                <a:spcPts val="0"/>
              </a:spcAft>
              <a:buNone/>
            </a:pPr>
            <a:endParaRPr>
              <a:solidFill>
                <a:srgbClr val="D9D9D9"/>
              </a:solidFill>
              <a:latin typeface="Georgia"/>
              <a:ea typeface="Georgia"/>
              <a:cs typeface="Georgia"/>
              <a:sym typeface="Georgia"/>
            </a:endParaRPr>
          </a:p>
          <a:p>
            <a:pPr marL="0" lvl="0" indent="0" algn="l" rtl="0">
              <a:spcBef>
                <a:spcPts val="0"/>
              </a:spcBef>
              <a:spcAft>
                <a:spcPts val="0"/>
              </a:spcAft>
              <a:buNone/>
            </a:pPr>
            <a:r>
              <a:rPr lang="hr">
                <a:solidFill>
                  <a:srgbClr val="D9D9D9"/>
                </a:solidFill>
                <a:latin typeface="Georgia"/>
                <a:ea typeface="Georgia"/>
                <a:cs typeface="Georgia"/>
                <a:sym typeface="Georgia"/>
              </a:rPr>
              <a:t>Doneseni su mnogi zakoni o nacionalnoj i rasnoj isključivosti.</a:t>
            </a:r>
            <a:endParaRPr>
              <a:solidFill>
                <a:srgbClr val="D9D9D9"/>
              </a:solidFill>
              <a:latin typeface="Georgia"/>
              <a:ea typeface="Georgia"/>
              <a:cs typeface="Georgia"/>
              <a:sym typeface="Georgia"/>
            </a:endParaRPr>
          </a:p>
          <a:p>
            <a:pPr marL="0" lvl="0" indent="0" algn="l" rtl="0">
              <a:lnSpc>
                <a:spcPct val="107000"/>
              </a:lnSpc>
              <a:spcBef>
                <a:spcPts val="1600"/>
              </a:spcBef>
              <a:spcAft>
                <a:spcPts val="0"/>
              </a:spcAft>
              <a:buNone/>
            </a:pPr>
            <a:r>
              <a:rPr lang="hr">
                <a:solidFill>
                  <a:srgbClr val="D9D9D9"/>
                </a:solidFill>
                <a:latin typeface="Georgia"/>
                <a:ea typeface="Georgia"/>
                <a:cs typeface="Georgia"/>
                <a:sym typeface="Georgia"/>
              </a:rPr>
              <a:t>Vrhovnu vlast imao je poglavnik Ante Pavelić, a političkim strankama rad je bio zabranjen. Pravo na rad i djelovanje imao je isključivo ustaški pokret.</a:t>
            </a:r>
            <a:endParaRPr>
              <a:solidFill>
                <a:srgbClr val="D9D9D9"/>
              </a:solidFill>
              <a:latin typeface="Georgia"/>
              <a:ea typeface="Georgia"/>
              <a:cs typeface="Georgia"/>
              <a:sym typeface="Georgi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4"/>
          <p:cNvSpPr txBox="1">
            <a:spLocks noGrp="1"/>
          </p:cNvSpPr>
          <p:nvPr>
            <p:ph type="body" idx="1"/>
          </p:nvPr>
        </p:nvSpPr>
        <p:spPr>
          <a:xfrm>
            <a:off x="311700" y="287720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latin typeface="Georgia"/>
                <a:ea typeface="Georgia"/>
                <a:cs typeface="Georgia"/>
                <a:sym typeface="Georgia"/>
              </a:rPr>
              <a:t>Najviše predstavničko tijelo svih naroda u Jugoslaviji osnovano je u Bihaću u studenom 1942. godine, a zvalo se Antifašističko vijeće narodnog oslobođenja Jugoslavije ili AVNOJ.</a:t>
            </a:r>
            <a:endParaRPr sz="1200">
              <a:latin typeface="Georgia"/>
              <a:ea typeface="Georgia"/>
              <a:cs typeface="Georgia"/>
              <a:sym typeface="Georgia"/>
            </a:endParaRPr>
          </a:p>
        </p:txBody>
      </p:sp>
      <p:sp>
        <p:nvSpPr>
          <p:cNvPr id="466" name="Google Shape;466;p64"/>
          <p:cNvSpPr txBox="1">
            <a:spLocks noGrp="1"/>
          </p:cNvSpPr>
          <p:nvPr>
            <p:ph type="title"/>
          </p:nvPr>
        </p:nvSpPr>
        <p:spPr>
          <a:xfrm>
            <a:off x="311700" y="9137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AVNOJ</a:t>
            </a:r>
            <a:endParaRPr sz="3800">
              <a:solidFill>
                <a:srgbClr val="0B5394"/>
              </a:solidFill>
              <a:latin typeface="Georgia"/>
              <a:ea typeface="Georgia"/>
              <a:cs typeface="Georgia"/>
              <a:sym typeface="Georgia"/>
            </a:endParaRPr>
          </a:p>
        </p:txBody>
      </p:sp>
      <p:pic>
        <p:nvPicPr>
          <p:cNvPr id="467" name="Google Shape;467;p64"/>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6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73" name="Google Shape;473;p65"/>
          <p:cNvSpPr txBox="1">
            <a:spLocks noGrp="1"/>
          </p:cNvSpPr>
          <p:nvPr>
            <p:ph type="title"/>
          </p:nvPr>
        </p:nvSpPr>
        <p:spPr>
          <a:xfrm>
            <a:off x="1198925" y="373450"/>
            <a:ext cx="79449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ZAVNOH</a:t>
            </a:r>
            <a:endParaRPr sz="3800">
              <a:solidFill>
                <a:srgbClr val="D9D9D9"/>
              </a:solidFill>
              <a:latin typeface="Georgia"/>
              <a:ea typeface="Georgia"/>
              <a:cs typeface="Georgia"/>
              <a:sym typeface="Georgia"/>
            </a:endParaRPr>
          </a:p>
        </p:txBody>
      </p:sp>
      <p:sp>
        <p:nvSpPr>
          <p:cNvPr id="474" name="Google Shape;474;p65"/>
          <p:cNvSpPr txBox="1">
            <a:spLocks noGrp="1"/>
          </p:cNvSpPr>
          <p:nvPr>
            <p:ph type="body" idx="1"/>
          </p:nvPr>
        </p:nvSpPr>
        <p:spPr>
          <a:xfrm>
            <a:off x="311700" y="340385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Najviše političko i predstavničko tijelo partizanske vlasti u Hrvatskoj je osnovano u lipnju 1943. godine, a zvalo se Zemaljsko antifašističko vijeće narodnog oslobođenja Hrvatske ili ZAVNOH.</a:t>
            </a:r>
            <a:endParaRPr sz="1200">
              <a:latin typeface="Georgia"/>
              <a:ea typeface="Georgia"/>
              <a:cs typeface="Georgia"/>
              <a:sym typeface="Georg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66"/>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0" name="Google Shape;480;p66"/>
          <p:cNvSpPr txBox="1">
            <a:spLocks noGrp="1"/>
          </p:cNvSpPr>
          <p:nvPr>
            <p:ph type="title"/>
          </p:nvPr>
        </p:nvSpPr>
        <p:spPr>
          <a:xfrm>
            <a:off x="1198925" y="373450"/>
            <a:ext cx="79449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ZAVNOH</a:t>
            </a:r>
            <a:endParaRPr sz="3800">
              <a:solidFill>
                <a:srgbClr val="D9D9D9"/>
              </a:solidFill>
              <a:latin typeface="Georgia"/>
              <a:ea typeface="Georgia"/>
              <a:cs typeface="Georgia"/>
              <a:sym typeface="Georgia"/>
            </a:endParaRPr>
          </a:p>
        </p:txBody>
      </p:sp>
      <p:sp>
        <p:nvSpPr>
          <p:cNvPr id="481" name="Google Shape;481;p66"/>
          <p:cNvSpPr txBox="1">
            <a:spLocks noGrp="1"/>
          </p:cNvSpPr>
          <p:nvPr>
            <p:ph type="body" idx="1"/>
          </p:nvPr>
        </p:nvSpPr>
        <p:spPr>
          <a:xfrm>
            <a:off x="311700" y="3389050"/>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Nakon kapitulacije Italije 8. rujna 1943. godine, Zemaljsko antifašističko vijeće narodnog oslobođenja Hrvatske kao najviše političko i predstavničko tijelo partizanske vlasti u Hrvatskoj donosi proglas o vraćanju svih područja Hrvatskoj koja su joj prethodno bila oduzeta Rapallskim ugovorima (1920.) i Rimskim ugovorima (1941.).</a:t>
            </a:r>
            <a:endParaRPr sz="1200">
              <a:latin typeface="Georgia"/>
              <a:ea typeface="Georgia"/>
              <a:cs typeface="Georgia"/>
              <a:sym typeface="Georgi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7"/>
          <p:cNvSpPr txBox="1">
            <a:spLocks noGrp="1"/>
          </p:cNvSpPr>
          <p:nvPr>
            <p:ph type="title"/>
          </p:nvPr>
        </p:nvSpPr>
        <p:spPr>
          <a:xfrm>
            <a:off x="311700" y="504450"/>
            <a:ext cx="8520600" cy="282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Demokratska Federativna</a:t>
            </a:r>
            <a:br>
              <a:rPr lang="hr" sz="3800">
                <a:solidFill>
                  <a:srgbClr val="0B5394"/>
                </a:solidFill>
                <a:latin typeface="Georgia"/>
                <a:ea typeface="Georgia"/>
                <a:cs typeface="Georgia"/>
                <a:sym typeface="Georgia"/>
              </a:rPr>
            </a:br>
            <a:r>
              <a:rPr lang="hr" sz="3800">
                <a:solidFill>
                  <a:srgbClr val="0B5394"/>
                </a:solidFill>
                <a:latin typeface="Georgia"/>
                <a:ea typeface="Georgia"/>
                <a:cs typeface="Georgia"/>
                <a:sym typeface="Georgia"/>
              </a:rPr>
              <a:t>Jugoslavija</a:t>
            </a:r>
            <a:endParaRPr sz="3800">
              <a:solidFill>
                <a:srgbClr val="0B5394"/>
              </a:solidFill>
              <a:latin typeface="Georgia"/>
              <a:ea typeface="Georgia"/>
              <a:cs typeface="Georgia"/>
              <a:sym typeface="Georgia"/>
            </a:endParaRPr>
          </a:p>
        </p:txBody>
      </p:sp>
      <p:sp>
        <p:nvSpPr>
          <p:cNvPr id="487" name="Google Shape;487;p67"/>
          <p:cNvSpPr txBox="1">
            <a:spLocks noGrp="1"/>
          </p:cNvSpPr>
          <p:nvPr>
            <p:ph type="body" idx="1"/>
          </p:nvPr>
        </p:nvSpPr>
        <p:spPr>
          <a:xfrm>
            <a:off x="311700" y="3329850"/>
            <a:ext cx="8520600" cy="1300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1600"/>
              </a:spcAft>
              <a:buNone/>
            </a:pPr>
            <a:r>
              <a:rPr lang="hr" sz="1200">
                <a:solidFill>
                  <a:srgbClr val="434343"/>
                </a:solidFill>
                <a:latin typeface="Georgia"/>
                <a:ea typeface="Georgia"/>
                <a:cs typeface="Georgia"/>
                <a:sym typeface="Georgia"/>
              </a:rPr>
              <a:t>Nova jugoslavenska država koju je proglasio AVNOJ</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1943. godine</a:t>
            </a:r>
            <a:r>
              <a:rPr lang="hr" sz="1200" b="1">
                <a:solidFill>
                  <a:srgbClr val="434343"/>
                </a:solidFill>
                <a:latin typeface="Georgia"/>
                <a:ea typeface="Georgia"/>
                <a:cs typeface="Georgia"/>
                <a:sym typeface="Georgia"/>
              </a:rPr>
              <a:t> </a:t>
            </a:r>
            <a:r>
              <a:rPr lang="hr" sz="1200">
                <a:solidFill>
                  <a:srgbClr val="434343"/>
                </a:solidFill>
                <a:latin typeface="Georgia"/>
                <a:ea typeface="Georgia"/>
                <a:cs typeface="Georgia"/>
                <a:sym typeface="Georgia"/>
              </a:rPr>
              <a:t>nazvana je Demokratska Federativna Jugoslavija.</a:t>
            </a:r>
            <a:endParaRPr sz="1200">
              <a:solidFill>
                <a:srgbClr val="434343"/>
              </a:solidFill>
              <a:latin typeface="Georgia"/>
              <a:ea typeface="Georgia"/>
              <a:cs typeface="Georgia"/>
              <a:sym typeface="Georgia"/>
            </a:endParaRPr>
          </a:p>
        </p:txBody>
      </p:sp>
      <p:pic>
        <p:nvPicPr>
          <p:cNvPr id="488" name="Google Shape;488;p6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4" name="Google Shape;494;p68"/>
          <p:cNvSpPr txBox="1">
            <a:spLocks noGrp="1"/>
          </p:cNvSpPr>
          <p:nvPr>
            <p:ph type="title"/>
          </p:nvPr>
        </p:nvSpPr>
        <p:spPr>
          <a:xfrm>
            <a:off x="1672575" y="373450"/>
            <a:ext cx="74712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Federalna Država Hrvatska</a:t>
            </a:r>
            <a:endParaRPr sz="3800">
              <a:solidFill>
                <a:srgbClr val="D9D9D9"/>
              </a:solidFill>
              <a:latin typeface="Georgia"/>
              <a:ea typeface="Georgia"/>
              <a:cs typeface="Georgia"/>
              <a:sym typeface="Georgia"/>
            </a:endParaRPr>
          </a:p>
        </p:txBody>
      </p:sp>
      <p:sp>
        <p:nvSpPr>
          <p:cNvPr id="495" name="Google Shape;495;p68"/>
          <p:cNvSpPr txBox="1"/>
          <p:nvPr/>
        </p:nvSpPr>
        <p:spPr>
          <a:xfrm>
            <a:off x="423900" y="3115700"/>
            <a:ext cx="8296200" cy="16947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Na trećem zasjedanju ZAVNOH-a održanom početkom svibnja 1944. godine u Topuskom proglašena je Federalna Država Hrvatska kao ravnopravna članica Demokratske Federativne Jugoslavije.</a:t>
            </a:r>
            <a:endParaRPr sz="1200">
              <a:solidFill>
                <a:srgbClr val="434343"/>
              </a:solidFill>
              <a:latin typeface="Georgia"/>
              <a:ea typeface="Georgia"/>
              <a:cs typeface="Georgia"/>
              <a:sym typeface="Georgi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9"/>
          <p:cNvSpPr txBox="1">
            <a:spLocks noGrp="1"/>
          </p:cNvSpPr>
          <p:nvPr>
            <p:ph type="title"/>
          </p:nvPr>
        </p:nvSpPr>
        <p:spPr>
          <a:xfrm>
            <a:off x="311700" y="1134600"/>
            <a:ext cx="8520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8. svibnja 1945.</a:t>
            </a:r>
            <a:endParaRPr sz="3800">
              <a:solidFill>
                <a:srgbClr val="0B5394"/>
              </a:solidFill>
              <a:latin typeface="Georgia"/>
              <a:ea typeface="Georgia"/>
              <a:cs typeface="Georgia"/>
              <a:sym typeface="Georgia"/>
            </a:endParaRPr>
          </a:p>
        </p:txBody>
      </p:sp>
      <p:sp>
        <p:nvSpPr>
          <p:cNvPr id="501" name="Google Shape;501;p69"/>
          <p:cNvSpPr txBox="1">
            <a:spLocks noGrp="1"/>
          </p:cNvSpPr>
          <p:nvPr>
            <p:ph type="body" idx="1"/>
          </p:nvPr>
        </p:nvSpPr>
        <p:spPr>
          <a:xfrm>
            <a:off x="311700" y="3142500"/>
            <a:ext cx="8520600" cy="8664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hr" sz="1200">
                <a:latin typeface="Georgia"/>
                <a:ea typeface="Georgia"/>
                <a:cs typeface="Georgia"/>
                <a:sym typeface="Georgia"/>
              </a:rPr>
              <a:t>Partizani su ušli u Zagreb 8. svibnja 1945. godine, a tog dana prestala je postojati i Nezavisna Država Hrvatska.</a:t>
            </a:r>
            <a:endParaRPr sz="1200">
              <a:latin typeface="Georgia"/>
              <a:ea typeface="Georgia"/>
              <a:cs typeface="Georgia"/>
              <a:sym typeface="Georgia"/>
            </a:endParaRPr>
          </a:p>
        </p:txBody>
      </p:sp>
      <p:pic>
        <p:nvPicPr>
          <p:cNvPr id="502" name="Google Shape;502;p69"/>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70"/>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8" name="Google Shape;508;p70"/>
          <p:cNvSpPr txBox="1">
            <a:spLocks noGrp="1"/>
          </p:cNvSpPr>
          <p:nvPr>
            <p:ph type="title"/>
          </p:nvPr>
        </p:nvSpPr>
        <p:spPr>
          <a:xfrm>
            <a:off x="2264675" y="240250"/>
            <a:ext cx="63456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Narodni sabor Hrvatske</a:t>
            </a:r>
            <a:endParaRPr sz="3800">
              <a:solidFill>
                <a:srgbClr val="D9D9D9"/>
              </a:solidFill>
              <a:latin typeface="Georgia"/>
              <a:ea typeface="Georgia"/>
              <a:cs typeface="Georgia"/>
              <a:sym typeface="Georgia"/>
            </a:endParaRPr>
          </a:p>
        </p:txBody>
      </p:sp>
      <p:sp>
        <p:nvSpPr>
          <p:cNvPr id="509" name="Google Shape;509;p70"/>
          <p:cNvSpPr txBox="1">
            <a:spLocks noGrp="1"/>
          </p:cNvSpPr>
          <p:nvPr>
            <p:ph type="body" idx="1"/>
          </p:nvPr>
        </p:nvSpPr>
        <p:spPr>
          <a:xfrm>
            <a:off x="311700" y="3255850"/>
            <a:ext cx="85206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Zemaljsko antifašističko vijeće narodnog oslobođenja Hrvatske je u srpnju 1945. godine promijenilo naziv u Narodni sabor Hrvatske.</a:t>
            </a:r>
            <a:endParaRPr sz="1200">
              <a:latin typeface="Georgia"/>
              <a:ea typeface="Georgia"/>
              <a:cs typeface="Georgia"/>
              <a:sym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71">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515" name="Google Shape;515;p71"/>
          <p:cNvSpPr txBox="1">
            <a:spLocks noGrp="1"/>
          </p:cNvSpPr>
          <p:nvPr>
            <p:ph type="title"/>
          </p:nvPr>
        </p:nvSpPr>
        <p:spPr>
          <a:xfrm>
            <a:off x="311700" y="1287725"/>
            <a:ext cx="2808000" cy="140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hr" sz="3800">
                <a:solidFill>
                  <a:srgbClr val="D9D9D9"/>
                </a:solidFill>
                <a:latin typeface="Georgia"/>
                <a:ea typeface="Georgia"/>
                <a:cs typeface="Georgia"/>
                <a:sym typeface="Georgia"/>
              </a:rPr>
              <a:t>Vladimir Nazor</a:t>
            </a:r>
            <a:endParaRPr sz="3800">
              <a:solidFill>
                <a:srgbClr val="D9D9D9"/>
              </a:solidFill>
              <a:latin typeface="Georgia"/>
              <a:ea typeface="Georgia"/>
              <a:cs typeface="Georgia"/>
              <a:sym typeface="Georgia"/>
            </a:endParaRPr>
          </a:p>
        </p:txBody>
      </p:sp>
      <p:sp>
        <p:nvSpPr>
          <p:cNvPr id="516" name="Google Shape;516;p71"/>
          <p:cNvSpPr txBox="1">
            <a:spLocks noGrp="1"/>
          </p:cNvSpPr>
          <p:nvPr>
            <p:ph type="body" idx="1"/>
          </p:nvPr>
        </p:nvSpPr>
        <p:spPr>
          <a:xfrm>
            <a:off x="311700" y="2856675"/>
            <a:ext cx="2808000" cy="1835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Vladimir Nazor bio je prvi predsjednik Narodnog sabora Hrvatske. Prethodno je obnašao funkciju predsjednika Zemaljskog antifašističkog vijeća narodnog oslobođenja Hrvatske.</a:t>
            </a:r>
            <a:endParaRPr>
              <a:solidFill>
                <a:srgbClr val="D9D9D9"/>
              </a:solidFill>
              <a:latin typeface="Georgia"/>
              <a:ea typeface="Georgia"/>
              <a:cs typeface="Georgia"/>
              <a:sym typeface="Georgia"/>
            </a:endParaRPr>
          </a:p>
        </p:txBody>
      </p:sp>
      <p:pic>
        <p:nvPicPr>
          <p:cNvPr id="517" name="Google Shape;517;p71">
            <a:hlinkClick r:id="rId5"/>
          </p:cNvPr>
          <p:cNvPicPr preferRelativeResize="0"/>
          <p:nvPr/>
        </p:nvPicPr>
        <p:blipFill>
          <a:blip r:embed="rId6">
            <a:alphaModFix/>
          </a:blip>
          <a:stretch>
            <a:fillRect/>
          </a:stretch>
        </p:blipFill>
        <p:spPr>
          <a:xfrm>
            <a:off x="4381588" y="0"/>
            <a:ext cx="3773623"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1" name="Google Shape;91;p18"/>
          <p:cNvSpPr txBox="1">
            <a:spLocks noGrp="1"/>
          </p:cNvSpPr>
          <p:nvPr>
            <p:ph type="title"/>
          </p:nvPr>
        </p:nvSpPr>
        <p:spPr>
          <a:xfrm>
            <a:off x="382175" y="3230650"/>
            <a:ext cx="38535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solidFill>
                  <a:srgbClr val="434343"/>
                </a:solidFill>
                <a:latin typeface="Georgia"/>
                <a:ea typeface="Georgia"/>
                <a:cs typeface="Georgia"/>
                <a:sym typeface="Georgia"/>
              </a:rPr>
              <a:t>Slavonski</a:t>
            </a:r>
            <a:br>
              <a:rPr lang="hr" sz="2400">
                <a:solidFill>
                  <a:srgbClr val="434343"/>
                </a:solidFill>
                <a:latin typeface="Georgia"/>
                <a:ea typeface="Georgia"/>
                <a:cs typeface="Georgia"/>
                <a:sym typeface="Georgia"/>
              </a:rPr>
            </a:br>
            <a:r>
              <a:rPr lang="hr" sz="2400">
                <a:solidFill>
                  <a:srgbClr val="434343"/>
                </a:solidFill>
                <a:latin typeface="Georgia"/>
                <a:ea typeface="Georgia"/>
                <a:cs typeface="Georgia"/>
                <a:sym typeface="Georgia"/>
              </a:rPr>
              <a:t>sabor 1273.</a:t>
            </a:r>
            <a:endParaRPr sz="2400">
              <a:solidFill>
                <a:srgbClr val="434343"/>
              </a:solidFill>
              <a:latin typeface="Georgia"/>
              <a:ea typeface="Georgia"/>
              <a:cs typeface="Georgia"/>
              <a:sym typeface="Georgia"/>
            </a:endParaRPr>
          </a:p>
        </p:txBody>
      </p:sp>
      <p:sp>
        <p:nvSpPr>
          <p:cNvPr id="92" name="Google Shape;92;p18"/>
          <p:cNvSpPr txBox="1">
            <a:spLocks noGrp="1"/>
          </p:cNvSpPr>
          <p:nvPr>
            <p:ph type="body" idx="2"/>
          </p:nvPr>
        </p:nvSpPr>
        <p:spPr>
          <a:xfrm>
            <a:off x="4968450" y="2938000"/>
            <a:ext cx="3853500" cy="2067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Prvi poznati sabor poznat i kao “Slavonski sabor” održan je u Zagrebu 20. travnja 1273. godine.</a:t>
            </a:r>
            <a:endParaRPr sz="1200">
              <a:solidFill>
                <a:srgbClr val="434343"/>
              </a:solidFill>
              <a:latin typeface="Georgia"/>
              <a:ea typeface="Georgia"/>
              <a:cs typeface="Georgia"/>
              <a:sym typeface="Georgia"/>
            </a:endParaRPr>
          </a:p>
          <a:p>
            <a:pPr marL="0" lvl="0" indent="0" algn="l" rtl="0">
              <a:lnSpc>
                <a:spcPct val="150000"/>
              </a:lnSpc>
              <a:spcBef>
                <a:spcPts val="1600"/>
              </a:spcBef>
              <a:spcAft>
                <a:spcPts val="1600"/>
              </a:spcAft>
              <a:buNone/>
            </a:pPr>
            <a:r>
              <a:rPr lang="hr" sz="1200">
                <a:solidFill>
                  <a:srgbClr val="434343"/>
                </a:solidFill>
                <a:latin typeface="Georgia"/>
                <a:ea typeface="Georgia"/>
                <a:cs typeface="Georgia"/>
                <a:sym typeface="Georgia"/>
              </a:rPr>
              <a:t>Na fotografiji je prikazan prvi cjelovito sačuvani saborski “zapisnik” u kojem je utvrđen i latinski naziv sabora: </a:t>
            </a:r>
            <a:r>
              <a:rPr lang="hr" sz="1200" i="1">
                <a:solidFill>
                  <a:srgbClr val="434343"/>
                </a:solidFill>
                <a:latin typeface="Georgia"/>
                <a:ea typeface="Georgia"/>
                <a:cs typeface="Georgia"/>
                <a:sym typeface="Georgia"/>
              </a:rPr>
              <a:t>Opći sabor čitave Kraljevine Slavonije</a:t>
            </a:r>
            <a:r>
              <a:rPr lang="hr" sz="1200">
                <a:solidFill>
                  <a:srgbClr val="434343"/>
                </a:solidFill>
                <a:latin typeface="Georgia"/>
                <a:ea typeface="Georgia"/>
                <a:cs typeface="Georgia"/>
                <a:sym typeface="Georgia"/>
              </a:rPr>
              <a:t> (</a:t>
            </a:r>
            <a:r>
              <a:rPr lang="hr" sz="1200" i="1">
                <a:solidFill>
                  <a:srgbClr val="434343"/>
                </a:solidFill>
                <a:latin typeface="Georgia"/>
                <a:ea typeface="Georgia"/>
                <a:cs typeface="Georgia"/>
                <a:sym typeface="Georgia"/>
              </a:rPr>
              <a:t>Congregacio Regni tocius Sclavonie generalis</a:t>
            </a:r>
            <a:r>
              <a:rPr lang="hr" sz="1200">
                <a:solidFill>
                  <a:srgbClr val="434343"/>
                </a:solidFill>
                <a:latin typeface="Georgia"/>
                <a:ea typeface="Georgia"/>
                <a:cs typeface="Georgia"/>
                <a:sym typeface="Georgia"/>
              </a:rPr>
              <a:t>).</a:t>
            </a:r>
            <a:endParaRPr sz="1200">
              <a:solidFill>
                <a:srgbClr val="434343"/>
              </a:solidFill>
              <a:latin typeface="Georgia"/>
              <a:ea typeface="Georgia"/>
              <a:cs typeface="Georgia"/>
              <a:sym typeface="Georgia"/>
            </a:endParaRPr>
          </a:p>
        </p:txBody>
      </p:sp>
      <p:pic>
        <p:nvPicPr>
          <p:cNvPr id="93" name="Google Shape;93;p18"/>
          <p:cNvPicPr preferRelativeResize="0"/>
          <p:nvPr/>
        </p:nvPicPr>
        <p:blipFill rotWithShape="1">
          <a:blip r:embed="rId4">
            <a:alphaModFix/>
          </a:blip>
          <a:srcRect t="7838" b="20507"/>
          <a:stretch/>
        </p:blipFill>
        <p:spPr>
          <a:xfrm>
            <a:off x="2006450" y="0"/>
            <a:ext cx="7137549" cy="267524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2"/>
          <p:cNvSpPr txBox="1">
            <a:spLocks noGrp="1"/>
          </p:cNvSpPr>
          <p:nvPr>
            <p:ph type="title"/>
          </p:nvPr>
        </p:nvSpPr>
        <p:spPr>
          <a:xfrm>
            <a:off x="273575" y="173841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Federativna Narodna Republika Jugoslavija</a:t>
            </a:r>
            <a:endParaRPr sz="3800">
              <a:solidFill>
                <a:srgbClr val="0B5394"/>
              </a:solidFill>
              <a:latin typeface="Georgia"/>
              <a:ea typeface="Georgia"/>
              <a:cs typeface="Georgia"/>
              <a:sym typeface="Georgia"/>
            </a:endParaRPr>
          </a:p>
        </p:txBody>
      </p:sp>
      <p:sp>
        <p:nvSpPr>
          <p:cNvPr id="523" name="Google Shape;523;p72"/>
          <p:cNvSpPr txBox="1">
            <a:spLocks noGrp="1"/>
          </p:cNvSpPr>
          <p:nvPr>
            <p:ph type="subTitle" idx="1"/>
          </p:nvPr>
        </p:nvSpPr>
        <p:spPr>
          <a:xfrm>
            <a:off x="273575" y="3220713"/>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29. studenog 1945.</a:t>
            </a:r>
            <a:endParaRPr sz="2400">
              <a:latin typeface="Georgia"/>
              <a:ea typeface="Georgia"/>
              <a:cs typeface="Georgia"/>
              <a:sym typeface="Georgia"/>
            </a:endParaRPr>
          </a:p>
        </p:txBody>
      </p:sp>
      <p:sp>
        <p:nvSpPr>
          <p:cNvPr id="524" name="Google Shape;524;p72"/>
          <p:cNvSpPr txBox="1">
            <a:spLocks noGrp="1"/>
          </p:cNvSpPr>
          <p:nvPr>
            <p:ph type="body" idx="2"/>
          </p:nvPr>
        </p:nvSpPr>
        <p:spPr>
          <a:xfrm>
            <a:off x="4931450" y="1182300"/>
            <a:ext cx="3837000" cy="2778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Ustavotvorna skupština je 29. studenog 1945. proglasila Federativnu Narodnu Republiku Jugoslaviju. U siječnju 1946. godine je donesen Ustav Federativne Narodne Republike Jugoslavije, a Ustav Narodne Republike Hrvatske donesen je početkom 1947. godine.</a:t>
            </a:r>
            <a:endParaRPr sz="1200">
              <a:latin typeface="Georgia"/>
              <a:ea typeface="Georgia"/>
              <a:cs typeface="Georgia"/>
              <a:sym typeface="Georgia"/>
            </a:endParaRPr>
          </a:p>
        </p:txBody>
      </p:sp>
      <p:pic>
        <p:nvPicPr>
          <p:cNvPr id="525" name="Google Shape;525;p72"/>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3"/>
          <p:cNvSpPr txBox="1">
            <a:spLocks noGrp="1"/>
          </p:cNvSpPr>
          <p:nvPr>
            <p:ph type="title"/>
          </p:nvPr>
        </p:nvSpPr>
        <p:spPr>
          <a:xfrm>
            <a:off x="250700" y="107305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KPJ</a:t>
            </a:r>
            <a:endParaRPr sz="3800">
              <a:solidFill>
                <a:srgbClr val="0B5394"/>
              </a:solidFill>
              <a:latin typeface="Georgia"/>
              <a:ea typeface="Georgia"/>
              <a:cs typeface="Georgia"/>
              <a:sym typeface="Georgia"/>
            </a:endParaRPr>
          </a:p>
        </p:txBody>
      </p:sp>
      <p:sp>
        <p:nvSpPr>
          <p:cNvPr id="531" name="Google Shape;531;p73"/>
          <p:cNvSpPr txBox="1">
            <a:spLocks noGrp="1"/>
          </p:cNvSpPr>
          <p:nvPr>
            <p:ph type="subTitle" idx="1"/>
          </p:nvPr>
        </p:nvSpPr>
        <p:spPr>
          <a:xfrm>
            <a:off x="250700" y="2835350"/>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Komunistička partija Jugoslavije</a:t>
            </a:r>
            <a:endParaRPr sz="2400">
              <a:latin typeface="Georgia"/>
              <a:ea typeface="Georgia"/>
              <a:cs typeface="Georgia"/>
              <a:sym typeface="Georgia"/>
            </a:endParaRPr>
          </a:p>
        </p:txBody>
      </p:sp>
      <p:sp>
        <p:nvSpPr>
          <p:cNvPr id="532" name="Google Shape;532;p73"/>
          <p:cNvSpPr txBox="1">
            <a:spLocks noGrp="1"/>
          </p:cNvSpPr>
          <p:nvPr>
            <p:ph type="body" idx="2"/>
          </p:nvPr>
        </p:nvSpPr>
        <p:spPr>
          <a:xfrm>
            <a:off x="4932100" y="2804725"/>
            <a:ext cx="3837000" cy="19329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Federativnoj Narodnoj Republici Jugoslaviji je umjesto višestranačja uveden jednostranački sustav. Komunistička partija Jugoslavije nadzirala je i upravljala cjelokupnim društvom: vojskom, policijom, kulturom, obrazovanjem i gospodarstvom.</a:t>
            </a:r>
            <a:endParaRPr sz="1200">
              <a:latin typeface="Georgia"/>
              <a:ea typeface="Georgia"/>
              <a:cs typeface="Georgia"/>
              <a:sym typeface="Georgia"/>
            </a:endParaRPr>
          </a:p>
        </p:txBody>
      </p:sp>
      <p:pic>
        <p:nvPicPr>
          <p:cNvPr id="533" name="Google Shape;533;p73">
            <a:hlinkClick r:id="rId3"/>
          </p:cNvPr>
          <p:cNvPicPr preferRelativeResize="0"/>
          <p:nvPr/>
        </p:nvPicPr>
        <p:blipFill>
          <a:blip r:embed="rId4">
            <a:alphaModFix/>
          </a:blip>
          <a:stretch>
            <a:fillRect/>
          </a:stretch>
        </p:blipFill>
        <p:spPr>
          <a:xfrm>
            <a:off x="4578950" y="0"/>
            <a:ext cx="4565050" cy="2282525"/>
          </a:xfrm>
          <a:prstGeom prst="rect">
            <a:avLst/>
          </a:prstGeom>
          <a:noFill/>
          <a:ln>
            <a:noFill/>
          </a:ln>
        </p:spPr>
      </p:pic>
      <p:pic>
        <p:nvPicPr>
          <p:cNvPr id="534" name="Google Shape;534;p73"/>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hr" sz="3800">
                <a:solidFill>
                  <a:srgbClr val="0B5394"/>
                </a:solidFill>
                <a:latin typeface="Georgia"/>
                <a:ea typeface="Georgia"/>
                <a:cs typeface="Georgia"/>
                <a:sym typeface="Georgia"/>
              </a:rPr>
              <a:t>Hrvatsko proljeće</a:t>
            </a:r>
            <a:endParaRPr sz="3800">
              <a:solidFill>
                <a:srgbClr val="0B5394"/>
              </a:solidFill>
              <a:latin typeface="Georgia"/>
              <a:ea typeface="Georgia"/>
              <a:cs typeface="Georgia"/>
              <a:sym typeface="Georgia"/>
            </a:endParaRPr>
          </a:p>
        </p:txBody>
      </p:sp>
      <p:sp>
        <p:nvSpPr>
          <p:cNvPr id="540" name="Google Shape;540;p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000">
                <a:latin typeface="Georgia"/>
                <a:ea typeface="Georgia"/>
                <a:cs typeface="Georgia"/>
                <a:sym typeface="Georgia"/>
              </a:rPr>
              <a:t>1971.</a:t>
            </a:r>
            <a:endParaRPr sz="3000">
              <a:latin typeface="Georgia"/>
              <a:ea typeface="Georgia"/>
              <a:cs typeface="Georgia"/>
              <a:sym typeface="Georgia"/>
            </a:endParaRPr>
          </a:p>
        </p:txBody>
      </p:sp>
      <p:sp>
        <p:nvSpPr>
          <p:cNvPr id="541" name="Google Shape;541;p74"/>
          <p:cNvSpPr txBox="1">
            <a:spLocks noGrp="1"/>
          </p:cNvSpPr>
          <p:nvPr>
            <p:ph type="body" idx="2"/>
          </p:nvPr>
        </p:nvSpPr>
        <p:spPr>
          <a:xfrm>
            <a:off x="4939500" y="3078700"/>
            <a:ext cx="3837000" cy="19566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U Federativnoj Narodnoj Republici Jugoslaviji je bila provođena centralizacija iz Beograda, a sva vlast bila je u rukama Komunističke partije Jugoslavije. U takvim okolnostima u Hrvatskoj se pojavio nacionalni pokret </a:t>
            </a:r>
            <a:r>
              <a:rPr lang="hr" sz="1200" i="1">
                <a:latin typeface="Georgia"/>
                <a:ea typeface="Georgia"/>
                <a:cs typeface="Georgia"/>
                <a:sym typeface="Georgia"/>
              </a:rPr>
              <a:t>Hrvatsko proljeće </a:t>
            </a:r>
            <a:r>
              <a:rPr lang="hr" sz="1200">
                <a:latin typeface="Georgia"/>
                <a:ea typeface="Georgia"/>
                <a:cs typeface="Georgia"/>
                <a:sym typeface="Georgia"/>
              </a:rPr>
              <a:t>koji je zahtijevao da Hrvatska dobije veću gospodarsku i političku samostalnost, a svoj vrhunac doživio je 1971. godine.</a:t>
            </a:r>
            <a:endParaRPr sz="1200">
              <a:latin typeface="Georgia"/>
              <a:ea typeface="Georgia"/>
              <a:cs typeface="Georgia"/>
              <a:sym typeface="Georgia"/>
            </a:endParaRPr>
          </a:p>
        </p:txBody>
      </p:sp>
      <p:pic>
        <p:nvPicPr>
          <p:cNvPr id="542" name="Google Shape;542;p74">
            <a:hlinkClick r:id="rId3"/>
          </p:cNvPr>
          <p:cNvPicPr preferRelativeResize="0"/>
          <p:nvPr/>
        </p:nvPicPr>
        <p:blipFill>
          <a:blip r:embed="rId4">
            <a:alphaModFix/>
          </a:blip>
          <a:stretch>
            <a:fillRect/>
          </a:stretch>
        </p:blipFill>
        <p:spPr>
          <a:xfrm>
            <a:off x="4572000" y="0"/>
            <a:ext cx="4572000" cy="2672250"/>
          </a:xfrm>
          <a:prstGeom prst="rect">
            <a:avLst/>
          </a:prstGeom>
          <a:noFill/>
          <a:ln>
            <a:noFill/>
          </a:ln>
        </p:spPr>
      </p:pic>
      <p:pic>
        <p:nvPicPr>
          <p:cNvPr id="543" name="Google Shape;543;p74"/>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75"/>
          <p:cNvPicPr preferRelativeResize="0"/>
          <p:nvPr/>
        </p:nvPicPr>
        <p:blipFill>
          <a:blip r:embed="rId3">
            <a:alphaModFix/>
          </a:blip>
          <a:stretch>
            <a:fillRect/>
          </a:stretch>
        </p:blipFill>
        <p:spPr>
          <a:xfrm>
            <a:off x="0" y="0"/>
            <a:ext cx="9144000" cy="5143500"/>
          </a:xfrm>
          <a:prstGeom prst="rect">
            <a:avLst/>
          </a:prstGeom>
          <a:noFill/>
          <a:ln>
            <a:noFill/>
          </a:ln>
        </p:spPr>
      </p:pic>
      <p:sp>
        <p:nvSpPr>
          <p:cNvPr id="549" name="Google Shape;549;p75"/>
          <p:cNvSpPr txBox="1">
            <a:spLocks noGrp="1"/>
          </p:cNvSpPr>
          <p:nvPr>
            <p:ph type="title"/>
          </p:nvPr>
        </p:nvSpPr>
        <p:spPr>
          <a:xfrm>
            <a:off x="1539350" y="240150"/>
            <a:ext cx="7482000" cy="2331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hr" sz="2400">
                <a:solidFill>
                  <a:srgbClr val="D9D9D9"/>
                </a:solidFill>
                <a:latin typeface="Georgia"/>
                <a:ea typeface="Georgia"/>
                <a:cs typeface="Georgia"/>
                <a:sym typeface="Georgia"/>
              </a:rPr>
              <a:t>Hrvatski socijalno-liberalni savez</a:t>
            </a:r>
            <a:endParaRPr sz="2400">
              <a:solidFill>
                <a:srgbClr val="D9D9D9"/>
              </a:solidFill>
              <a:latin typeface="Georgia"/>
              <a:ea typeface="Georgia"/>
              <a:cs typeface="Georgia"/>
              <a:sym typeface="Georgia"/>
            </a:endParaRPr>
          </a:p>
        </p:txBody>
      </p:sp>
      <p:sp>
        <p:nvSpPr>
          <p:cNvPr id="550" name="Google Shape;550;p75"/>
          <p:cNvSpPr txBox="1">
            <a:spLocks noGrp="1"/>
          </p:cNvSpPr>
          <p:nvPr>
            <p:ph type="body" idx="1"/>
          </p:nvPr>
        </p:nvSpPr>
        <p:spPr>
          <a:xfrm>
            <a:off x="311700" y="3297050"/>
            <a:ext cx="8520600" cy="130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U svibnju 1989. godine u Hrvatskoj je osnovana prva politička stranka nakon Drugog svjetskog rata, a zvala se Hrvatski socijalno-liberalni savez.</a:t>
            </a:r>
            <a:endParaRPr sz="1200">
              <a:latin typeface="Georgia"/>
              <a:ea typeface="Georgia"/>
              <a:cs typeface="Georgia"/>
              <a:sym typeface="Georgia"/>
            </a:endParaRPr>
          </a:p>
          <a:p>
            <a:pPr marL="0" lvl="0" indent="0" algn="l" rtl="0">
              <a:lnSpc>
                <a:spcPct val="150000"/>
              </a:lnSpc>
              <a:spcBef>
                <a:spcPts val="1600"/>
              </a:spcBef>
              <a:spcAft>
                <a:spcPts val="1600"/>
              </a:spcAft>
              <a:buNone/>
            </a:pPr>
            <a:r>
              <a:rPr lang="hr" sz="1200">
                <a:latin typeface="Georgia"/>
                <a:ea typeface="Georgia"/>
                <a:cs typeface="Georgia"/>
                <a:sym typeface="Georgia"/>
              </a:rPr>
              <a:t>Hrvatski socijalno-liberalni savez je kasnije promijenio naziv u Hrvatska socijalno-liberalna stranka (HSLS).</a:t>
            </a:r>
            <a:endParaRPr sz="1200">
              <a:latin typeface="Georgia"/>
              <a:ea typeface="Georgia"/>
              <a:cs typeface="Georgia"/>
              <a:sym typeface="Georgi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6"/>
          <p:cNvSpPr txBox="1">
            <a:spLocks noGrp="1"/>
          </p:cNvSpPr>
          <p:nvPr>
            <p:ph type="title"/>
          </p:nvPr>
        </p:nvSpPr>
        <p:spPr>
          <a:xfrm>
            <a:off x="265500" y="16180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Prvi višestranački demokratski izbori za Sabor</a:t>
            </a:r>
            <a:endParaRPr sz="3800">
              <a:solidFill>
                <a:srgbClr val="0B5394"/>
              </a:solidFill>
              <a:latin typeface="Georgia"/>
              <a:ea typeface="Georgia"/>
              <a:cs typeface="Georgia"/>
              <a:sym typeface="Georgia"/>
            </a:endParaRPr>
          </a:p>
        </p:txBody>
      </p:sp>
      <p:sp>
        <p:nvSpPr>
          <p:cNvPr id="556" name="Google Shape;556;p76"/>
          <p:cNvSpPr txBox="1">
            <a:spLocks noGrp="1"/>
          </p:cNvSpPr>
          <p:nvPr>
            <p:ph type="subTitle" idx="1"/>
          </p:nvPr>
        </p:nvSpPr>
        <p:spPr>
          <a:xfrm>
            <a:off x="265500" y="3184075"/>
            <a:ext cx="4045200" cy="12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travanj i svibanj 1990.</a:t>
            </a:r>
            <a:endParaRPr sz="2400">
              <a:latin typeface="Georgia"/>
              <a:ea typeface="Georgia"/>
              <a:cs typeface="Georgia"/>
              <a:sym typeface="Georgia"/>
            </a:endParaRPr>
          </a:p>
        </p:txBody>
      </p:sp>
      <p:sp>
        <p:nvSpPr>
          <p:cNvPr id="557" name="Google Shape;557;p76"/>
          <p:cNvSpPr txBox="1">
            <a:spLocks noGrp="1"/>
          </p:cNvSpPr>
          <p:nvPr>
            <p:ph type="body" idx="2"/>
          </p:nvPr>
        </p:nvSpPr>
        <p:spPr>
          <a:xfrm>
            <a:off x="4947550" y="879125"/>
            <a:ext cx="3837000" cy="2960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r>
              <a:rPr lang="hr" sz="1200">
                <a:latin typeface="Georgia"/>
                <a:ea typeface="Georgia"/>
                <a:cs typeface="Georgia"/>
                <a:sym typeface="Georgia"/>
              </a:rPr>
              <a:t>Prvi višestranački demokratski izbori za Sabor održani su u proljeće 1990. godine.</a:t>
            </a:r>
            <a:endParaRPr sz="1200">
              <a:latin typeface="Georgia"/>
              <a:ea typeface="Georgia"/>
              <a:cs typeface="Georgia"/>
              <a:sym typeface="Georgia"/>
            </a:endParaRPr>
          </a:p>
          <a:p>
            <a:pPr marL="0" lvl="0" indent="0" algn="l" rtl="0">
              <a:lnSpc>
                <a:spcPct val="150000"/>
              </a:lnSpc>
              <a:spcBef>
                <a:spcPts val="0"/>
              </a:spcBef>
              <a:spcAft>
                <a:spcPts val="0"/>
              </a:spcAft>
              <a:buClr>
                <a:schemeClr val="dk1"/>
              </a:buClr>
              <a:buSzPts val="1100"/>
              <a:buFont typeface="Arial"/>
              <a:buNone/>
            </a:pPr>
            <a:endParaRPr sz="1200">
              <a:latin typeface="Georgia"/>
              <a:ea typeface="Georgia"/>
              <a:cs typeface="Georgia"/>
              <a:sym typeface="Georgia"/>
            </a:endParaRPr>
          </a:p>
          <a:p>
            <a:pPr marL="0" lvl="0" indent="0" algn="l" rtl="0">
              <a:lnSpc>
                <a:spcPct val="150000"/>
              </a:lnSpc>
              <a:spcBef>
                <a:spcPts val="0"/>
              </a:spcBef>
              <a:spcAft>
                <a:spcPts val="1600"/>
              </a:spcAft>
              <a:buNone/>
            </a:pPr>
            <a:r>
              <a:rPr lang="hr" sz="1200">
                <a:latin typeface="Georgia"/>
                <a:ea typeface="Georgia"/>
                <a:cs typeface="Georgia"/>
                <a:sym typeface="Georgia"/>
              </a:rPr>
              <a:t>Na izborima održanim 22. travnja i 6. svibnja 1990. godine pobijedila je Hrvatska demokratska zajednica na čelu s dr. Franjom Tuđmanom, kasnije prvim predsjednikom Hrvatske.</a:t>
            </a:r>
            <a:endParaRPr sz="1200">
              <a:latin typeface="Georgia"/>
              <a:ea typeface="Georgia"/>
              <a:cs typeface="Georgia"/>
              <a:sym typeface="Georgia"/>
            </a:endParaRPr>
          </a:p>
        </p:txBody>
      </p:sp>
      <p:pic>
        <p:nvPicPr>
          <p:cNvPr id="558" name="Google Shape;558;p76"/>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7"/>
          <p:cNvPicPr preferRelativeResize="0"/>
          <p:nvPr/>
        </p:nvPicPr>
        <p:blipFill>
          <a:blip r:embed="rId3">
            <a:alphaModFix/>
          </a:blip>
          <a:stretch>
            <a:fillRect/>
          </a:stretch>
        </p:blipFill>
        <p:spPr>
          <a:xfrm>
            <a:off x="2923369" y="0"/>
            <a:ext cx="7812912" cy="5143500"/>
          </a:xfrm>
          <a:prstGeom prst="rect">
            <a:avLst/>
          </a:prstGeom>
          <a:noFill/>
          <a:ln>
            <a:noFill/>
          </a:ln>
        </p:spPr>
      </p:pic>
      <p:pic>
        <p:nvPicPr>
          <p:cNvPr id="564" name="Google Shape;564;p77">
            <a:hlinkClick r:id="rId4"/>
          </p:cNvPr>
          <p:cNvPicPr preferRelativeResize="0"/>
          <p:nvPr/>
        </p:nvPicPr>
        <p:blipFill>
          <a:blip r:embed="rId5">
            <a:alphaModFix/>
          </a:blip>
          <a:stretch>
            <a:fillRect/>
          </a:stretch>
        </p:blipFill>
        <p:spPr>
          <a:xfrm>
            <a:off x="-37000" y="0"/>
            <a:ext cx="9144000" cy="5143500"/>
          </a:xfrm>
          <a:prstGeom prst="rect">
            <a:avLst/>
          </a:prstGeom>
          <a:noFill/>
          <a:ln>
            <a:noFill/>
          </a:ln>
        </p:spPr>
      </p:pic>
      <p:sp>
        <p:nvSpPr>
          <p:cNvPr id="565" name="Google Shape;565;p77"/>
          <p:cNvSpPr txBox="1">
            <a:spLocks noGrp="1"/>
          </p:cNvSpPr>
          <p:nvPr>
            <p:ph type="body" idx="2"/>
          </p:nvPr>
        </p:nvSpPr>
        <p:spPr>
          <a:xfrm>
            <a:off x="208075" y="2989800"/>
            <a:ext cx="2826300" cy="1894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sz="1200">
                <a:solidFill>
                  <a:srgbClr val="D9D9D9"/>
                </a:solidFill>
                <a:latin typeface="Georgia"/>
                <a:ea typeface="Georgia"/>
                <a:cs typeface="Georgia"/>
                <a:sym typeface="Georgia"/>
              </a:rPr>
              <a:t>Konstituirajuća sjednica Sabora održana je 30. svibnja 1990. godine. </a:t>
            </a:r>
            <a:br>
              <a:rPr lang="hr" sz="1200">
                <a:solidFill>
                  <a:srgbClr val="D9D9D9"/>
                </a:solidFill>
                <a:latin typeface="Georgia"/>
                <a:ea typeface="Georgia"/>
                <a:cs typeface="Georgia"/>
                <a:sym typeface="Georgia"/>
              </a:rPr>
            </a:br>
            <a:r>
              <a:rPr lang="hr" sz="1200">
                <a:solidFill>
                  <a:srgbClr val="D9D9D9"/>
                </a:solidFill>
                <a:latin typeface="Georgia"/>
                <a:ea typeface="Georgia"/>
                <a:cs typeface="Georgia"/>
                <a:sym typeface="Georgia"/>
              </a:rPr>
              <a:t>U znak sjećanja na konstituiranje prvog demokratski izabranog višestranačkog Sabora 30. svibanj je proglašen Danom državnosti.</a:t>
            </a:r>
            <a:endParaRPr sz="1200">
              <a:solidFill>
                <a:srgbClr val="D9D9D9"/>
              </a:solidFill>
              <a:latin typeface="Georgia"/>
              <a:ea typeface="Georgia"/>
              <a:cs typeface="Georgia"/>
              <a:sym typeface="Georgia"/>
            </a:endParaRPr>
          </a:p>
        </p:txBody>
      </p:sp>
      <p:sp>
        <p:nvSpPr>
          <p:cNvPr id="566" name="Google Shape;566;p77"/>
          <p:cNvSpPr txBox="1">
            <a:spLocks noGrp="1"/>
          </p:cNvSpPr>
          <p:nvPr>
            <p:ph type="title"/>
          </p:nvPr>
        </p:nvSpPr>
        <p:spPr>
          <a:xfrm>
            <a:off x="208075" y="1424700"/>
            <a:ext cx="2944500" cy="156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sz="2000">
                <a:solidFill>
                  <a:srgbClr val="D9D9D9"/>
                </a:solidFill>
                <a:latin typeface="Georgia"/>
                <a:ea typeface="Georgia"/>
                <a:cs typeface="Georgia"/>
                <a:sym typeface="Georgia"/>
              </a:rPr>
              <a:t>Konstituirajuća sjednica prvog demokratskog višestranačkog Sabora</a:t>
            </a:r>
            <a:endParaRPr sz="2000">
              <a:solidFill>
                <a:srgbClr val="D9D9D9"/>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hr" sz="2000">
                <a:solidFill>
                  <a:srgbClr val="D9D9D9"/>
                </a:solidFill>
                <a:latin typeface="Georgia"/>
                <a:ea typeface="Georgia"/>
                <a:cs typeface="Georgia"/>
                <a:sym typeface="Georgia"/>
              </a:rPr>
              <a:t>30. svibnja 1990. godine</a:t>
            </a:r>
            <a:endParaRPr sz="2000">
              <a:solidFill>
                <a:srgbClr val="D9D9D9"/>
              </a:solidFill>
              <a:latin typeface="Georgia"/>
              <a:ea typeface="Georgia"/>
              <a:cs typeface="Georgia"/>
              <a:sym typeface="Georgi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78"/>
          <p:cNvPicPr preferRelativeResize="0"/>
          <p:nvPr/>
        </p:nvPicPr>
        <p:blipFill rotWithShape="1">
          <a:blip r:embed="rId3">
            <a:alphaModFix/>
          </a:blip>
          <a:srcRect t="17240" b="17233"/>
          <a:stretch/>
        </p:blipFill>
        <p:spPr>
          <a:xfrm>
            <a:off x="3257025" y="0"/>
            <a:ext cx="5886974" cy="5143500"/>
          </a:xfrm>
          <a:prstGeom prst="rect">
            <a:avLst/>
          </a:prstGeom>
          <a:noFill/>
          <a:ln>
            <a:noFill/>
          </a:ln>
        </p:spPr>
      </p:pic>
      <p:pic>
        <p:nvPicPr>
          <p:cNvPr id="572" name="Google Shape;572;p78"/>
          <p:cNvPicPr preferRelativeResize="0"/>
          <p:nvPr/>
        </p:nvPicPr>
        <p:blipFill>
          <a:blip r:embed="rId4">
            <a:alphaModFix/>
          </a:blip>
          <a:stretch>
            <a:fillRect/>
          </a:stretch>
        </p:blipFill>
        <p:spPr>
          <a:xfrm>
            <a:off x="0" y="0"/>
            <a:ext cx="9144000" cy="5143500"/>
          </a:xfrm>
          <a:prstGeom prst="rect">
            <a:avLst/>
          </a:prstGeom>
          <a:noFill/>
          <a:ln>
            <a:noFill/>
          </a:ln>
        </p:spPr>
      </p:pic>
      <p:sp>
        <p:nvSpPr>
          <p:cNvPr id="573" name="Google Shape;573;p78"/>
          <p:cNvSpPr txBox="1">
            <a:spLocks noGrp="1"/>
          </p:cNvSpPr>
          <p:nvPr>
            <p:ph type="title"/>
          </p:nvPr>
        </p:nvSpPr>
        <p:spPr>
          <a:xfrm>
            <a:off x="319775" y="1117800"/>
            <a:ext cx="2808000" cy="88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Spomen ploča</a:t>
            </a:r>
            <a:endParaRPr>
              <a:solidFill>
                <a:srgbClr val="D9D9D9"/>
              </a:solidFill>
              <a:latin typeface="Georgia"/>
              <a:ea typeface="Georgia"/>
              <a:cs typeface="Georgia"/>
              <a:sym typeface="Georgia"/>
            </a:endParaRPr>
          </a:p>
        </p:txBody>
      </p:sp>
      <p:sp>
        <p:nvSpPr>
          <p:cNvPr id="574" name="Google Shape;574;p78"/>
          <p:cNvSpPr txBox="1">
            <a:spLocks noGrp="1"/>
          </p:cNvSpPr>
          <p:nvPr>
            <p:ph type="body" idx="1"/>
          </p:nvPr>
        </p:nvSpPr>
        <p:spPr>
          <a:xfrm>
            <a:off x="319775" y="1998000"/>
            <a:ext cx="2808000" cy="2653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Spomen ploča na glavnom stepeništu zgrade Hrvatskog sabora podsjeća nas na konstituirajuću sjednicu Sabora koja je održana 30. svibnja 1990. godine i na odluku Sabora Republike Hrvatske izglasanu 25. lipnja 1991. godine</a:t>
            </a:r>
            <a:r>
              <a:rPr lang="hr" b="1">
                <a:solidFill>
                  <a:srgbClr val="D9D9D9"/>
                </a:solidFill>
                <a:latin typeface="Georgia"/>
                <a:ea typeface="Georgia"/>
                <a:cs typeface="Georgia"/>
                <a:sym typeface="Georgia"/>
              </a:rPr>
              <a:t> </a:t>
            </a:r>
            <a:r>
              <a:rPr lang="hr">
                <a:solidFill>
                  <a:srgbClr val="D9D9D9"/>
                </a:solidFill>
                <a:latin typeface="Georgia"/>
                <a:ea typeface="Georgia"/>
                <a:cs typeface="Georgia"/>
                <a:sym typeface="Georgia"/>
              </a:rPr>
              <a:t>kojom se uspostavlja suverena i samostalna Republika Hrvatska.</a:t>
            </a:r>
            <a:endParaRPr>
              <a:solidFill>
                <a:srgbClr val="D9D9D9"/>
              </a:solidFill>
              <a:latin typeface="Georgia"/>
              <a:ea typeface="Georgia"/>
              <a:cs typeface="Georgia"/>
              <a:sym typeface="Georgi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9">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580" name="Google Shape;580;p79"/>
          <p:cNvSpPr txBox="1">
            <a:spLocks noGrp="1"/>
          </p:cNvSpPr>
          <p:nvPr>
            <p:ph type="title"/>
          </p:nvPr>
        </p:nvSpPr>
        <p:spPr>
          <a:xfrm>
            <a:off x="252500" y="181605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Ustavne izmjene Ustava SR Hrvatske</a:t>
            </a:r>
            <a:endParaRPr>
              <a:solidFill>
                <a:srgbClr val="D9D9D9"/>
              </a:solidFill>
              <a:latin typeface="Georgia"/>
              <a:ea typeface="Georgia"/>
              <a:cs typeface="Georgia"/>
              <a:sym typeface="Georgia"/>
            </a:endParaRPr>
          </a:p>
        </p:txBody>
      </p:sp>
      <p:sp>
        <p:nvSpPr>
          <p:cNvPr id="581" name="Google Shape;581;p79"/>
          <p:cNvSpPr txBox="1">
            <a:spLocks noGrp="1"/>
          </p:cNvSpPr>
          <p:nvPr>
            <p:ph type="body" idx="1"/>
          </p:nvPr>
        </p:nvSpPr>
        <p:spPr>
          <a:xfrm>
            <a:off x="252500" y="2571750"/>
            <a:ext cx="2808000" cy="229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Sabor je usvojio ustavne izmjene tadašnjeg Ustava Socijalističke Republike Hrvatske u srpnju 1990. godine. </a:t>
            </a:r>
            <a:endParaRPr>
              <a:solidFill>
                <a:srgbClr val="D9D9D9"/>
              </a:solidFill>
              <a:latin typeface="Georgia"/>
              <a:ea typeface="Georgia"/>
              <a:cs typeface="Georgia"/>
              <a:sym typeface="Georgia"/>
            </a:endParaRPr>
          </a:p>
          <a:p>
            <a:pPr marL="0" lvl="0" indent="0" algn="l" rtl="0">
              <a:spcBef>
                <a:spcPts val="1600"/>
              </a:spcBef>
              <a:spcAft>
                <a:spcPts val="1600"/>
              </a:spcAft>
              <a:buNone/>
            </a:pPr>
            <a:r>
              <a:rPr lang="hr">
                <a:solidFill>
                  <a:srgbClr val="D9D9D9"/>
                </a:solidFill>
                <a:latin typeface="Georgia"/>
                <a:ea typeface="Georgia"/>
                <a:cs typeface="Georgia"/>
                <a:sym typeface="Georgia"/>
              </a:rPr>
              <a:t>Najvažnije izmjene bile su promjena naziva države iz Socijalistička Republika Hrvatska u Republika Hrvatska, zatim izmjena grba i zastave. </a:t>
            </a:r>
            <a:endParaRPr>
              <a:solidFill>
                <a:srgbClr val="D9D9D9"/>
              </a:solidFill>
              <a:latin typeface="Georgia"/>
              <a:ea typeface="Georgia"/>
              <a:cs typeface="Georgia"/>
              <a:sym typeface="Georgia"/>
            </a:endParaRPr>
          </a:p>
        </p:txBody>
      </p:sp>
      <p:pic>
        <p:nvPicPr>
          <p:cNvPr id="582" name="Google Shape;582;p79">
            <a:hlinkClick r:id="rId5"/>
          </p:cNvPr>
          <p:cNvPicPr preferRelativeResize="0"/>
          <p:nvPr/>
        </p:nvPicPr>
        <p:blipFill>
          <a:blip r:embed="rId6">
            <a:alphaModFix/>
          </a:blip>
          <a:stretch>
            <a:fillRect/>
          </a:stretch>
        </p:blipFill>
        <p:spPr>
          <a:xfrm>
            <a:off x="4495812" y="0"/>
            <a:ext cx="3552727"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588" name="Google Shape;588;p8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89" name="Google Shape;589;p80"/>
          <p:cNvPicPr preferRelativeResize="0"/>
          <p:nvPr/>
        </p:nvPicPr>
        <p:blipFill rotWithShape="1">
          <a:blip r:embed="rId3">
            <a:alphaModFix/>
          </a:blip>
          <a:srcRect l="14251" t="30463" r="14422" b="23492"/>
          <a:stretch/>
        </p:blipFill>
        <p:spPr>
          <a:xfrm>
            <a:off x="3119700" y="1113301"/>
            <a:ext cx="6024297" cy="2916912"/>
          </a:xfrm>
          <a:prstGeom prst="rect">
            <a:avLst/>
          </a:prstGeom>
          <a:noFill/>
          <a:ln>
            <a:noFill/>
          </a:ln>
        </p:spPr>
      </p:pic>
      <p:pic>
        <p:nvPicPr>
          <p:cNvPr id="590" name="Google Shape;590;p80"/>
          <p:cNvPicPr preferRelativeResize="0"/>
          <p:nvPr/>
        </p:nvPicPr>
        <p:blipFill>
          <a:blip r:embed="rId4">
            <a:alphaModFix/>
          </a:blip>
          <a:stretch>
            <a:fillRect/>
          </a:stretch>
        </p:blipFill>
        <p:spPr>
          <a:xfrm>
            <a:off x="0" y="0"/>
            <a:ext cx="9144000" cy="5143500"/>
          </a:xfrm>
          <a:prstGeom prst="rect">
            <a:avLst/>
          </a:prstGeom>
          <a:noFill/>
          <a:ln>
            <a:noFill/>
          </a:ln>
        </p:spPr>
      </p:pic>
      <p:sp>
        <p:nvSpPr>
          <p:cNvPr id="591" name="Google Shape;591;p80"/>
          <p:cNvSpPr txBox="1">
            <a:spLocks noGrp="1"/>
          </p:cNvSpPr>
          <p:nvPr>
            <p:ph type="title"/>
          </p:nvPr>
        </p:nvSpPr>
        <p:spPr>
          <a:xfrm>
            <a:off x="278100" y="174912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Ustav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Republike Hrvatske</a:t>
            </a:r>
            <a:endParaRPr>
              <a:solidFill>
                <a:srgbClr val="D9D9D9"/>
              </a:solidFill>
              <a:latin typeface="Georgia"/>
              <a:ea typeface="Georgia"/>
              <a:cs typeface="Georgia"/>
              <a:sym typeface="Georgia"/>
            </a:endParaRPr>
          </a:p>
        </p:txBody>
      </p:sp>
      <p:sp>
        <p:nvSpPr>
          <p:cNvPr id="592" name="Google Shape;592;p80"/>
          <p:cNvSpPr txBox="1">
            <a:spLocks noGrp="1"/>
          </p:cNvSpPr>
          <p:nvPr>
            <p:ph type="body" idx="1"/>
          </p:nvPr>
        </p:nvSpPr>
        <p:spPr>
          <a:xfrm>
            <a:off x="345300" y="2757150"/>
            <a:ext cx="2740800" cy="1876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Ustav Republike Hrvatske donio je i proglasio 22. prosinca 1990. godine prvi saziv demokratskog višestranačkog Sabora na kojem su zasjedala tri saborska vijeća: Vijeće udruženog rada, Društveno političko vijeće i Vijeće općina.</a:t>
            </a:r>
            <a:endParaRPr>
              <a:solidFill>
                <a:srgbClr val="D9D9D9"/>
              </a:solidFill>
              <a:latin typeface="Georgia"/>
              <a:ea typeface="Georgia"/>
              <a:cs typeface="Georgia"/>
              <a:sym typeface="Georgi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81"/>
          <p:cNvPicPr preferRelativeResize="0"/>
          <p:nvPr/>
        </p:nvPicPr>
        <p:blipFill>
          <a:blip r:embed="rId3">
            <a:alphaModFix/>
          </a:blip>
          <a:stretch>
            <a:fillRect/>
          </a:stretch>
        </p:blipFill>
        <p:spPr>
          <a:xfrm>
            <a:off x="0" y="0"/>
            <a:ext cx="9144000" cy="5143500"/>
          </a:xfrm>
          <a:prstGeom prst="rect">
            <a:avLst/>
          </a:prstGeom>
          <a:noFill/>
          <a:ln>
            <a:noFill/>
          </a:ln>
        </p:spPr>
      </p:pic>
      <p:sp>
        <p:nvSpPr>
          <p:cNvPr id="598" name="Google Shape;598;p81"/>
          <p:cNvSpPr txBox="1">
            <a:spLocks noGrp="1"/>
          </p:cNvSpPr>
          <p:nvPr>
            <p:ph type="title"/>
          </p:nvPr>
        </p:nvSpPr>
        <p:spPr>
          <a:xfrm>
            <a:off x="1725250" y="380550"/>
            <a:ext cx="71070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Referendum</a:t>
            </a:r>
            <a:endParaRPr sz="3800">
              <a:solidFill>
                <a:srgbClr val="D9D9D9"/>
              </a:solidFill>
              <a:latin typeface="Georgia"/>
              <a:ea typeface="Georgia"/>
              <a:cs typeface="Georgia"/>
              <a:sym typeface="Georgia"/>
            </a:endParaRPr>
          </a:p>
          <a:p>
            <a:pPr marL="0" lvl="0" indent="0" algn="ctr" rtl="0">
              <a:spcBef>
                <a:spcPts val="0"/>
              </a:spcBef>
              <a:spcAft>
                <a:spcPts val="0"/>
              </a:spcAft>
              <a:buNone/>
            </a:pPr>
            <a:r>
              <a:rPr lang="hr" sz="3800">
                <a:solidFill>
                  <a:srgbClr val="D9D9D9"/>
                </a:solidFill>
                <a:latin typeface="Georgia"/>
                <a:ea typeface="Georgia"/>
                <a:cs typeface="Georgia"/>
                <a:sym typeface="Georgia"/>
              </a:rPr>
              <a:t>19. svibnja 1991.</a:t>
            </a:r>
            <a:endParaRPr sz="3800">
              <a:solidFill>
                <a:srgbClr val="D9D9D9"/>
              </a:solidFill>
              <a:latin typeface="Georgia"/>
              <a:ea typeface="Georgia"/>
              <a:cs typeface="Georgia"/>
              <a:sym typeface="Georgia"/>
            </a:endParaRPr>
          </a:p>
        </p:txBody>
      </p:sp>
      <p:sp>
        <p:nvSpPr>
          <p:cNvPr id="599" name="Google Shape;599;p81"/>
          <p:cNvSpPr txBox="1">
            <a:spLocks noGrp="1"/>
          </p:cNvSpPr>
          <p:nvPr>
            <p:ph type="body" idx="1"/>
          </p:nvPr>
        </p:nvSpPr>
        <p:spPr>
          <a:xfrm>
            <a:off x="548200" y="3410575"/>
            <a:ext cx="79089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Clr>
                <a:schemeClr val="dk1"/>
              </a:buClr>
              <a:buSzPts val="1100"/>
              <a:buFont typeface="Arial"/>
              <a:buNone/>
            </a:pPr>
            <a:r>
              <a:rPr lang="hr" sz="1200">
                <a:latin typeface="Georgia"/>
                <a:ea typeface="Georgia"/>
                <a:cs typeface="Georgia"/>
                <a:sym typeface="Georgia"/>
              </a:rPr>
              <a:t>Na referendumu održanom 19. svibnja 1991. godine 94% glasača se izjasnilo za izlazak Hrvatske iz Jugoslavije te za stvaranje samostalne hrvatske države, a rezultate referenduma ozakonio je Sabor Republike Hrvatske donošenjem Ustavne odluke o suverenosti i samostalnosti Republike Hrvatske 25. lipnja 1991. godine.</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9"/>
          <p:cNvPicPr preferRelativeResize="0"/>
          <p:nvPr/>
        </p:nvPicPr>
        <p:blipFill rotWithShape="1">
          <a:blip r:embed="rId3">
            <a:alphaModFix/>
          </a:blip>
          <a:srcRect b="3864"/>
          <a:stretch/>
        </p:blipFill>
        <p:spPr>
          <a:xfrm>
            <a:off x="0" y="1009700"/>
            <a:ext cx="9143998" cy="4133800"/>
          </a:xfrm>
          <a:prstGeom prst="rect">
            <a:avLst/>
          </a:prstGeom>
          <a:noFill/>
          <a:ln>
            <a:noFill/>
          </a:ln>
        </p:spPr>
      </p:pic>
      <p:pic>
        <p:nvPicPr>
          <p:cNvPr id="99" name="Google Shape;99;p19"/>
          <p:cNvPicPr preferRelativeResize="0"/>
          <p:nvPr/>
        </p:nvPicPr>
        <p:blipFill>
          <a:blip r:embed="rId4">
            <a:alphaModFix/>
          </a:blip>
          <a:stretch>
            <a:fillRect/>
          </a:stretch>
        </p:blipFill>
        <p:spPr>
          <a:xfrm>
            <a:off x="0" y="0"/>
            <a:ext cx="9144000" cy="5143500"/>
          </a:xfrm>
          <a:prstGeom prst="rect">
            <a:avLst/>
          </a:prstGeom>
          <a:noFill/>
          <a:ln>
            <a:noFill/>
          </a:ln>
        </p:spPr>
      </p:pic>
      <p:sp>
        <p:nvSpPr>
          <p:cNvPr id="100" name="Google Shape;100;p19"/>
          <p:cNvSpPr txBox="1">
            <a:spLocks noGrp="1"/>
          </p:cNvSpPr>
          <p:nvPr>
            <p:ph type="title"/>
          </p:nvPr>
        </p:nvSpPr>
        <p:spPr>
          <a:xfrm>
            <a:off x="1890300" y="65925"/>
            <a:ext cx="714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2400">
                <a:solidFill>
                  <a:srgbClr val="F3F3F3"/>
                </a:solidFill>
                <a:latin typeface="Georgia"/>
                <a:ea typeface="Georgia"/>
                <a:cs typeface="Georgia"/>
                <a:sym typeface="Georgia"/>
              </a:rPr>
              <a:t>“Krvavi križevački sabor” 1397. </a:t>
            </a:r>
            <a:endParaRPr sz="2400">
              <a:solidFill>
                <a:srgbClr val="F3F3F3"/>
              </a:solidFill>
              <a:latin typeface="Georgia"/>
              <a:ea typeface="Georgia"/>
              <a:cs typeface="Georgia"/>
              <a:sym typeface="Georgia"/>
            </a:endParaRPr>
          </a:p>
        </p:txBody>
      </p:sp>
      <p:sp>
        <p:nvSpPr>
          <p:cNvPr id="101" name="Google Shape;101;p19"/>
          <p:cNvSpPr txBox="1">
            <a:spLocks noGrp="1"/>
          </p:cNvSpPr>
          <p:nvPr>
            <p:ph type="body" idx="1"/>
          </p:nvPr>
        </p:nvSpPr>
        <p:spPr>
          <a:xfrm>
            <a:off x="1890300" y="712550"/>
            <a:ext cx="7146000" cy="18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200">
                <a:solidFill>
                  <a:srgbClr val="F3F3F3"/>
                </a:solidFill>
                <a:latin typeface="Georgia"/>
                <a:ea typeface="Georgia"/>
                <a:cs typeface="Georgia"/>
                <a:sym typeface="Georgia"/>
              </a:rPr>
              <a:t>Kralj Žigmund Luksemburški je 1396. godine u križarskoj vojni protiv Osmanlija bio poražen, a hrvatski velikaši predvođeni banom Lackovićem mislili su da je kralj stradao te su za novog vladara izabrali napuljskog kralja Ladislava. Ipak, kralj Žigmund je preživio bitku sa Osmanlijama te u svrhu pomirbe saziva sabor u Križevcima za 27. veljače 1397. godine. </a:t>
            </a:r>
            <a:endParaRPr sz="1200">
              <a:solidFill>
                <a:srgbClr val="F3F3F3"/>
              </a:solidFill>
              <a:latin typeface="Georgia"/>
              <a:ea typeface="Georgia"/>
              <a:cs typeface="Georgia"/>
              <a:sym typeface="Georgia"/>
            </a:endParaRPr>
          </a:p>
          <a:p>
            <a:pPr marL="0" lvl="0" indent="0" algn="l" rtl="0">
              <a:spcBef>
                <a:spcPts val="1600"/>
              </a:spcBef>
              <a:spcAft>
                <a:spcPts val="0"/>
              </a:spcAft>
              <a:buClr>
                <a:schemeClr val="dk1"/>
              </a:buClr>
              <a:buSzPts val="1100"/>
              <a:buFont typeface="Arial"/>
              <a:buNone/>
            </a:pPr>
            <a:r>
              <a:rPr lang="hr" sz="1200">
                <a:solidFill>
                  <a:srgbClr val="F3F3F3"/>
                </a:solidFill>
                <a:latin typeface="Georgia"/>
                <a:ea typeface="Georgia"/>
                <a:cs typeface="Georgia"/>
                <a:sym typeface="Georgia"/>
              </a:rPr>
              <a:t>Na saboru je došlo do rasprave i optužbi na račun hrvatskih velikaša da su izdali kralja. Uslijedio je krvavi sukob u kojem nenaoružani hrvatski velikaši s banom Lackovićem na čelu bivaju potučeni od kraljevih vazala.</a:t>
            </a:r>
            <a:endParaRPr sz="1200">
              <a:solidFill>
                <a:srgbClr val="F3F3F3"/>
              </a:solidFill>
              <a:latin typeface="Georgia"/>
              <a:ea typeface="Georgia"/>
              <a:cs typeface="Georgia"/>
              <a:sym typeface="Georgia"/>
            </a:endParaRPr>
          </a:p>
          <a:p>
            <a:pPr marL="0" lvl="0" indent="0" algn="l" rtl="0">
              <a:spcBef>
                <a:spcPts val="1600"/>
              </a:spcBef>
              <a:spcAft>
                <a:spcPts val="1600"/>
              </a:spcAft>
              <a:buNone/>
            </a:pPr>
            <a:endParaRPr sz="1200">
              <a:solidFill>
                <a:srgbClr val="F3F3F3"/>
              </a:solidFill>
              <a:latin typeface="Georgia"/>
              <a:ea typeface="Georgia"/>
              <a:cs typeface="Georgia"/>
              <a:sym typeface="Georgi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82"/>
          <p:cNvPicPr preferRelativeResize="0"/>
          <p:nvPr/>
        </p:nvPicPr>
        <p:blipFill>
          <a:blip r:embed="rId3">
            <a:alphaModFix/>
          </a:blip>
          <a:stretch>
            <a:fillRect/>
          </a:stretch>
        </p:blipFill>
        <p:spPr>
          <a:xfrm>
            <a:off x="0" y="0"/>
            <a:ext cx="9144000" cy="5143500"/>
          </a:xfrm>
          <a:prstGeom prst="rect">
            <a:avLst/>
          </a:prstGeom>
          <a:noFill/>
          <a:ln>
            <a:noFill/>
          </a:ln>
        </p:spPr>
      </p:pic>
      <p:sp>
        <p:nvSpPr>
          <p:cNvPr id="605" name="Google Shape;605;p82"/>
          <p:cNvSpPr txBox="1">
            <a:spLocks noGrp="1"/>
          </p:cNvSpPr>
          <p:nvPr>
            <p:ph type="title"/>
          </p:nvPr>
        </p:nvSpPr>
        <p:spPr>
          <a:xfrm>
            <a:off x="2241200" y="308025"/>
            <a:ext cx="63573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Ustavna odluka o suverenosti i samostalnosti Republike Hrvatske</a:t>
            </a:r>
            <a:endParaRPr sz="3800">
              <a:solidFill>
                <a:srgbClr val="D9D9D9"/>
              </a:solidFill>
              <a:latin typeface="Georgia"/>
              <a:ea typeface="Georgia"/>
              <a:cs typeface="Georgia"/>
              <a:sym typeface="Georgia"/>
            </a:endParaRPr>
          </a:p>
        </p:txBody>
      </p:sp>
      <p:sp>
        <p:nvSpPr>
          <p:cNvPr id="606" name="Google Shape;606;p82"/>
          <p:cNvSpPr txBox="1">
            <a:spLocks noGrp="1"/>
          </p:cNvSpPr>
          <p:nvPr>
            <p:ph type="body" idx="1"/>
          </p:nvPr>
        </p:nvSpPr>
        <p:spPr>
          <a:xfrm>
            <a:off x="540150" y="3033000"/>
            <a:ext cx="7924800" cy="1770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Samostalna i suverena Republika Hrvatska proglašena je 25. lipnja 1991. godine kada je na zajedničkoj sjednici sva tri saborska vijeća (Vijeće udruženog rada, Društveno političko vijeće i Vijeće općina) donesena Ustavna odluka o suverenosti i samostalnosti Republike Hrvatske.</a:t>
            </a:r>
            <a:endParaRPr sz="1200">
              <a:solidFill>
                <a:srgbClr val="434343"/>
              </a:solidFill>
              <a:latin typeface="Georgia"/>
              <a:ea typeface="Georgia"/>
              <a:cs typeface="Georgia"/>
              <a:sym typeface="Georgia"/>
            </a:endParaRPr>
          </a:p>
          <a:p>
            <a:pPr marL="0" lvl="0" indent="0" algn="l" rtl="0">
              <a:lnSpc>
                <a:spcPct val="150000"/>
              </a:lnSpc>
              <a:spcBef>
                <a:spcPts val="0"/>
              </a:spcBef>
              <a:spcAft>
                <a:spcPts val="0"/>
              </a:spcAft>
              <a:buNone/>
            </a:pPr>
            <a:r>
              <a:rPr lang="hr" sz="1200">
                <a:solidFill>
                  <a:srgbClr val="434343"/>
                </a:solidFill>
                <a:latin typeface="Georgia"/>
                <a:ea typeface="Georgia"/>
                <a:cs typeface="Georgia"/>
                <a:sym typeface="Georgia"/>
              </a:rPr>
              <a:t/>
            </a:r>
            <a:br>
              <a:rPr lang="hr" sz="1200">
                <a:solidFill>
                  <a:srgbClr val="434343"/>
                </a:solidFill>
                <a:latin typeface="Georgia"/>
                <a:ea typeface="Georgia"/>
                <a:cs typeface="Georgia"/>
                <a:sym typeface="Georgia"/>
              </a:rPr>
            </a:br>
            <a:r>
              <a:rPr lang="hr" sz="1200">
                <a:solidFill>
                  <a:srgbClr val="434343"/>
                </a:solidFill>
                <a:latin typeface="Georgia"/>
                <a:ea typeface="Georgia"/>
                <a:cs typeface="Georgia"/>
                <a:sym typeface="Georgia"/>
              </a:rPr>
              <a:t>Donošenjem ove odluke Hrvatska je pokrenula postupak razdruživanja od drugih republika i SFRJ te je pokrenula postupak za međunarodno priznavanje</a:t>
            </a:r>
            <a:r>
              <a:rPr lang="hr" sz="1200" b="1">
                <a:solidFill>
                  <a:srgbClr val="434343"/>
                </a:solidFill>
                <a:latin typeface="Georgia"/>
                <a:ea typeface="Georgia"/>
                <a:cs typeface="Georgia"/>
                <a:sym typeface="Georgia"/>
              </a:rPr>
              <a:t>.</a:t>
            </a:r>
            <a:endParaRPr sz="1200">
              <a:solidFill>
                <a:srgbClr val="434343"/>
              </a:solidFill>
              <a:latin typeface="Georgia"/>
              <a:ea typeface="Georgia"/>
              <a:cs typeface="Georgia"/>
              <a:sym typeface="Georgi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3"/>
          <p:cNvSpPr txBox="1">
            <a:spLocks noGrp="1"/>
          </p:cNvSpPr>
          <p:nvPr>
            <p:ph type="title"/>
          </p:nvPr>
        </p:nvSpPr>
        <p:spPr>
          <a:xfrm>
            <a:off x="263400" y="839500"/>
            <a:ext cx="4045200" cy="1933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r" sz="2200" i="1">
                <a:solidFill>
                  <a:srgbClr val="0B5394"/>
                </a:solidFill>
                <a:highlight>
                  <a:srgbClr val="FFFFFF"/>
                </a:highlight>
                <a:latin typeface="Georgia"/>
                <a:ea typeface="Georgia"/>
                <a:cs typeface="Georgia"/>
                <a:sym typeface="Georgia"/>
              </a:rPr>
              <a:t>Premda nisu bili zastupnici, mjesto im je tu kao najzaslužnijim ljudima za stvaranje hrvatske države.</a:t>
            </a:r>
            <a:endParaRPr sz="2200" i="1">
              <a:solidFill>
                <a:srgbClr val="0B5394"/>
              </a:solidFill>
              <a:highlight>
                <a:srgbClr val="FFFFFF"/>
              </a:highlight>
              <a:latin typeface="Georgia"/>
              <a:ea typeface="Georgia"/>
              <a:cs typeface="Georgia"/>
              <a:sym typeface="Georgia"/>
            </a:endParaRPr>
          </a:p>
          <a:p>
            <a:pPr marL="0" lvl="0" indent="0" algn="r" rtl="0">
              <a:spcBef>
                <a:spcPts val="0"/>
              </a:spcBef>
              <a:spcAft>
                <a:spcPts val="0"/>
              </a:spcAft>
              <a:buNone/>
            </a:pPr>
            <a:endParaRPr sz="2200" i="1">
              <a:solidFill>
                <a:srgbClr val="0B5394"/>
              </a:solidFill>
              <a:highlight>
                <a:srgbClr val="FFFFFF"/>
              </a:highlight>
              <a:latin typeface="Georgia"/>
              <a:ea typeface="Georgia"/>
              <a:cs typeface="Georgia"/>
              <a:sym typeface="Georgia"/>
            </a:endParaRPr>
          </a:p>
          <a:p>
            <a:pPr marL="0" lvl="0" indent="0" algn="r" rtl="0">
              <a:spcBef>
                <a:spcPts val="0"/>
              </a:spcBef>
              <a:spcAft>
                <a:spcPts val="0"/>
              </a:spcAft>
              <a:buNone/>
            </a:pPr>
            <a:r>
              <a:rPr lang="hr" sz="600">
                <a:solidFill>
                  <a:srgbClr val="0B5394"/>
                </a:solidFill>
                <a:highlight>
                  <a:srgbClr val="FFFFFF"/>
                </a:highlight>
                <a:latin typeface="Georgia"/>
                <a:ea typeface="Georgia"/>
                <a:cs typeface="Georgia"/>
                <a:sym typeface="Georgia"/>
              </a:rPr>
              <a:t>dr. Žarko Domljan</a:t>
            </a:r>
            <a:endParaRPr sz="600">
              <a:solidFill>
                <a:srgbClr val="0B5394"/>
              </a:solidFill>
              <a:latin typeface="Georgia"/>
              <a:ea typeface="Georgia"/>
              <a:cs typeface="Georgia"/>
              <a:sym typeface="Georgia"/>
            </a:endParaRPr>
          </a:p>
        </p:txBody>
      </p:sp>
      <p:pic>
        <p:nvPicPr>
          <p:cNvPr id="612" name="Google Shape;612;p83"/>
          <p:cNvPicPr preferRelativeResize="0"/>
          <p:nvPr/>
        </p:nvPicPr>
        <p:blipFill rotWithShape="1">
          <a:blip r:embed="rId3">
            <a:alphaModFix/>
          </a:blip>
          <a:srcRect t="8118" b="28602"/>
          <a:stretch/>
        </p:blipFill>
        <p:spPr>
          <a:xfrm>
            <a:off x="4572000" y="0"/>
            <a:ext cx="4571999" cy="5143502"/>
          </a:xfrm>
          <a:prstGeom prst="rect">
            <a:avLst/>
          </a:prstGeom>
          <a:noFill/>
          <a:ln>
            <a:noFill/>
          </a:ln>
        </p:spPr>
      </p:pic>
      <p:pic>
        <p:nvPicPr>
          <p:cNvPr id="613" name="Google Shape;613;p83"/>
          <p:cNvPicPr preferRelativeResize="0"/>
          <p:nvPr/>
        </p:nvPicPr>
        <p:blipFill rotWithShape="1">
          <a:blip r:embed="rId4">
            <a:alphaModFix/>
          </a:blip>
          <a:srcRect l="16409" t="11896" r="17101" b="29756"/>
          <a:stretch/>
        </p:blipFill>
        <p:spPr>
          <a:xfrm>
            <a:off x="0" y="3225075"/>
            <a:ext cx="4572006" cy="1918424"/>
          </a:xfrm>
          <a:prstGeom prst="rect">
            <a:avLst/>
          </a:prstGeom>
          <a:noFill/>
          <a:ln>
            <a:noFill/>
          </a:ln>
        </p:spPr>
      </p:pic>
      <p:sp>
        <p:nvSpPr>
          <p:cNvPr id="614" name="Google Shape;614;p83"/>
          <p:cNvSpPr txBox="1"/>
          <p:nvPr/>
        </p:nvSpPr>
        <p:spPr>
          <a:xfrm>
            <a:off x="263400" y="47522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dr. Franjo Tuđman</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Nikola Vrljić)</a:t>
            </a:r>
            <a:endParaRPr sz="700">
              <a:solidFill>
                <a:srgbClr val="D9D9D9"/>
              </a:solidFill>
              <a:latin typeface="Georgia"/>
              <a:ea typeface="Georgia"/>
              <a:cs typeface="Georgia"/>
              <a:sym typeface="Georgia"/>
            </a:endParaRPr>
          </a:p>
        </p:txBody>
      </p:sp>
      <p:sp>
        <p:nvSpPr>
          <p:cNvPr id="615" name="Google Shape;615;p83"/>
          <p:cNvSpPr txBox="1"/>
          <p:nvPr/>
        </p:nvSpPr>
        <p:spPr>
          <a:xfrm>
            <a:off x="3096000" y="4752250"/>
            <a:ext cx="1212600" cy="2730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700">
                <a:solidFill>
                  <a:srgbClr val="D9D9D9"/>
                </a:solidFill>
                <a:latin typeface="Georgia"/>
                <a:ea typeface="Georgia"/>
                <a:cs typeface="Georgia"/>
                <a:sym typeface="Georgia"/>
              </a:rPr>
              <a:t>kardinal Franjo Kuharić</a:t>
            </a:r>
            <a:br>
              <a:rPr lang="hr" sz="700">
                <a:solidFill>
                  <a:srgbClr val="D9D9D9"/>
                </a:solidFill>
                <a:latin typeface="Georgia"/>
                <a:ea typeface="Georgia"/>
                <a:cs typeface="Georgia"/>
                <a:sym typeface="Georgia"/>
              </a:rPr>
            </a:br>
            <a:r>
              <a:rPr lang="hr" sz="700">
                <a:solidFill>
                  <a:srgbClr val="D9D9D9"/>
                </a:solidFill>
                <a:latin typeface="Georgia"/>
                <a:ea typeface="Georgia"/>
                <a:cs typeface="Georgia"/>
                <a:sym typeface="Georgia"/>
              </a:rPr>
              <a:t>(kipar Tomislav Kršnjavi)</a:t>
            </a:r>
            <a:endParaRPr sz="700">
              <a:solidFill>
                <a:srgbClr val="D9D9D9"/>
              </a:solidFill>
              <a:latin typeface="Georgia"/>
              <a:ea typeface="Georgia"/>
              <a:cs typeface="Georgia"/>
              <a:sym typeface="Georgia"/>
            </a:endParaRPr>
          </a:p>
        </p:txBody>
      </p:sp>
      <p:sp>
        <p:nvSpPr>
          <p:cNvPr id="616" name="Google Shape;616;p83"/>
          <p:cNvSpPr txBox="1"/>
          <p:nvPr/>
        </p:nvSpPr>
        <p:spPr>
          <a:xfrm>
            <a:off x="4572000" y="4546150"/>
            <a:ext cx="4572000" cy="4791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1100">
                <a:solidFill>
                  <a:srgbClr val="D9D9D9"/>
                </a:solidFill>
                <a:latin typeface="Georgia"/>
                <a:ea typeface="Georgia"/>
                <a:cs typeface="Georgia"/>
                <a:sym typeface="Georgia"/>
              </a:rPr>
              <a:t>dr. Franjo Tuđman</a:t>
            </a:r>
            <a:br>
              <a:rPr lang="hr" sz="1100">
                <a:solidFill>
                  <a:srgbClr val="D9D9D9"/>
                </a:solidFill>
                <a:latin typeface="Georgia"/>
                <a:ea typeface="Georgia"/>
                <a:cs typeface="Georgia"/>
                <a:sym typeface="Georgia"/>
              </a:rPr>
            </a:br>
            <a:r>
              <a:rPr lang="hr" sz="1100">
                <a:solidFill>
                  <a:srgbClr val="D9D9D9"/>
                </a:solidFill>
                <a:latin typeface="Georgia"/>
                <a:ea typeface="Georgia"/>
                <a:cs typeface="Georgia"/>
                <a:sym typeface="Georgia"/>
              </a:rPr>
              <a:t>(kipar Nikola Vrljić)</a:t>
            </a:r>
            <a:endParaRPr sz="1100">
              <a:solidFill>
                <a:srgbClr val="D9D9D9"/>
              </a:solidFill>
              <a:latin typeface="Georgia"/>
              <a:ea typeface="Georgia"/>
              <a:cs typeface="Georgia"/>
              <a:sym typeface="Georgia"/>
            </a:endParaRPr>
          </a:p>
        </p:txBody>
      </p:sp>
      <p:pic>
        <p:nvPicPr>
          <p:cNvPr id="617" name="Google Shape;617;p83"/>
          <p:cNvPicPr preferRelativeResize="0"/>
          <p:nvPr/>
        </p:nvPicPr>
        <p:blipFill>
          <a:blip r:embed="rId5">
            <a:alphaModFix/>
          </a:blip>
          <a:stretch>
            <a:fillRect/>
          </a:stretch>
        </p:blipFill>
        <p:spPr>
          <a:xfrm>
            <a:off x="57474" y="69449"/>
            <a:ext cx="859175" cy="486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8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3" name="Google Shape;623;p84"/>
          <p:cNvSpPr txBox="1">
            <a:spLocks noGrp="1"/>
          </p:cNvSpPr>
          <p:nvPr>
            <p:ph type="title"/>
          </p:nvPr>
        </p:nvSpPr>
        <p:spPr>
          <a:xfrm>
            <a:off x="1739175" y="354500"/>
            <a:ext cx="7093200" cy="19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Dan neovisnosti</a:t>
            </a:r>
            <a:endParaRPr sz="3800">
              <a:solidFill>
                <a:srgbClr val="D9D9D9"/>
              </a:solidFill>
              <a:latin typeface="Georgia"/>
              <a:ea typeface="Georgia"/>
              <a:cs typeface="Georgia"/>
              <a:sym typeface="Georgia"/>
            </a:endParaRPr>
          </a:p>
        </p:txBody>
      </p:sp>
      <p:sp>
        <p:nvSpPr>
          <p:cNvPr id="624" name="Google Shape;624;p84"/>
          <p:cNvSpPr txBox="1">
            <a:spLocks noGrp="1"/>
          </p:cNvSpPr>
          <p:nvPr>
            <p:ph type="body" idx="1"/>
          </p:nvPr>
        </p:nvSpPr>
        <p:spPr>
          <a:xfrm>
            <a:off x="524025" y="3384600"/>
            <a:ext cx="7932900" cy="1300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Dan neovisnosti u Republici Hrvatskoj se obilježava svake godine 25. lipnja kao spomendan na povijesnu odluku Hrvatskog sabora iz 1991. godine o proglašenju suverene i samostalne Republike Hrvatske te o pokretanju postupka razdruživanja od ostalih jugoslavenskih republika.</a:t>
            </a:r>
            <a:endParaRPr sz="1200">
              <a:latin typeface="Georgia"/>
              <a:ea typeface="Georgia"/>
              <a:cs typeface="Georgia"/>
              <a:sym typeface="Georgi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8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0" name="Google Shape;630;p85"/>
          <p:cNvSpPr txBox="1">
            <a:spLocks noGrp="1"/>
          </p:cNvSpPr>
          <p:nvPr>
            <p:ph type="title"/>
          </p:nvPr>
        </p:nvSpPr>
        <p:spPr>
          <a:xfrm>
            <a:off x="2192825" y="433450"/>
            <a:ext cx="6564300" cy="177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8. listopada 1991.</a:t>
            </a:r>
            <a:endParaRPr sz="3800">
              <a:solidFill>
                <a:srgbClr val="D9D9D9"/>
              </a:solidFill>
              <a:latin typeface="Georgia"/>
              <a:ea typeface="Georgia"/>
              <a:cs typeface="Georgia"/>
              <a:sym typeface="Georgia"/>
            </a:endParaRPr>
          </a:p>
        </p:txBody>
      </p:sp>
      <p:sp>
        <p:nvSpPr>
          <p:cNvPr id="631" name="Google Shape;631;p85"/>
          <p:cNvSpPr txBox="1">
            <a:spLocks noGrp="1"/>
          </p:cNvSpPr>
          <p:nvPr>
            <p:ph type="body" idx="1"/>
          </p:nvPr>
        </p:nvSpPr>
        <p:spPr>
          <a:xfrm>
            <a:off x="537425" y="3337650"/>
            <a:ext cx="7919400" cy="10524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Hrvatski sabor je 8. listopada 1991. godine donio Odluku o raskidu državnopravnih sveza s ostalim republikama i pokrajinama SFRJ.</a:t>
            </a:r>
            <a:endParaRPr sz="1200">
              <a:latin typeface="Georgia"/>
              <a:ea typeface="Georgia"/>
              <a:cs typeface="Georgia"/>
              <a:sym typeface="Georgi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86">
            <a:hlinkClick r:id="rId3"/>
          </p:cNvPr>
          <p:cNvPicPr preferRelativeResize="0"/>
          <p:nvPr/>
        </p:nvPicPr>
        <p:blipFill rotWithShape="1">
          <a:blip r:embed="rId4">
            <a:alphaModFix/>
          </a:blip>
          <a:srcRect l="17458" t="26959" r="6368"/>
          <a:stretch/>
        </p:blipFill>
        <p:spPr>
          <a:xfrm>
            <a:off x="3265075" y="0"/>
            <a:ext cx="5878925" cy="3756851"/>
          </a:xfrm>
          <a:prstGeom prst="rect">
            <a:avLst/>
          </a:prstGeom>
          <a:noFill/>
          <a:ln>
            <a:noFill/>
          </a:ln>
        </p:spPr>
      </p:pic>
      <p:pic>
        <p:nvPicPr>
          <p:cNvPr id="637" name="Google Shape;637;p86"/>
          <p:cNvPicPr preferRelativeResize="0"/>
          <p:nvPr/>
        </p:nvPicPr>
        <p:blipFill>
          <a:blip r:embed="rId5">
            <a:alphaModFix/>
          </a:blip>
          <a:stretch>
            <a:fillRect/>
          </a:stretch>
        </p:blipFill>
        <p:spPr>
          <a:xfrm>
            <a:off x="0" y="0"/>
            <a:ext cx="9144000" cy="5143500"/>
          </a:xfrm>
          <a:prstGeom prst="rect">
            <a:avLst/>
          </a:prstGeom>
          <a:noFill/>
          <a:ln>
            <a:noFill/>
          </a:ln>
        </p:spPr>
      </p:pic>
      <p:sp>
        <p:nvSpPr>
          <p:cNvPr id="638" name="Google Shape;638;p86"/>
          <p:cNvSpPr txBox="1">
            <a:spLocks noGrp="1"/>
          </p:cNvSpPr>
          <p:nvPr>
            <p:ph type="title"/>
          </p:nvPr>
        </p:nvSpPr>
        <p:spPr>
          <a:xfrm>
            <a:off x="223050" y="1483375"/>
            <a:ext cx="2808000" cy="1569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D9D9D9"/>
                </a:solidFill>
                <a:latin typeface="Georgia"/>
                <a:ea typeface="Georgia"/>
                <a:cs typeface="Georgia"/>
                <a:sym typeface="Georgia"/>
              </a:rPr>
              <a:t>Dan Hrvatskog sabora</a:t>
            </a:r>
            <a:endParaRPr sz="3800">
              <a:solidFill>
                <a:srgbClr val="D9D9D9"/>
              </a:solidFill>
              <a:latin typeface="Georgia"/>
              <a:ea typeface="Georgia"/>
              <a:cs typeface="Georgia"/>
              <a:sym typeface="Georgia"/>
            </a:endParaRPr>
          </a:p>
        </p:txBody>
      </p:sp>
      <p:sp>
        <p:nvSpPr>
          <p:cNvPr id="639" name="Google Shape;639;p86"/>
          <p:cNvSpPr txBox="1">
            <a:spLocks noGrp="1"/>
          </p:cNvSpPr>
          <p:nvPr>
            <p:ph type="body" idx="1"/>
          </p:nvPr>
        </p:nvSpPr>
        <p:spPr>
          <a:xfrm>
            <a:off x="223050" y="3224775"/>
            <a:ext cx="2808000" cy="7740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hr" sz="2400">
                <a:solidFill>
                  <a:srgbClr val="D9D9D9"/>
                </a:solidFill>
                <a:latin typeface="Georgia"/>
                <a:ea typeface="Georgia"/>
                <a:cs typeface="Georgia"/>
                <a:sym typeface="Georgia"/>
              </a:rPr>
              <a:t>8. listopada</a:t>
            </a:r>
            <a:endParaRPr sz="2400">
              <a:solidFill>
                <a:srgbClr val="D9D9D9"/>
              </a:solidFill>
              <a:latin typeface="Georgia"/>
              <a:ea typeface="Georgia"/>
              <a:cs typeface="Georgia"/>
              <a:sym typeface="Georgia"/>
            </a:endParaRPr>
          </a:p>
        </p:txBody>
      </p:sp>
      <p:sp>
        <p:nvSpPr>
          <p:cNvPr id="640" name="Google Shape;640;p86"/>
          <p:cNvSpPr txBox="1"/>
          <p:nvPr/>
        </p:nvSpPr>
        <p:spPr>
          <a:xfrm>
            <a:off x="3756850" y="3890600"/>
            <a:ext cx="5167800" cy="1161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hr" sz="1200">
                <a:solidFill>
                  <a:srgbClr val="0B5394"/>
                </a:solidFill>
                <a:latin typeface="Georgia"/>
                <a:ea typeface="Georgia"/>
                <a:cs typeface="Georgia"/>
                <a:sym typeface="Georgia"/>
              </a:rPr>
              <a:t>Dan Hrvatskog sabora obilježava se 8. listopada kao spomendan na sjećanje kada je Sabor Republike Hrvatske 1991. godine jednoglasno donio Odluku o raskidu svih državnopravnih sveza s ostalim republikama i pokrajinama SFRJ.</a:t>
            </a:r>
            <a:endParaRPr sz="1200">
              <a:solidFill>
                <a:srgbClr val="0B5394"/>
              </a:solidFill>
              <a:latin typeface="Georgia"/>
              <a:ea typeface="Georgia"/>
              <a:cs typeface="Georgia"/>
              <a:sym typeface="Georgi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7"/>
          <p:cNvSpPr txBox="1">
            <a:spLocks noGrp="1"/>
          </p:cNvSpPr>
          <p:nvPr>
            <p:ph type="title"/>
          </p:nvPr>
        </p:nvSpPr>
        <p:spPr>
          <a:xfrm>
            <a:off x="264850" y="899223"/>
            <a:ext cx="4045200" cy="243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Međunarodno priznanje Republike Hrvatske</a:t>
            </a:r>
            <a:endParaRPr sz="3800">
              <a:solidFill>
                <a:srgbClr val="0B5394"/>
              </a:solidFill>
              <a:latin typeface="Georgia"/>
              <a:ea typeface="Georgia"/>
              <a:cs typeface="Georgia"/>
              <a:sym typeface="Georgia"/>
            </a:endParaRPr>
          </a:p>
        </p:txBody>
      </p:sp>
      <p:sp>
        <p:nvSpPr>
          <p:cNvPr id="646" name="Google Shape;646;p87"/>
          <p:cNvSpPr txBox="1">
            <a:spLocks noGrp="1"/>
          </p:cNvSpPr>
          <p:nvPr>
            <p:ph type="subTitle" idx="1"/>
          </p:nvPr>
        </p:nvSpPr>
        <p:spPr>
          <a:xfrm>
            <a:off x="264850" y="3124580"/>
            <a:ext cx="4045200" cy="13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2400">
                <a:latin typeface="Georgia"/>
                <a:ea typeface="Georgia"/>
                <a:cs typeface="Georgia"/>
                <a:sym typeface="Georgia"/>
              </a:rPr>
              <a:t>15. siječnja 1992.</a:t>
            </a:r>
            <a:endParaRPr sz="2400">
              <a:latin typeface="Georgia"/>
              <a:ea typeface="Georgia"/>
              <a:cs typeface="Georgia"/>
              <a:sym typeface="Georgia"/>
            </a:endParaRPr>
          </a:p>
        </p:txBody>
      </p:sp>
      <p:sp>
        <p:nvSpPr>
          <p:cNvPr id="647" name="Google Shape;647;p8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sz="1200">
                <a:latin typeface="Georgia"/>
                <a:ea typeface="Georgia"/>
                <a:cs typeface="Georgia"/>
                <a:sym typeface="Georgia"/>
              </a:rPr>
              <a:t>Njemačka je priznala Republiku Hrvatsku u prosincu 1991. godine, a odluka o priznanju stupila je na snagu 15. siječnja 1992. godine kada je Hrvatska međunarodno priznata i od ostalih država tadašnje Europske zajednice.</a:t>
            </a:r>
            <a:endParaRPr sz="1200">
              <a:latin typeface="Georgia"/>
              <a:ea typeface="Georgia"/>
              <a:cs typeface="Georgia"/>
              <a:sym typeface="Georgia"/>
            </a:endParaRPr>
          </a:p>
        </p:txBody>
      </p:sp>
      <p:pic>
        <p:nvPicPr>
          <p:cNvPr id="648" name="Google Shape;648;p87"/>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8"/>
          <p:cNvSpPr txBox="1">
            <a:spLocks noGrp="1"/>
          </p:cNvSpPr>
          <p:nvPr>
            <p:ph type="title"/>
          </p:nvPr>
        </p:nvSpPr>
        <p:spPr>
          <a:xfrm>
            <a:off x="184900" y="15468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Zastupnički dom Hrvatskog sabora</a:t>
            </a:r>
            <a:endParaRPr sz="3800">
              <a:solidFill>
                <a:srgbClr val="0B5394"/>
              </a:solidFill>
              <a:latin typeface="Georgia"/>
              <a:ea typeface="Georgia"/>
              <a:cs typeface="Georgia"/>
              <a:sym typeface="Georgia"/>
            </a:endParaRPr>
          </a:p>
        </p:txBody>
      </p:sp>
      <p:sp>
        <p:nvSpPr>
          <p:cNvPr id="654" name="Google Shape;654;p88"/>
          <p:cNvSpPr txBox="1">
            <a:spLocks noGrp="1"/>
          </p:cNvSpPr>
          <p:nvPr>
            <p:ph type="subTitle" idx="1"/>
          </p:nvPr>
        </p:nvSpPr>
        <p:spPr>
          <a:xfrm>
            <a:off x="248113" y="3262900"/>
            <a:ext cx="4045200" cy="1235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Georgia"/>
              <a:buChar char="-"/>
            </a:pPr>
            <a:r>
              <a:rPr lang="hr" sz="1200">
                <a:latin typeface="Georgia"/>
                <a:ea typeface="Georgia"/>
                <a:cs typeface="Georgia"/>
                <a:sym typeface="Georgia"/>
              </a:rPr>
              <a:t>konstituiran 1992. godine</a:t>
            </a:r>
            <a:endParaRPr sz="1200">
              <a:latin typeface="Georgia"/>
              <a:ea typeface="Georgia"/>
              <a:cs typeface="Georgia"/>
              <a:sym typeface="Georgia"/>
            </a:endParaRPr>
          </a:p>
        </p:txBody>
      </p:sp>
      <p:sp>
        <p:nvSpPr>
          <p:cNvPr id="655" name="Google Shape;655;p88"/>
          <p:cNvSpPr txBox="1">
            <a:spLocks noGrp="1"/>
          </p:cNvSpPr>
          <p:nvPr>
            <p:ph type="title"/>
          </p:nvPr>
        </p:nvSpPr>
        <p:spPr>
          <a:xfrm>
            <a:off x="4851975" y="15468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 sz="3800">
                <a:solidFill>
                  <a:srgbClr val="0B5394"/>
                </a:solidFill>
                <a:latin typeface="Georgia"/>
                <a:ea typeface="Georgia"/>
                <a:cs typeface="Georgia"/>
                <a:sym typeface="Georgia"/>
              </a:rPr>
              <a:t>Županijski dom Hrvatskog sabora</a:t>
            </a:r>
            <a:endParaRPr sz="3800">
              <a:solidFill>
                <a:srgbClr val="0B5394"/>
              </a:solidFill>
              <a:latin typeface="Georgia"/>
              <a:ea typeface="Georgia"/>
              <a:cs typeface="Georgia"/>
              <a:sym typeface="Georgia"/>
            </a:endParaRPr>
          </a:p>
        </p:txBody>
      </p:sp>
      <p:sp>
        <p:nvSpPr>
          <p:cNvPr id="656" name="Google Shape;656;p88"/>
          <p:cNvSpPr txBox="1">
            <a:spLocks noGrp="1"/>
          </p:cNvSpPr>
          <p:nvPr>
            <p:ph type="subTitle" idx="1"/>
          </p:nvPr>
        </p:nvSpPr>
        <p:spPr>
          <a:xfrm>
            <a:off x="4850688" y="3262900"/>
            <a:ext cx="4045200" cy="1235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Georgia"/>
              <a:buChar char="-"/>
            </a:pPr>
            <a:r>
              <a:rPr lang="hr" sz="1200">
                <a:latin typeface="Georgia"/>
                <a:ea typeface="Georgia"/>
                <a:cs typeface="Georgia"/>
                <a:sym typeface="Georgia"/>
              </a:rPr>
              <a:t>konstituiran 1993. godine</a:t>
            </a:r>
            <a:endParaRPr sz="1200">
              <a:latin typeface="Georgia"/>
              <a:ea typeface="Georgia"/>
              <a:cs typeface="Georgia"/>
              <a:sym typeface="Georgia"/>
            </a:endParaRPr>
          </a:p>
        </p:txBody>
      </p:sp>
      <p:pic>
        <p:nvPicPr>
          <p:cNvPr id="657" name="Google Shape;657;p88"/>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9"/>
          <p:cNvSpPr txBox="1">
            <a:spLocks noGrp="1"/>
          </p:cNvSpPr>
          <p:nvPr>
            <p:ph type="title"/>
          </p:nvPr>
        </p:nvSpPr>
        <p:spPr>
          <a:xfrm>
            <a:off x="265500" y="699913"/>
            <a:ext cx="4045200" cy="205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sz="3800">
                <a:solidFill>
                  <a:srgbClr val="0B5394"/>
                </a:solidFill>
                <a:latin typeface="Georgia"/>
                <a:ea typeface="Georgia"/>
                <a:cs typeface="Georgia"/>
                <a:sym typeface="Georgia"/>
              </a:rPr>
              <a:t>Republika Hrvatska članica UN-a</a:t>
            </a:r>
            <a:endParaRPr sz="3800">
              <a:solidFill>
                <a:srgbClr val="0B5394"/>
              </a:solidFill>
              <a:latin typeface="Georgia"/>
              <a:ea typeface="Georgia"/>
              <a:cs typeface="Georgia"/>
              <a:sym typeface="Georgia"/>
            </a:endParaRPr>
          </a:p>
        </p:txBody>
      </p:sp>
      <p:sp>
        <p:nvSpPr>
          <p:cNvPr id="663" name="Google Shape;663;p89"/>
          <p:cNvSpPr txBox="1">
            <a:spLocks noGrp="1"/>
          </p:cNvSpPr>
          <p:nvPr>
            <p:ph type="subTitle" idx="1"/>
          </p:nvPr>
        </p:nvSpPr>
        <p:spPr>
          <a:xfrm>
            <a:off x="265500" y="2989513"/>
            <a:ext cx="4045200" cy="1454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sz="1200">
                <a:latin typeface="Georgia"/>
                <a:ea typeface="Georgia"/>
                <a:cs typeface="Georgia"/>
                <a:sym typeface="Georgia"/>
              </a:rPr>
              <a:t>Republika Hrvatska je 22. svibnja 1992. godine dobila punopravno članstvo u Ujedinjenim narodima. Naime, to je bila još jedna potvrda međunarodnog priznanja Republike Hrvatske kao i potvrda raspada SFRJ.</a:t>
            </a:r>
            <a:endParaRPr sz="1200">
              <a:latin typeface="Georgia"/>
              <a:ea typeface="Georgia"/>
              <a:cs typeface="Georgia"/>
              <a:sym typeface="Georgia"/>
            </a:endParaRPr>
          </a:p>
        </p:txBody>
      </p:sp>
      <p:pic>
        <p:nvPicPr>
          <p:cNvPr id="664" name="Google Shape;664;p89"/>
          <p:cNvPicPr preferRelativeResize="0"/>
          <p:nvPr/>
        </p:nvPicPr>
        <p:blipFill>
          <a:blip r:embed="rId3">
            <a:alphaModFix/>
          </a:blip>
          <a:stretch>
            <a:fillRect/>
          </a:stretch>
        </p:blipFill>
        <p:spPr>
          <a:xfrm>
            <a:off x="4615500" y="689413"/>
            <a:ext cx="4528501" cy="3764686"/>
          </a:xfrm>
          <a:prstGeom prst="rect">
            <a:avLst/>
          </a:prstGeom>
          <a:noFill/>
          <a:ln>
            <a:noFill/>
          </a:ln>
        </p:spPr>
      </p:pic>
      <p:pic>
        <p:nvPicPr>
          <p:cNvPr id="665" name="Google Shape;665;p89"/>
          <p:cNvPicPr preferRelativeResize="0"/>
          <p:nvPr/>
        </p:nvPicPr>
        <p:blipFill>
          <a:blip r:embed="rId4">
            <a:alphaModFix/>
          </a:blip>
          <a:stretch>
            <a:fillRect/>
          </a:stretch>
        </p:blipFill>
        <p:spPr>
          <a:xfrm>
            <a:off x="57474" y="69449"/>
            <a:ext cx="859175" cy="4868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0"/>
          <p:cNvSpPr txBox="1">
            <a:spLocks noGrp="1"/>
          </p:cNvSpPr>
          <p:nvPr>
            <p:ph type="title"/>
          </p:nvPr>
        </p:nvSpPr>
        <p:spPr>
          <a:xfrm>
            <a:off x="265500" y="333025"/>
            <a:ext cx="4045200" cy="441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2400">
                <a:solidFill>
                  <a:srgbClr val="0B5394"/>
                </a:solidFill>
                <a:latin typeface="Georgia"/>
                <a:ea typeface="Georgia"/>
                <a:cs typeface="Georgia"/>
                <a:sym typeface="Georgia"/>
              </a:rPr>
              <a:t>Sabor Republike Hrvatske</a:t>
            </a:r>
            <a:endParaRPr sz="2400">
              <a:solidFill>
                <a:srgbClr val="0B5394"/>
              </a:solidFill>
              <a:latin typeface="Georgia"/>
              <a:ea typeface="Georgia"/>
              <a:cs typeface="Georgia"/>
              <a:sym typeface="Georgia"/>
            </a:endParaRPr>
          </a:p>
          <a:p>
            <a:pPr marL="0" lvl="0" indent="0" algn="l" rtl="0">
              <a:spcBef>
                <a:spcPts val="0"/>
              </a:spcBef>
              <a:spcAft>
                <a:spcPts val="0"/>
              </a:spcAft>
              <a:buNone/>
            </a:pPr>
            <a:r>
              <a:rPr lang="hr" sz="2400">
                <a:solidFill>
                  <a:srgbClr val="0B5394"/>
                </a:solidFill>
                <a:latin typeface="Georgia"/>
                <a:ea typeface="Georgia"/>
                <a:cs typeface="Georgia"/>
                <a:sym typeface="Georgia"/>
              </a:rPr>
              <a:t>je 1997. godine </a:t>
            </a:r>
            <a:br>
              <a:rPr lang="hr" sz="2400">
                <a:solidFill>
                  <a:srgbClr val="0B5394"/>
                </a:solidFill>
                <a:latin typeface="Georgia"/>
                <a:ea typeface="Georgia"/>
                <a:cs typeface="Georgia"/>
                <a:sym typeface="Georgia"/>
              </a:rPr>
            </a:br>
            <a:r>
              <a:rPr lang="hr" sz="2400">
                <a:solidFill>
                  <a:srgbClr val="0B5394"/>
                </a:solidFill>
                <a:latin typeface="Georgia"/>
                <a:ea typeface="Georgia"/>
                <a:cs typeface="Georgia"/>
                <a:sym typeface="Georgia"/>
              </a:rPr>
              <a:t>promijenio ime u </a:t>
            </a:r>
            <a:endParaRPr sz="2400">
              <a:solidFill>
                <a:srgbClr val="0B5394"/>
              </a:solidFill>
              <a:latin typeface="Georgia"/>
              <a:ea typeface="Georgia"/>
              <a:cs typeface="Georgia"/>
              <a:sym typeface="Georgia"/>
            </a:endParaRPr>
          </a:p>
          <a:p>
            <a:pPr marL="0" lvl="0" indent="0" algn="l" rtl="0">
              <a:spcBef>
                <a:spcPts val="0"/>
              </a:spcBef>
              <a:spcAft>
                <a:spcPts val="0"/>
              </a:spcAft>
              <a:buNone/>
            </a:pPr>
            <a:r>
              <a:rPr lang="hr" sz="2400">
                <a:solidFill>
                  <a:srgbClr val="0B5394"/>
                </a:solidFill>
                <a:latin typeface="Georgia"/>
                <a:ea typeface="Georgia"/>
                <a:cs typeface="Georgia"/>
                <a:sym typeface="Georgia"/>
              </a:rPr>
              <a:t>Hrvatski državni sabor.</a:t>
            </a:r>
            <a:endParaRPr sz="2400">
              <a:solidFill>
                <a:srgbClr val="0B5394"/>
              </a:solidFill>
              <a:latin typeface="Georgia"/>
              <a:ea typeface="Georgia"/>
              <a:cs typeface="Georgia"/>
              <a:sym typeface="Georgia"/>
            </a:endParaRPr>
          </a:p>
        </p:txBody>
      </p:sp>
      <p:sp>
        <p:nvSpPr>
          <p:cNvPr id="671" name="Google Shape;671;p90"/>
          <p:cNvSpPr txBox="1">
            <a:spLocks noGrp="1"/>
          </p:cNvSpPr>
          <p:nvPr>
            <p:ph type="body" idx="2"/>
          </p:nvPr>
        </p:nvSpPr>
        <p:spPr>
          <a:xfrm>
            <a:off x="4939500" y="362700"/>
            <a:ext cx="3837000" cy="4418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hr" sz="2400">
                <a:latin typeface="Georgia"/>
                <a:ea typeface="Georgia"/>
                <a:cs typeface="Georgia"/>
                <a:sym typeface="Georgia"/>
              </a:rPr>
              <a:t>Hrvatski državni sabor 2001. godine mijenja ime u Hrvatski sabor.</a:t>
            </a:r>
            <a:endParaRPr sz="2400">
              <a:latin typeface="Georgia"/>
              <a:ea typeface="Georgia"/>
              <a:cs typeface="Georgia"/>
              <a:sym typeface="Georgia"/>
            </a:endParaRPr>
          </a:p>
        </p:txBody>
      </p:sp>
      <p:pic>
        <p:nvPicPr>
          <p:cNvPr id="672" name="Google Shape;672;p90"/>
          <p:cNvPicPr preferRelativeResize="0"/>
          <p:nvPr/>
        </p:nvPicPr>
        <p:blipFill>
          <a:blip r:embed="rId3">
            <a:alphaModFix/>
          </a:blip>
          <a:stretch>
            <a:fillRect/>
          </a:stretch>
        </p:blipFill>
        <p:spPr>
          <a:xfrm>
            <a:off x="57474" y="69449"/>
            <a:ext cx="859175" cy="4868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91"/>
          <p:cNvPicPr preferRelativeResize="0"/>
          <p:nvPr/>
        </p:nvPicPr>
        <p:blipFill>
          <a:blip r:embed="rId3">
            <a:alphaModFix/>
          </a:blip>
          <a:stretch>
            <a:fillRect/>
          </a:stretch>
        </p:blipFill>
        <p:spPr>
          <a:xfrm>
            <a:off x="0" y="0"/>
            <a:ext cx="9144000" cy="5143500"/>
          </a:xfrm>
          <a:prstGeom prst="rect">
            <a:avLst/>
          </a:prstGeom>
          <a:noFill/>
          <a:ln>
            <a:noFill/>
          </a:ln>
        </p:spPr>
      </p:pic>
      <p:sp>
        <p:nvSpPr>
          <p:cNvPr id="678" name="Google Shape;678;p91"/>
          <p:cNvSpPr txBox="1">
            <a:spLocks noGrp="1"/>
          </p:cNvSpPr>
          <p:nvPr>
            <p:ph type="subTitle" idx="1"/>
          </p:nvPr>
        </p:nvSpPr>
        <p:spPr>
          <a:xfrm>
            <a:off x="540150" y="2922950"/>
            <a:ext cx="7924800" cy="199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sz="1200">
                <a:latin typeface="Georgia"/>
                <a:ea typeface="Georgia"/>
                <a:cs typeface="Georgia"/>
                <a:sym typeface="Georgia"/>
              </a:rPr>
              <a:t>Republika Hrvatska je 1. srpnja 2013. godine postala punopravna članica Europske unije.</a:t>
            </a:r>
            <a:endParaRPr sz="1200">
              <a:latin typeface="Georgia"/>
              <a:ea typeface="Georgia"/>
              <a:cs typeface="Georgia"/>
              <a:sym typeface="Georgia"/>
            </a:endParaRPr>
          </a:p>
        </p:txBody>
      </p:sp>
      <p:sp>
        <p:nvSpPr>
          <p:cNvPr id="679" name="Google Shape;679;p91"/>
          <p:cNvSpPr txBox="1">
            <a:spLocks noGrp="1"/>
          </p:cNvSpPr>
          <p:nvPr>
            <p:ph type="ctrTitle"/>
          </p:nvPr>
        </p:nvSpPr>
        <p:spPr>
          <a:xfrm>
            <a:off x="1998202" y="322725"/>
            <a:ext cx="68340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sz="3800">
                <a:solidFill>
                  <a:srgbClr val="D9D9D9"/>
                </a:solidFill>
                <a:latin typeface="Georgia"/>
                <a:ea typeface="Georgia"/>
                <a:cs typeface="Georgia"/>
                <a:sym typeface="Georgia"/>
              </a:rPr>
              <a:t>Republika Hrvatska punopravna članica EU</a:t>
            </a:r>
            <a:endParaRPr sz="3800">
              <a:solidFill>
                <a:srgbClr val="D9D9D9"/>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3">
            <a:alphaModFix/>
          </a:blip>
          <a:srcRect l="2219"/>
          <a:stretch/>
        </p:blipFill>
        <p:spPr>
          <a:xfrm>
            <a:off x="0" y="0"/>
            <a:ext cx="6705600" cy="5143502"/>
          </a:xfrm>
          <a:prstGeom prst="rect">
            <a:avLst/>
          </a:prstGeom>
          <a:noFill/>
          <a:ln>
            <a:noFill/>
          </a:ln>
        </p:spPr>
      </p:pic>
      <p:pic>
        <p:nvPicPr>
          <p:cNvPr id="107" name="Google Shape;107;p20"/>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08" name="Google Shape;108;p20"/>
          <p:cNvSpPr txBox="1">
            <a:spLocks noGrp="1"/>
          </p:cNvSpPr>
          <p:nvPr>
            <p:ph type="title"/>
          </p:nvPr>
        </p:nvSpPr>
        <p:spPr>
          <a:xfrm>
            <a:off x="6105325" y="11170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F3F3F3"/>
                </a:solidFill>
                <a:latin typeface="Georgia"/>
                <a:ea typeface="Georgia"/>
                <a:cs typeface="Georgia"/>
                <a:sym typeface="Georgia"/>
              </a:rPr>
              <a:t>Sabor u Cetinu</a:t>
            </a:r>
            <a:br>
              <a:rPr lang="hr">
                <a:solidFill>
                  <a:srgbClr val="F3F3F3"/>
                </a:solidFill>
                <a:latin typeface="Georgia"/>
                <a:ea typeface="Georgia"/>
                <a:cs typeface="Georgia"/>
                <a:sym typeface="Georgia"/>
              </a:rPr>
            </a:br>
            <a:r>
              <a:rPr lang="hr">
                <a:solidFill>
                  <a:srgbClr val="F3F3F3"/>
                </a:solidFill>
                <a:latin typeface="Georgia"/>
                <a:ea typeface="Georgia"/>
                <a:cs typeface="Georgia"/>
                <a:sym typeface="Georgia"/>
              </a:rPr>
              <a:t>1527. - 1918.</a:t>
            </a:r>
            <a:endParaRPr>
              <a:solidFill>
                <a:srgbClr val="F3F3F3"/>
              </a:solidFill>
              <a:latin typeface="Georgia"/>
              <a:ea typeface="Georgia"/>
              <a:cs typeface="Georgia"/>
              <a:sym typeface="Georgia"/>
            </a:endParaRPr>
          </a:p>
        </p:txBody>
      </p:sp>
      <p:sp>
        <p:nvSpPr>
          <p:cNvPr id="109" name="Google Shape;109;p20"/>
          <p:cNvSpPr txBox="1">
            <a:spLocks noGrp="1"/>
          </p:cNvSpPr>
          <p:nvPr>
            <p:ph type="body" idx="1"/>
          </p:nvPr>
        </p:nvSpPr>
        <p:spPr>
          <a:xfrm>
            <a:off x="6027300" y="1929400"/>
            <a:ext cx="2977800" cy="298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solidFill>
                  <a:srgbClr val="F3F3F3"/>
                </a:solidFill>
                <a:latin typeface="Georgia"/>
                <a:ea typeface="Georgia"/>
                <a:cs typeface="Georgia"/>
                <a:sym typeface="Georgia"/>
              </a:rPr>
              <a:t>Hrvatsko plemstvo je na Cetingradskom saboru na hrvatsko prijestolje izabralo habsburšku dinastiju i to nakon nekoliko stoljeća mađarskih kraljeva.</a:t>
            </a:r>
            <a:endParaRPr>
              <a:solidFill>
                <a:srgbClr val="F3F3F3"/>
              </a:solidFill>
              <a:latin typeface="Georgia"/>
              <a:ea typeface="Georgia"/>
              <a:cs typeface="Georgia"/>
              <a:sym typeface="Georgia"/>
            </a:endParaRPr>
          </a:p>
          <a:p>
            <a:pPr marL="0" lvl="0" indent="0" algn="l" rtl="0">
              <a:spcBef>
                <a:spcPts val="1600"/>
              </a:spcBef>
              <a:spcAft>
                <a:spcPts val="1600"/>
              </a:spcAft>
              <a:buNone/>
            </a:pPr>
            <a:r>
              <a:rPr lang="hr">
                <a:solidFill>
                  <a:srgbClr val="F3F3F3"/>
                </a:solidFill>
                <a:latin typeface="Georgia"/>
                <a:ea typeface="Georgia"/>
                <a:cs typeface="Georgia"/>
                <a:sym typeface="Georgia"/>
              </a:rPr>
              <a:t>Na Cetinskome saboru održanom 1527. godine donesena je odluka da za hrvatskoga kralja bude izabran Ferdinand I. Habsburški, češki kralj i nadvojvoda austrijski te da Hrvatska ulazi u novu državnu zajednicu Hrvatske i Habsburške Monarhije ili personalnu uniju - zajednicu koja će na čelu imati jednog zajedničkog vladara.</a:t>
            </a:r>
            <a:endParaRPr>
              <a:solidFill>
                <a:srgbClr val="F3F3F3"/>
              </a:solidFill>
              <a:latin typeface="Georgia"/>
              <a:ea typeface="Georgia"/>
              <a:cs typeface="Georgia"/>
              <a:sym typeface="Georgi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92"/>
          <p:cNvPicPr preferRelativeResize="0"/>
          <p:nvPr/>
        </p:nvPicPr>
        <p:blipFill>
          <a:blip r:embed="rId3">
            <a:alphaModFix/>
          </a:blip>
          <a:stretch>
            <a:fillRect/>
          </a:stretch>
        </p:blipFill>
        <p:spPr>
          <a:xfrm>
            <a:off x="193916" y="0"/>
            <a:ext cx="9143559" cy="5143501"/>
          </a:xfrm>
          <a:prstGeom prst="rect">
            <a:avLst/>
          </a:prstGeom>
          <a:noFill/>
          <a:ln>
            <a:noFill/>
          </a:ln>
        </p:spPr>
      </p:pic>
      <p:pic>
        <p:nvPicPr>
          <p:cNvPr id="685" name="Google Shape;685;p92"/>
          <p:cNvPicPr preferRelativeResize="0"/>
          <p:nvPr/>
        </p:nvPicPr>
        <p:blipFill>
          <a:blip r:embed="rId4">
            <a:alphaModFix/>
          </a:blip>
          <a:stretch>
            <a:fillRect/>
          </a:stretch>
        </p:blipFill>
        <p:spPr>
          <a:xfrm>
            <a:off x="0" y="0"/>
            <a:ext cx="9144000" cy="5143500"/>
          </a:xfrm>
          <a:prstGeom prst="rect">
            <a:avLst/>
          </a:prstGeom>
          <a:noFill/>
          <a:ln>
            <a:noFill/>
          </a:ln>
        </p:spPr>
      </p:pic>
      <p:sp>
        <p:nvSpPr>
          <p:cNvPr id="686" name="Google Shape;686;p92"/>
          <p:cNvSpPr txBox="1">
            <a:spLocks noGrp="1"/>
          </p:cNvSpPr>
          <p:nvPr>
            <p:ph type="title"/>
          </p:nvPr>
        </p:nvSpPr>
        <p:spPr>
          <a:xfrm>
            <a:off x="239825" y="1206300"/>
            <a:ext cx="2808000" cy="91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Marija Jurić Zagorka</a:t>
            </a:r>
            <a:endParaRPr>
              <a:solidFill>
                <a:srgbClr val="D9D9D9"/>
              </a:solidFill>
              <a:latin typeface="Georgia"/>
              <a:ea typeface="Georgia"/>
              <a:cs typeface="Georgia"/>
              <a:sym typeface="Georgia"/>
            </a:endParaRPr>
          </a:p>
        </p:txBody>
      </p:sp>
      <p:sp>
        <p:nvSpPr>
          <p:cNvPr id="687" name="Google Shape;687;p92"/>
          <p:cNvSpPr txBox="1">
            <a:spLocks noGrp="1"/>
          </p:cNvSpPr>
          <p:nvPr>
            <p:ph type="body" idx="1"/>
          </p:nvPr>
        </p:nvSpPr>
        <p:spPr>
          <a:xfrm>
            <a:off x="193925" y="2121300"/>
            <a:ext cx="3010800" cy="2635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Naša novinarka i književnica Marija Jurić Zagorka ima posebno mjesto u Hrvatskom saboru, a to je novinarska soba koja je po našoj slavnoj književnici i prvoj novinarki dobila i ime.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Novinarska soba u Hrvatskom saboru je prostor namijenjen novinarima koji izvještavaju o događanjima u Hrvatskom saboru.</a:t>
            </a:r>
            <a:endParaRPr>
              <a:solidFill>
                <a:srgbClr val="D9D9D9"/>
              </a:solidFill>
              <a:latin typeface="Georgia"/>
              <a:ea typeface="Georgia"/>
              <a:cs typeface="Georgia"/>
              <a:sym typeface="Georgi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93"/>
          <p:cNvPicPr preferRelativeResize="0"/>
          <p:nvPr/>
        </p:nvPicPr>
        <p:blipFill rotWithShape="1">
          <a:blip r:embed="rId3">
            <a:alphaModFix/>
          </a:blip>
          <a:srcRect r="8466"/>
          <a:stretch/>
        </p:blipFill>
        <p:spPr>
          <a:xfrm>
            <a:off x="3259049" y="0"/>
            <a:ext cx="5884950" cy="5143500"/>
          </a:xfrm>
          <a:prstGeom prst="rect">
            <a:avLst/>
          </a:prstGeom>
          <a:noFill/>
          <a:ln>
            <a:noFill/>
          </a:ln>
        </p:spPr>
      </p:pic>
      <p:pic>
        <p:nvPicPr>
          <p:cNvPr id="693" name="Google Shape;693;p93"/>
          <p:cNvPicPr preferRelativeResize="0"/>
          <p:nvPr/>
        </p:nvPicPr>
        <p:blipFill>
          <a:blip r:embed="rId4">
            <a:alphaModFix/>
          </a:blip>
          <a:stretch>
            <a:fillRect/>
          </a:stretch>
        </p:blipFill>
        <p:spPr>
          <a:xfrm>
            <a:off x="0" y="0"/>
            <a:ext cx="9144000" cy="5143500"/>
          </a:xfrm>
          <a:prstGeom prst="rect">
            <a:avLst/>
          </a:prstGeom>
          <a:noFill/>
          <a:ln>
            <a:noFill/>
          </a:ln>
        </p:spPr>
      </p:pic>
      <p:sp>
        <p:nvSpPr>
          <p:cNvPr id="694" name="Google Shape;694;p93"/>
          <p:cNvSpPr txBox="1">
            <a:spLocks noGrp="1"/>
          </p:cNvSpPr>
          <p:nvPr>
            <p:ph type="title"/>
          </p:nvPr>
        </p:nvSpPr>
        <p:spPr>
          <a:xfrm>
            <a:off x="237700" y="1535450"/>
            <a:ext cx="2808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Karlo Susan i </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Lav Kalda</a:t>
            </a:r>
            <a:endParaRPr>
              <a:solidFill>
                <a:srgbClr val="D9D9D9"/>
              </a:solidFill>
              <a:latin typeface="Georgia"/>
              <a:ea typeface="Georgia"/>
              <a:cs typeface="Georgia"/>
              <a:sym typeface="Georgia"/>
            </a:endParaRPr>
          </a:p>
        </p:txBody>
      </p:sp>
      <p:sp>
        <p:nvSpPr>
          <p:cNvPr id="695" name="Google Shape;695;p93"/>
          <p:cNvSpPr txBox="1">
            <a:spLocks noGrp="1"/>
          </p:cNvSpPr>
          <p:nvPr>
            <p:ph type="body" idx="1"/>
          </p:nvPr>
        </p:nvSpPr>
        <p:spPr>
          <a:xfrm>
            <a:off x="237700" y="2524975"/>
            <a:ext cx="2808000" cy="1567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1600"/>
              </a:spcAft>
              <a:buNone/>
            </a:pPr>
            <a:r>
              <a:rPr lang="hr">
                <a:solidFill>
                  <a:srgbClr val="D9D9D9"/>
                </a:solidFill>
                <a:latin typeface="Georgia"/>
                <a:ea typeface="Georgia"/>
                <a:cs typeface="Georgia"/>
                <a:sym typeface="Georgia"/>
              </a:rPr>
              <a:t>Današnji izgled zgrade Hrvatskoga sabora datira s početka 20. stoljeća, a za njega su zaslužni arhitekti Lav Kalda i Karlo Susan.</a:t>
            </a:r>
            <a:endParaRPr>
              <a:solidFill>
                <a:srgbClr val="D9D9D9"/>
              </a:solidFill>
              <a:latin typeface="Georgia"/>
              <a:ea typeface="Georgia"/>
              <a:cs typeface="Georgia"/>
              <a:sym typeface="Georgi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94"/>
          <p:cNvPicPr preferRelativeResize="0"/>
          <p:nvPr/>
        </p:nvPicPr>
        <p:blipFill>
          <a:blip r:embed="rId3">
            <a:alphaModFix/>
          </a:blip>
          <a:stretch>
            <a:fillRect/>
          </a:stretch>
        </p:blipFill>
        <p:spPr>
          <a:xfrm>
            <a:off x="257" y="0"/>
            <a:ext cx="9143459" cy="5143498"/>
          </a:xfrm>
          <a:prstGeom prst="rect">
            <a:avLst/>
          </a:prstGeom>
          <a:noFill/>
          <a:ln>
            <a:noFill/>
          </a:ln>
        </p:spPr>
      </p:pic>
      <p:pic>
        <p:nvPicPr>
          <p:cNvPr id="701" name="Google Shape;701;p94"/>
          <p:cNvPicPr preferRelativeResize="0"/>
          <p:nvPr/>
        </p:nvPicPr>
        <p:blipFill>
          <a:blip r:embed="rId4">
            <a:alphaModFix/>
          </a:blip>
          <a:stretch>
            <a:fillRect/>
          </a:stretch>
        </p:blipFill>
        <p:spPr>
          <a:xfrm>
            <a:off x="0" y="0"/>
            <a:ext cx="9144000" cy="5143500"/>
          </a:xfrm>
          <a:prstGeom prst="rect">
            <a:avLst/>
          </a:prstGeom>
          <a:noFill/>
          <a:ln>
            <a:noFill/>
          </a:ln>
        </p:spPr>
      </p:pic>
      <p:sp>
        <p:nvSpPr>
          <p:cNvPr id="702" name="Google Shape;702;p94"/>
          <p:cNvSpPr txBox="1">
            <a:spLocks noGrp="1"/>
          </p:cNvSpPr>
          <p:nvPr>
            <p:ph type="title"/>
          </p:nvPr>
        </p:nvSpPr>
        <p:spPr>
          <a:xfrm>
            <a:off x="263925" y="1106763"/>
            <a:ext cx="2808000" cy="74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solidFill>
                  <a:srgbClr val="D9D9D9"/>
                </a:solidFill>
                <a:latin typeface="Georgia"/>
                <a:ea typeface="Georgia"/>
                <a:cs typeface="Georgia"/>
                <a:sym typeface="Georgia"/>
              </a:rPr>
              <a:t>Reljef sv. Josipa</a:t>
            </a:r>
            <a:endParaRPr>
              <a:solidFill>
                <a:srgbClr val="D9D9D9"/>
              </a:solidFill>
              <a:latin typeface="Georgia"/>
              <a:ea typeface="Georgia"/>
              <a:cs typeface="Georgia"/>
              <a:sym typeface="Georgia"/>
            </a:endParaRPr>
          </a:p>
        </p:txBody>
      </p:sp>
      <p:sp>
        <p:nvSpPr>
          <p:cNvPr id="703" name="Google Shape;703;p94"/>
          <p:cNvSpPr txBox="1">
            <a:spLocks noGrp="1"/>
          </p:cNvSpPr>
          <p:nvPr>
            <p:ph type="body" idx="1"/>
          </p:nvPr>
        </p:nvSpPr>
        <p:spPr>
          <a:xfrm>
            <a:off x="263925" y="1930425"/>
            <a:ext cx="2808000" cy="2931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r">
                <a:solidFill>
                  <a:srgbClr val="D9D9D9"/>
                </a:solidFill>
                <a:latin typeface="Georgia"/>
                <a:ea typeface="Georgia"/>
                <a:cs typeface="Georgia"/>
                <a:sym typeface="Georgia"/>
              </a:rPr>
              <a:t>Hrvatski sabor je na svom zasjedanju 1687. godine jednoglasnom odlukom proglasio sv. Josipa zaštitnikom Hrvatskog kraljevstva.</a:t>
            </a:r>
            <a:br>
              <a:rPr lang="hr">
                <a:solidFill>
                  <a:srgbClr val="D9D9D9"/>
                </a:solidFill>
                <a:latin typeface="Georgia"/>
                <a:ea typeface="Georgia"/>
                <a:cs typeface="Georgia"/>
                <a:sym typeface="Georgia"/>
              </a:rPr>
            </a:br>
            <a:r>
              <a:rPr lang="hr">
                <a:solidFill>
                  <a:srgbClr val="D9D9D9"/>
                </a:solidFill>
                <a:latin typeface="Georgia"/>
                <a:ea typeface="Georgia"/>
                <a:cs typeface="Georgia"/>
                <a:sym typeface="Georgia"/>
              </a:rPr>
              <a:t>Kao trajnu uspomenu na tu odluku Hrvatskog sabora, 2008. godine je na ulazu u Hrvatski sabor postavljen reljef sv. Josipa. </a:t>
            </a:r>
            <a:endParaRPr>
              <a:solidFill>
                <a:srgbClr val="D9D9D9"/>
              </a:solidFill>
              <a:latin typeface="Georgia"/>
              <a:ea typeface="Georgia"/>
              <a:cs typeface="Georgia"/>
              <a:sym typeface="Georgia"/>
            </a:endParaRPr>
          </a:p>
          <a:p>
            <a:pPr marL="0" lvl="0" indent="0" algn="l" rtl="0">
              <a:lnSpc>
                <a:spcPct val="150000"/>
              </a:lnSpc>
              <a:spcBef>
                <a:spcPts val="1600"/>
              </a:spcBef>
              <a:spcAft>
                <a:spcPts val="1600"/>
              </a:spcAft>
              <a:buNone/>
            </a:pPr>
            <a:r>
              <a:rPr lang="hr">
                <a:solidFill>
                  <a:srgbClr val="D9D9D9"/>
                </a:solidFill>
                <a:latin typeface="Georgia"/>
                <a:ea typeface="Georgia"/>
                <a:cs typeface="Georgia"/>
                <a:sym typeface="Georgia"/>
              </a:rPr>
              <a:t>Reljef je rad kipara Šime Vulasa.</a:t>
            </a:r>
            <a:endParaRPr>
              <a:solidFill>
                <a:srgbClr val="D9D9D9"/>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a:latin typeface="Georgia"/>
                <a:ea typeface="Georgia"/>
                <a:cs typeface="Georgia"/>
                <a:sym typeface="Georgia"/>
              </a:rPr>
              <a:t>Cetinska povelja</a:t>
            </a:r>
            <a:endParaRPr>
              <a:latin typeface="Georgia"/>
              <a:ea typeface="Georgia"/>
              <a:cs typeface="Georgia"/>
              <a:sym typeface="Georgia"/>
            </a:endParaRPr>
          </a:p>
        </p:txBody>
      </p:sp>
      <p:pic>
        <p:nvPicPr>
          <p:cNvPr id="115" name="Google Shape;115;p21"/>
          <p:cNvPicPr preferRelativeResize="0"/>
          <p:nvPr/>
        </p:nvPicPr>
        <p:blipFill rotWithShape="1">
          <a:blip r:embed="rId3">
            <a:alphaModFix/>
          </a:blip>
          <a:srcRect t="4548" b="9637"/>
          <a:stretch/>
        </p:blipFill>
        <p:spPr>
          <a:xfrm>
            <a:off x="0" y="0"/>
            <a:ext cx="9144000" cy="5143501"/>
          </a:xfrm>
          <a:prstGeom prst="rect">
            <a:avLst/>
          </a:prstGeom>
          <a:noFill/>
          <a:ln>
            <a:noFill/>
          </a:ln>
        </p:spPr>
      </p:pic>
      <p:pic>
        <p:nvPicPr>
          <p:cNvPr id="116" name="Google Shape;116;p21"/>
          <p:cNvPicPr preferRelativeResize="0"/>
          <p:nvPr/>
        </p:nvPicPr>
        <p:blipFill>
          <a:blip r:embed="rId4">
            <a:alphaModFix/>
          </a:blip>
          <a:stretch>
            <a:fillRect/>
          </a:stretch>
        </p:blipFill>
        <p:spPr>
          <a:xfrm>
            <a:off x="-2075" y="0"/>
            <a:ext cx="9144000" cy="5143500"/>
          </a:xfrm>
          <a:prstGeom prst="rect">
            <a:avLst/>
          </a:prstGeom>
          <a:noFill/>
          <a:ln>
            <a:noFill/>
          </a:ln>
        </p:spPr>
      </p:pic>
      <p:sp>
        <p:nvSpPr>
          <p:cNvPr id="117" name="Google Shape;117;p21"/>
          <p:cNvSpPr txBox="1"/>
          <p:nvPr/>
        </p:nvSpPr>
        <p:spPr>
          <a:xfrm>
            <a:off x="6090800" y="2355100"/>
            <a:ext cx="2771700" cy="1875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r" sz="1200">
                <a:solidFill>
                  <a:srgbClr val="D9D9D9"/>
                </a:solidFill>
                <a:latin typeface="Georgia"/>
                <a:ea typeface="Georgia"/>
                <a:cs typeface="Georgia"/>
                <a:sym typeface="Georgia"/>
              </a:rPr>
              <a:t>Cetingradska povelja je dokument kojim je 1. siječnja 1527. godine potvrđena odluka hrvatskog plemstva o izboru habsburške dinastije na hrvatsko prijestolje. Povelja se i danas nalazi u Austrijskom državnom arhivu u Beču.</a:t>
            </a:r>
            <a:endParaRPr sz="1200">
              <a:solidFill>
                <a:srgbClr val="D9D9D9"/>
              </a:solidFill>
              <a:latin typeface="Georgia"/>
              <a:ea typeface="Georgia"/>
              <a:cs typeface="Georgia"/>
              <a:sym typeface="Georgia"/>
            </a:endParaRPr>
          </a:p>
        </p:txBody>
      </p:sp>
      <p:sp>
        <p:nvSpPr>
          <p:cNvPr id="118" name="Google Shape;118;p21"/>
          <p:cNvSpPr txBox="1"/>
          <p:nvPr/>
        </p:nvSpPr>
        <p:spPr>
          <a:xfrm>
            <a:off x="6090800" y="1298525"/>
            <a:ext cx="2552100" cy="870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hr" sz="2400">
                <a:solidFill>
                  <a:srgbClr val="D9D9D9"/>
                </a:solidFill>
                <a:latin typeface="Georgia"/>
                <a:ea typeface="Georgia"/>
                <a:cs typeface="Georgia"/>
                <a:sym typeface="Georgia"/>
              </a:rPr>
              <a:t>Cetingradska povelja</a:t>
            </a:r>
            <a:endParaRPr sz="2400">
              <a:solidFill>
                <a:srgbClr val="D9D9D9"/>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4258</Words>
  <Application>Microsoft Office PowerPoint</Application>
  <PresentationFormat>Prikaz na zaslonu (16:9)</PresentationFormat>
  <Paragraphs>272</Paragraphs>
  <Slides>82</Slides>
  <Notes>82</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82</vt:i4>
      </vt:variant>
    </vt:vector>
  </HeadingPairs>
  <TitlesOfParts>
    <vt:vector size="86" baseType="lpstr">
      <vt:lpstr>Georgia</vt:lpstr>
      <vt:lpstr>Roboto</vt:lpstr>
      <vt:lpstr>Arial</vt:lpstr>
      <vt:lpstr>Simple Light</vt:lpstr>
      <vt:lpstr>Hrvatski sabor</vt:lpstr>
      <vt:lpstr>Od prvih spomena narodnih zborova, preko Sabora kao staleške ustanove, do suvremenog predstavničkog tijela svega naroda, sabori su znak i očitovanje samosvojnosti hrvatskoga naroda.  U dugom povijesnom tijeku sabori su poprimali različita obilježja i bili stvarni pokazatelj političkog položaja Hrvatske već od 9. stoljeća.  www.sabor.hr</vt:lpstr>
      <vt:lpstr>Bašćanska ploča</vt:lpstr>
      <vt:lpstr>PowerPoint prezentacija</vt:lpstr>
      <vt:lpstr>Pacta Conventa (1102. - 1526.)</vt:lpstr>
      <vt:lpstr>Slavonski sabor 1273.</vt:lpstr>
      <vt:lpstr>“Krvavi križevački sabor” 1397. </vt:lpstr>
      <vt:lpstr>Sabor u Cetinu 1527. - 1918.</vt:lpstr>
      <vt:lpstr>PowerPoint prezentacija</vt:lpstr>
      <vt:lpstr>Nazivi Hrvatskog sabora</vt:lpstr>
      <vt:lpstr>PowerPoint prezentacija</vt:lpstr>
      <vt:lpstr>PowerPoint prezentacija</vt:lpstr>
      <vt:lpstr>PowerPoint prezentacija</vt:lpstr>
      <vt:lpstr>grof Janko Drašković</vt:lpstr>
      <vt:lpstr>Ivan Kukuljević Sakcinski</vt:lpstr>
      <vt:lpstr>Hrvatski jezik</vt:lpstr>
      <vt:lpstr>Zahtijevanja naroda</vt:lpstr>
      <vt:lpstr>Virilisti</vt:lpstr>
      <vt:lpstr>Hrvatski sabor tijekom neoapsolutizma</vt:lpstr>
      <vt:lpstr>Listopadska diploma</vt:lpstr>
      <vt:lpstr>Hrvatski sabor 1861.</vt:lpstr>
      <vt:lpstr>Stranke i programi na zasjedanju Hrvatskog sabora 1861. godine:</vt:lpstr>
      <vt:lpstr>“Veliki” ili “najintelektualniji” sabor 1861.</vt:lpstr>
      <vt:lpstr>PowerPoint prezentacija</vt:lpstr>
      <vt:lpstr>Dalmatinski sabor 1861.</vt:lpstr>
      <vt:lpstr>Političke stranke na Dalmatinskom saboru 1861.</vt:lpstr>
      <vt:lpstr>Narodna stranka</vt:lpstr>
      <vt:lpstr>Sabor u Istri 1861.</vt:lpstr>
      <vt:lpstr>PowerPoint prezentacija</vt:lpstr>
      <vt:lpstr>Talijanaško-talijanska većina na čelu s Francescom Vidulichem</vt:lpstr>
      <vt:lpstr>Austro-ugarska nagodba 1867.</vt:lpstr>
      <vt:lpstr>Zakon o pučkom školstvu</vt:lpstr>
      <vt:lpstr>Braća Radić i HPSS 1904.</vt:lpstr>
      <vt:lpstr>Hrvatski odbor</vt:lpstr>
      <vt:lpstr>Jugoslavenski odbor</vt:lpstr>
      <vt:lpstr>Krfska deklaracija 1917.</vt:lpstr>
      <vt:lpstr>Narodno vijeće Slovenaca, Hrvata i Srba</vt:lpstr>
      <vt:lpstr>29. listopada  1918.</vt:lpstr>
      <vt:lpstr>Država Slovenaca, Hrvata i Srba</vt:lpstr>
      <vt:lpstr>Jugoslavenski odbor oko ujedinjenja s Kraljevinom Srbijom</vt:lpstr>
      <vt:lpstr>Gospodo! Još nije prekasno! Ne srljajte kao guske u maglu! Ne zaključujte jedinstvene vlade s Kraljevinom Srbijom već zato, jer, eto u ime Kraljevine Srbije nema tu nikoga, ništa, osim taj jedan brzojav... Dajte uvidite barem to da je ova stvar tako važna i tako sudbonosna da treba sazvati čitavo Narodno vijeće, a, naravski, i Hrvatski sabor.</vt:lpstr>
      <vt:lpstr>Svetozar Pribičević</vt:lpstr>
      <vt:lpstr>Kraljevstvo Srba, Hrvata i Slovenaca</vt:lpstr>
      <vt:lpstr>PowerPoint prezentacija</vt:lpstr>
      <vt:lpstr>Radić priznao Kraljevinu SHS i Vidovdanski ustav</vt:lpstr>
      <vt:lpstr>Atentat na hrvatske zastupnike u Narodnoj skupštini</vt:lpstr>
      <vt:lpstr>Diktatura</vt:lpstr>
      <vt:lpstr>Sporazum Cvetković - Maček</vt:lpstr>
      <vt:lpstr>6. travnja 1941.</vt:lpstr>
      <vt:lpstr>Nezavisna Država Hrvatska</vt:lpstr>
      <vt:lpstr>Hrvatski državni sabor u NDH</vt:lpstr>
      <vt:lpstr>AVNOJ</vt:lpstr>
      <vt:lpstr>ZAVNOH</vt:lpstr>
      <vt:lpstr>ZAVNOH</vt:lpstr>
      <vt:lpstr>Demokratska Federativna Jugoslavija</vt:lpstr>
      <vt:lpstr>Federalna Država Hrvatska</vt:lpstr>
      <vt:lpstr>8. svibnja 1945.</vt:lpstr>
      <vt:lpstr>Narodni sabor Hrvatske</vt:lpstr>
      <vt:lpstr>Vladimir Nazor</vt:lpstr>
      <vt:lpstr>Federativna Narodna Republika Jugoslavija</vt:lpstr>
      <vt:lpstr>KPJ</vt:lpstr>
      <vt:lpstr>Hrvatsko proljeće</vt:lpstr>
      <vt:lpstr>Hrvatski socijalno-liberalni savez</vt:lpstr>
      <vt:lpstr>Prvi višestranački demokratski izbori za Sabor</vt:lpstr>
      <vt:lpstr>Konstituirajuća sjednica prvog demokratskog višestranačkog Sabora 30. svibnja 1990. godine</vt:lpstr>
      <vt:lpstr>Spomen ploča</vt:lpstr>
      <vt:lpstr>Ustavne izmjene Ustava SR Hrvatske</vt:lpstr>
      <vt:lpstr>PowerPoint prezentacija</vt:lpstr>
      <vt:lpstr>Referendum 19. svibnja 1991.</vt:lpstr>
      <vt:lpstr>Ustavna odluka o suverenosti i samostalnosti Republike Hrvatske</vt:lpstr>
      <vt:lpstr>Premda nisu bili zastupnici, mjesto im je tu kao najzaslužnijim ljudima za stvaranje hrvatske države.  dr. Žarko Domljan</vt:lpstr>
      <vt:lpstr>Dan neovisnosti</vt:lpstr>
      <vt:lpstr>8. listopada 1991.</vt:lpstr>
      <vt:lpstr>Dan Hrvatskog sabora</vt:lpstr>
      <vt:lpstr>Međunarodno priznanje Republike Hrvatske</vt:lpstr>
      <vt:lpstr>Zastupnički dom Hrvatskog sabora</vt:lpstr>
      <vt:lpstr>Republika Hrvatska članica UN-a</vt:lpstr>
      <vt:lpstr>Sabor Republike Hrvatske je 1997. godine  promijenio ime u  Hrvatski državni sabor.</vt:lpstr>
      <vt:lpstr>Republika Hrvatska punopravna članica EU</vt:lpstr>
      <vt:lpstr>Marija Jurić Zagorka</vt:lpstr>
      <vt:lpstr>Karlo Susan i  Lav Kalda</vt:lpstr>
      <vt:lpstr>Reljef sv. Josipa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Hrvatski sabor</dc:title>
  <dc:creator>Mate Polić</dc:creator>
  <cp:lastModifiedBy>Mate Polić</cp:lastModifiedBy>
  <cp:revision>2</cp:revision>
  <dcterms:modified xsi:type="dcterms:W3CDTF">2020-11-16T14:06:45Z</dcterms:modified>
</cp:coreProperties>
</file>