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1"/>
  </p:sldMasterIdLst>
  <p:notesMasterIdLst>
    <p:notesMasterId r:id="rId103"/>
  </p:notesMasterIdLst>
  <p:handoutMasterIdLst>
    <p:handoutMasterId r:id="rId104"/>
  </p:handoutMasterIdLst>
  <p:sldIdLst>
    <p:sldId id="256" r:id="rId2"/>
    <p:sldId id="346" r:id="rId3"/>
    <p:sldId id="347" r:id="rId4"/>
    <p:sldId id="348" r:id="rId5"/>
    <p:sldId id="349" r:id="rId6"/>
    <p:sldId id="263" r:id="rId7"/>
    <p:sldId id="264" r:id="rId8"/>
    <p:sldId id="265" r:id="rId9"/>
    <p:sldId id="266" r:id="rId10"/>
    <p:sldId id="350" r:id="rId11"/>
    <p:sldId id="268" r:id="rId12"/>
    <p:sldId id="269" r:id="rId13"/>
    <p:sldId id="270" r:id="rId14"/>
    <p:sldId id="351" r:id="rId15"/>
    <p:sldId id="272" r:id="rId16"/>
    <p:sldId id="273" r:id="rId17"/>
    <p:sldId id="274" r:id="rId18"/>
    <p:sldId id="352" r:id="rId19"/>
    <p:sldId id="276" r:id="rId20"/>
    <p:sldId id="353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354" r:id="rId33"/>
    <p:sldId id="355" r:id="rId34"/>
    <p:sldId id="356" r:id="rId35"/>
    <p:sldId id="357" r:id="rId36"/>
    <p:sldId id="358" r:id="rId37"/>
    <p:sldId id="359" r:id="rId38"/>
    <p:sldId id="360" r:id="rId39"/>
    <p:sldId id="361" r:id="rId40"/>
    <p:sldId id="362" r:id="rId41"/>
    <p:sldId id="363" r:id="rId42"/>
    <p:sldId id="364" r:id="rId43"/>
    <p:sldId id="289" r:id="rId44"/>
    <p:sldId id="290" r:id="rId45"/>
    <p:sldId id="291" r:id="rId46"/>
    <p:sldId id="292" r:id="rId47"/>
    <p:sldId id="293" r:id="rId48"/>
    <p:sldId id="365" r:id="rId49"/>
    <p:sldId id="366" r:id="rId50"/>
    <p:sldId id="296" r:id="rId51"/>
    <p:sldId id="297" r:id="rId52"/>
    <p:sldId id="367" r:id="rId53"/>
    <p:sldId id="298" r:id="rId54"/>
    <p:sldId id="299" r:id="rId55"/>
    <p:sldId id="368" r:id="rId56"/>
    <p:sldId id="380" r:id="rId57"/>
    <p:sldId id="301" r:id="rId58"/>
    <p:sldId id="302" r:id="rId59"/>
    <p:sldId id="303" r:id="rId60"/>
    <p:sldId id="370" r:id="rId61"/>
    <p:sldId id="305" r:id="rId62"/>
    <p:sldId id="371" r:id="rId63"/>
    <p:sldId id="307" r:id="rId64"/>
    <p:sldId id="308" r:id="rId65"/>
    <p:sldId id="309" r:id="rId66"/>
    <p:sldId id="310" r:id="rId67"/>
    <p:sldId id="311" r:id="rId68"/>
    <p:sldId id="312" r:id="rId69"/>
    <p:sldId id="372" r:id="rId70"/>
    <p:sldId id="314" r:id="rId71"/>
    <p:sldId id="315" r:id="rId72"/>
    <p:sldId id="316" r:id="rId73"/>
    <p:sldId id="317" r:id="rId74"/>
    <p:sldId id="318" r:id="rId75"/>
    <p:sldId id="319" r:id="rId76"/>
    <p:sldId id="373" r:id="rId77"/>
    <p:sldId id="374" r:id="rId78"/>
    <p:sldId id="375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76" r:id="rId88"/>
    <p:sldId id="332" r:id="rId89"/>
    <p:sldId id="334" r:id="rId90"/>
    <p:sldId id="377" r:id="rId91"/>
    <p:sldId id="335" r:id="rId92"/>
    <p:sldId id="336" r:id="rId93"/>
    <p:sldId id="337" r:id="rId94"/>
    <p:sldId id="338" r:id="rId95"/>
    <p:sldId id="339" r:id="rId96"/>
    <p:sldId id="340" r:id="rId97"/>
    <p:sldId id="341" r:id="rId98"/>
    <p:sldId id="343" r:id="rId99"/>
    <p:sldId id="345" r:id="rId100"/>
    <p:sldId id="378" r:id="rId101"/>
    <p:sldId id="379" r:id="rId102"/>
  </p:sldIdLst>
  <p:sldSz cx="9144000" cy="5143500" type="screen16x9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notesMaster" Target="notesMasters/notesMaster1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7DF8-AD5B-441B-B53F-37C7A88FA23B}" type="datetimeFigureOut">
              <a:rPr lang="hr-HR" smtClean="0"/>
              <a:t>5.10.2022.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03F9E-5B7E-445C-9A85-1B3B887AF1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781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86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3539771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6836609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6859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a6edcdb02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a6edcdb02d_0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a6edcdb02d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a6edcdb02d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a6edcdb02d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a6edcdb02d_0_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0357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6edcdb02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6edcdb02d_0_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a6edcdb02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a6edcdb02d_0_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6edcdb02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6edcdb02d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a6edcdb02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a6edcdb02d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59627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6edcdb02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6edcdb02d_0_6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9659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a6edcdb02d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a6edcdb02d_0_6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4566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a6edcdb02d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a6edcdb02d_0_8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6edcdb02d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6edcdb02d_0_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a6edcdb02d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a6edcdb02d_0_10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a6edcdb02d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a6edcdb02d_0_10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a6edcdb02d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a6edcdb02d_0_1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a6edcdb02d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a6edcdb02d_0_1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6edcdb02d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a6edcdb02d_0_1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a6edcdb02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a6edcdb02d_0_14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a6edcdb02d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a6edcdb02d_0_14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2504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a6edcdb02d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a6edcdb02d_0_15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f554630c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f554630c1_0_1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189593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89273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156054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151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75901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34826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3210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750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969348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8990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51680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a6edcdb02d_0_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a6edcdb02d_0_17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63846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a6edcdb02d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a6edcdb02d_0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a6edcdb02d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a6edcdb02d_0_18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a6edcdb02d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a6edcdb02d_0_19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a6edcdb02d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a6edcdb02d_0_20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a6edcdb02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a6edcdb02d_0_21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554630c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554630c1_0_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74050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f554630c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f554630c1_0_2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1152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f554630c1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f554630c1_0_4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680054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a6edcdb02d_0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a6edcdb02d_0_2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a6edcdb02d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a6edcdb02d_0_2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a6edcdb02d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a6edcdb02d_0_2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58777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a6edcdb02d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a6edcdb02d_0_24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a6edcdb02d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a6edcdb02d_0_26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a6edcdb02d_0_2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a6edcdb02d_0_26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8124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a6edcdb02d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a6edcdb02d_0_27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547446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a6edcdb02d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a6edcdb02d_0_27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a6edcdb02d_0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a6edcdb02d_0_28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a6edcdb02d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a6edcdb02d_0_2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f554630c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f554630c1_0_7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a6edcdb02d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a6edcdb02d_0_29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2500892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9f68fdd42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9f68fdd420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9f68fdd42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9f68fdd420_0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32353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9f68fdd42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9f68fdd420_0_2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9f68fdd42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9f68fdd420_0_3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g9f68fdd42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7" name="Google Shape;467;g9f68fdd420_0_3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9f68fdd420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Google Shape;475;g9f68fdd420_0_4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9f68fdd42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9f68fdd420_0_5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9f68fdd42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9f68fdd420_0_6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9f68fdd42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9f68fdd420_0_6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391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9f554630c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9f554630c1_0_7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9f68fdd42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9f68fdd420_0_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9f68fdd42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9f68fdd420_0_9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9f68fdd42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Google Shape;522;g9f68fdd420_0_10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g9f68fdd420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Google Shape;530;g9f68fdd420_0_11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9f68fdd42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9f68fdd420_0_11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9999062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459610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9f68fdd420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9f68fdd420_0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3914813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9f68fdd420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9f68fdd420_2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f554630c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f554630c1_0_8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9f68fdd420_2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9f68fdd420_2_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9f68fdd420_2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9f68fdd420_2_16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9f68fdd420_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9f68fdd420_2_2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9f68fdd420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9f68fdd420_2_3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g9f68fdd420_2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5" name="Google Shape;615;g9f68fdd420_2_4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Google Shape;622;g9f68fdd420_2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3" name="Google Shape;623;g9f68fdd420_2_5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9f68fdd420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9f68fdd420_2_5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9f68fdd420_2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9f68fdd420_2_58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423707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g9f68fdd420_2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6" name="Google Shape;646;g9f68fdd420_2_74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9f68fdd420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9f68fdd420_2_8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f554630c1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f554630c1_0_9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" name="Google Shape;660;g9f68fdd420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1" name="Google Shape;661;g9f68fdd420_2_8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9488414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9f68fdd420_2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9f68fdd420_2_111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g9f68fdd420_2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7" name="Google Shape;677;g9f68fdd420_2_11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9f68fdd420_2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5" name="Google Shape;685;g9f68fdd420_2_127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9f68fdd420_2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9f68fdd420_2_13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g9f68fdd420_2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1" name="Google Shape;701;g9f68fdd420_2_145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g9f68fdd420_2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9" name="Google Shape;709;g9f68fdd420_2_153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9f68fdd420_2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9f68fdd420_2_162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9f68fdd420_2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9f68fdd420_2_179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991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1740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95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„Znaš li?”</a:t>
            </a:r>
            <a:endParaRPr sz="95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2427575" y="1350825"/>
            <a:ext cx="57003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3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</a:t>
            </a:r>
            <a:endParaRPr sz="30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4266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biraju zastupnici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655983" y="3118110"/>
            <a:ext cx="7494348" cy="18258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se u Hrvatski sabor biraju na način da  se 140 zastupnika, ne računajući zastupnike nacionalnih manjina i zastupnike koje biraju hrvatski državljani koji nemaju prebivalište u Republici Hrvatskoj, biraju tako da se područje Republike Hrvatske podijeli na deset izbornih jedinica te se u svakoj izbornoj jedinici bira 14 zastupnika u Sabor. </a:t>
            </a:r>
          </a:p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u Sabor biraju se po proporcionalnoj zastupljenosti i preferencijskom glasovanju.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-HR" dirty="0" smtClean="0">
                <a:latin typeface="Georgia"/>
                <a:ea typeface="Georgia"/>
                <a:cs typeface="Georgia"/>
                <a:sym typeface="Georgia"/>
              </a:rPr>
            </a:b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Birači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mogu glasovati samo za jednu listu kandidata. Birač na glasačkom listiću može označiti jednog kandidata koji ima prednost pred ostalim kandidatima na listi za koju je glasovao (preferirani glas).</a:t>
            </a: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33434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O promjeni Ustava odlučuje Hrvatski sabor dvotrećinskom većinom glasova svih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promjeni Ustava Republike Hrvatske?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30030504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08667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None/>
            </a:pP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Promjenu </a:t>
            </a: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Ustava </a:t>
            </a: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proglašava </a:t>
            </a:r>
            <a:r>
              <a:rPr lang="hr-HR" sz="1200" dirty="0">
                <a:latin typeface="Georgia"/>
                <a:ea typeface="Georgia"/>
                <a:cs typeface="Georgia"/>
                <a:sym typeface="Georgia"/>
              </a:rPr>
              <a:t>Hrvatski </a:t>
            </a: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sabor.</a:t>
            </a:r>
            <a:endParaRPr lang="hr-HR" sz="12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proglašava promjenu Ustava Republike Hrvatske?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9581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259750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traje zastupnički mandat?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se u Hrvatski sabor biraju na vrijeme od četiri godine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. 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Zastupniku počinje mandat na dan konstituiranja Sabora, a prestaje na dan konstituiranja novog saziva Sabora.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1" name="Google Shape;15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241419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zastupnik svoj mandat staviti u mirovanje?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trajanja mandata zastupnik može prihvatiti obnašanje dužnosti koja se prema odredbama Zakona o izborima zastupnika u Hrvatski sabor smatra nespojivom.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obnašanja nespojive dužnosti njegov će mandat biti u mirovanju, a zamjenjivat će ga zamjenik u skladu s odredbama Zakona.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59" name="Google Shape;15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285025" y="1308907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slučajevima zastupniku prestaje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prije isteka vremena?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Zastupniku prestaje mandat prije isteka vremena na koje je izabran: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podnese ostavku,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mu je pravomoćnom sudbenom odlukom oduzeta poslovna sposobnost,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ukoliko je pravomoćnom sudbenom presudom osuđen na bezuvjetnu kaznu zatvora u trajanju duljem od 6 mjeseci,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AutoNum type="arabicPeriod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 smrću.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7" name="Google Shape;16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 se zakonom uređuje izbor zastupnika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582450" y="3137988"/>
            <a:ext cx="7567881" cy="182589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Izbor zastupnika u Hrvatski sabor uređuje se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Zakonom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 izborima zastupnika u Hrvatski sabor.</a:t>
            </a:r>
          </a:p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endParaRPr lang="hr-HR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845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9"/>
          <p:cNvSpPr txBox="1">
            <a:spLocks noGrp="1"/>
          </p:cNvSpPr>
          <p:nvPr>
            <p:ph type="title"/>
          </p:nvPr>
        </p:nvSpPr>
        <p:spPr>
          <a:xfrm>
            <a:off x="248045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se održavaju izbori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 zastupnike u Hrvatski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Google Shape;181;p29"/>
          <p:cNvSpPr txBox="1">
            <a:spLocks noGrp="1"/>
          </p:cNvSpPr>
          <p:nvPr>
            <p:ph type="body" idx="1"/>
          </p:nvPr>
        </p:nvSpPr>
        <p:spPr>
          <a:xfrm>
            <a:off x="3673926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Izbori se za zastupnike u Hrvatski sabor održavaju najkasnije 60 dana nakon isteka mandata ili raspuštanja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82" name="Google Shape;18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raspisuje izbore za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9" name="Google Shape;189;p30"/>
          <p:cNvSpPr txBox="1">
            <a:spLocks noGrp="1"/>
          </p:cNvSpPr>
          <p:nvPr>
            <p:ph type="body" idx="1"/>
          </p:nvPr>
        </p:nvSpPr>
        <p:spPr>
          <a:xfrm>
            <a:off x="538025" y="3162075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Republike raspisuje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0" name="Google Shape;19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saziva Hrvatski sabor na prvo zasjedanje?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60853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saziva Hrvatski sabor na prvo zasjedanje.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8" name="Google Shape;19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Google Shape;19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se održava prvo zasjedanje Hrvatskoga sabora nakon izbora?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53451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Prvo zasjedanje Hrvatskoga sabora održava se najkasnije 20 dana nakon provedenih izbora.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98" name="Google Shape;19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019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je Hrvatski sabor konstituiran?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60853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konstituiran je izborom predsjednika na prvoj sjednici na kojoj je nazočna većina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3" name="Google Shape;21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49277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Hrvatski sabor je predstavničko tijelo građana i nositelj zakonodavne vlasti u Republici Hrvatskoj.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0357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Kakav mandat imaju zastupnici 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2" name="Google Shape;212;p33"/>
          <p:cNvSpPr txBox="1">
            <a:spLocks noGrp="1"/>
          </p:cNvSpPr>
          <p:nvPr>
            <p:ph type="body" idx="1"/>
          </p:nvPr>
        </p:nvSpPr>
        <p:spPr>
          <a:xfrm>
            <a:off x="541800" y="3258300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Zastupnici u Hrvatskom saboru nemaju obvezujući mandat.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13" name="Google Shape;21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491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35"/>
          <p:cNvSpPr txBox="1">
            <a:spLocks noGrp="1"/>
          </p:cNvSpPr>
          <p:nvPr>
            <p:ph type="title"/>
          </p:nvPr>
        </p:nvSpPr>
        <p:spPr>
          <a:xfrm>
            <a:off x="261298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znači da zastupnici nemaju obvezujući mandat?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7" name="Google Shape;227;p3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Neobvezujući ili predstavnički mandat znači da birači svoje zastupnike ne mogu opozvati prije isteka mandata. Neobvezujući mandat omogućuje zastupnicima da slobodno i neovisno djeluju i odlučuju u razdoblju između dvaju izbora, predstavljajući sve birače i djelujući u općem interesu, a ne samo birača svoje izborne jedinice.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Nasuprot tome, obvezujući ili imperativni mandat znači da birači nadziru svoje zastupnike i imaju pravo njihovog opoziva. Obvezujući mandat znači da zastupnika u svakom trenutku može opozvati njegova biračka baza ako ne provodi odluke one skupine birača koja ga je izabrala.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8" name="Google Shape;228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Google Shape;23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36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znači da zastupnici u Hrvatskom saboru imaju imunitet?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5" name="Google Shape;235;p36"/>
          <p:cNvSpPr txBox="1">
            <a:spLocks noGrp="1"/>
          </p:cNvSpPr>
          <p:nvPr>
            <p:ph type="body" idx="1"/>
          </p:nvPr>
        </p:nvSpPr>
        <p:spPr>
          <a:xfrm>
            <a:off x="3680551" y="982050"/>
            <a:ext cx="4469780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Imunitet zastupnika znači da: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ne može biti pozvan na kaznenu odgovornost, pritvoren ili kažnjen za izraženo mišljenje ili glasovanje u Hrvatskom saboru (imunitet neodgovornosti).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ne može biti pritvoren niti se protiv njega može pokrenuti kazneni postupak bez odobrenja Hrvatskoga sabora (imunitet nepovredivosti).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36" name="Google Shape;236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1" name="Google Shape;241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248045" y="1650450"/>
            <a:ext cx="2808000" cy="219278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kojem slučaju zastupnik može biti pritvoren bez odobrenja Hrvatskoga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 može biti pritvoren bez odobrenja Hrvatskoga sabora samo ako je zatečen da čini kažnjivo djelo za koje je propisana kazna zatvora u trajanju dužem od pet godina. O takvom se slučaju izvješćuje predsjednika Hrvatskoga sabora.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44" name="Google Shape;244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3750"/>
            <a:ext cx="9144000" cy="51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8"/>
          <p:cNvSpPr txBox="1">
            <a:spLocks noGrp="1"/>
          </p:cNvSpPr>
          <p:nvPr>
            <p:ph type="title"/>
          </p:nvPr>
        </p:nvSpPr>
        <p:spPr>
          <a:xfrm>
            <a:off x="221541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oduzimanju prava na imunitet 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1" name="Google Shape;251;p38"/>
          <p:cNvSpPr txBox="1">
            <a:spLocks noGrp="1"/>
          </p:cNvSpPr>
          <p:nvPr>
            <p:ph type="body" idx="1"/>
          </p:nvPr>
        </p:nvSpPr>
        <p:spPr>
          <a:xfrm>
            <a:off x="3644325" y="982050"/>
            <a:ext cx="45060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 imunitetu odlučuje Sabor, a kada Sabor nije u zasjedanju, odobrenje da se zastupnik liši slobode ili da se protiv njega nastavi kazneni postupak daje i o njegovu pravu na imunitet odlučuje Mandatno-imunitetno povjerenstvo Sabora, s time što njegovu odluku mora naknadno potvrditi Hrvatski sabor na prvoj sljedećoj sjednici.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52" name="Google Shape;252;p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" name="Google Shape;257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39"/>
          <p:cNvSpPr txBox="1">
            <a:spLocks noGrp="1"/>
          </p:cNvSpPr>
          <p:nvPr>
            <p:ph type="title"/>
          </p:nvPr>
        </p:nvSpPr>
        <p:spPr>
          <a:xfrm>
            <a:off x="228168" y="1650449"/>
            <a:ext cx="2808000" cy="191089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se slučajevima trajanja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zastupnicima može produžiti?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9" name="Google Shape;259;p39"/>
          <p:cNvSpPr txBox="1">
            <a:spLocks noGrp="1"/>
          </p:cNvSpPr>
          <p:nvPr>
            <p:ph type="body" idx="1"/>
          </p:nvPr>
        </p:nvSpPr>
        <p:spPr>
          <a:xfrm>
            <a:off x="3644325" y="982050"/>
            <a:ext cx="45060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Trajanje mandata zastupnicima u Hrvatskom saboru može se zakonom produžiti samo u slučaju rata ili slučajevima iz članka 17. i 101.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0" name="Google Shape;260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40"/>
          <p:cNvSpPr txBox="1">
            <a:spLocks noGrp="1"/>
          </p:cNvSpPr>
          <p:nvPr>
            <p:ph type="title"/>
          </p:nvPr>
        </p:nvSpPr>
        <p:spPr>
          <a:xfrm>
            <a:off x="220768" y="1650450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kojim slučajevima može raspustiti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7" name="Google Shape;267;p40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 se raspustiti radi raspisivanja prijevremenih izbora, ako to odluči većina svih zastupnika.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Republike, na prijedlog Vlade i uz supotpis predsjednika Vlade, a nakon savjetovanja s predstavnicima klubova zastupnika parlamentarnih stranaka, može raspustiti Hrvatski sabor ako na zahtjev Vlade da se izglasa povjerenje Hrvatski sabor Vladi izglasa nepovjerenje ili u roku od 120 dana od dana predlaganja ne donese državni proračun.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Hrvatske ne može na prijedlog Vlade raspustiti Hrvatski sabor dok traje postupak za utvrđivanje njegove odgovornosti za povredu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68" name="Google Shape;268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1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Hrvatski sabor redovito zasjeda?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5" name="Google Shape;275;p41"/>
          <p:cNvSpPr txBox="1">
            <a:spLocks noGrp="1"/>
          </p:cNvSpPr>
          <p:nvPr>
            <p:ph type="body" idx="1"/>
          </p:nvPr>
        </p:nvSpPr>
        <p:spPr>
          <a:xfrm>
            <a:off x="582450" y="3178787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redovito zasjeda dva puta godišnje: prvi put, između 15. siječnja i 15. srpnja i drugi put,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između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15. rujna i 15. prosinca.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76" name="Google Shape;276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1" name="Google Shape;281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4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kojim slučajevima Hrvatski sabor zasjeda izvanredno?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3" name="Google Shape;283;p42"/>
          <p:cNvSpPr txBox="1">
            <a:spLocks noGrp="1"/>
          </p:cNvSpPr>
          <p:nvPr>
            <p:ph type="body" idx="1"/>
          </p:nvPr>
        </p:nvSpPr>
        <p:spPr>
          <a:xfrm>
            <a:off x="582450" y="3158909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zasjeda izvanredno na zahtjev Predsjednika Republike, Vlade ili većine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Hrvatskoga sabora može uz prethodno pribavljeno mišljenje klubova zastupnika parlamentarnih stranaka sazvati Hrvatski sabor na izvanredno zasjedanje.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84" name="Google Shape;284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Google Shape;28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43"/>
          <p:cNvSpPr txBox="1">
            <a:spLocks noGrp="1"/>
          </p:cNvSpPr>
          <p:nvPr>
            <p:ph type="title"/>
          </p:nvPr>
        </p:nvSpPr>
        <p:spPr>
          <a:xfrm>
            <a:off x="2153600" y="664275"/>
            <a:ext cx="67200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 sabor uz predsjednika ima koliko potpredsjednika?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43"/>
          <p:cNvSpPr txBox="1">
            <a:spLocks noGrp="1"/>
          </p:cNvSpPr>
          <p:nvPr>
            <p:ph type="body" idx="1"/>
          </p:nvPr>
        </p:nvSpPr>
        <p:spPr>
          <a:xfrm>
            <a:off x="582450" y="3205291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Sabor ima predsjednika i tri do pet potpredsjednika (prema Poslovniku Sabora).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Aktualni 10. saziv Hrvatskoga sabora ima pet potpredsjednika.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92" name="Google Shape;292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Prema Ustavu Republike Hrvatske koliko Hrvatski sabor može imati 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Prema Ustavu Republike Hrvatske Hrvatski sabor može imati najmanje 100, a najviše 160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673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44"/>
          <p:cNvSpPr txBox="1">
            <a:spLocks noGrp="1"/>
          </p:cNvSpPr>
          <p:nvPr>
            <p:ph type="title"/>
          </p:nvPr>
        </p:nvSpPr>
        <p:spPr>
          <a:xfrm>
            <a:off x="2153600" y="664275"/>
            <a:ext cx="67200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 propisom se uređuje unutarnje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ustrojstvo i način rada 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9" name="Google Shape;299;p44"/>
          <p:cNvSpPr txBox="1">
            <a:spLocks noGrp="1"/>
          </p:cNvSpPr>
          <p:nvPr>
            <p:ph type="body" idx="1"/>
          </p:nvPr>
        </p:nvSpPr>
        <p:spPr>
          <a:xfrm>
            <a:off x="582450" y="3174988"/>
            <a:ext cx="7567899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Unutarnje ustrojstvo i način rada Hrvatskoga sabora uređuju se Poslovnikom Hrvatskoga sabora u skladu s Ustavom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0" name="Google Shape;300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9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donosi Poslovnik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Poslovnik Hrvatskoga sabora donosi se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261298" y="1209750"/>
            <a:ext cx="2808000" cy="272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su ovlasti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8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sabor: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odlučuje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 donošenju i promjeni Ustava,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donosi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donosi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državni proračun,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odlučuje o ratu i miru,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akte kojima izražava politiku Hrvatskoga sabora,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Strategiju nacionalne sigurnosti i Strategiju obrane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RH,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ostvaruje građanski nadzor nad oružanim snagama i službama sigurnosti Republike Hrvatske,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odlučuje o promjeni granica Republike Hrvatske,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raspisuje referendum,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izbore, imenovanja i razrješenja u skladu s Ustavom i zakonom,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nadzire rad Vlade Republike Hrvatske i drugih nositelja javnih dužnosti odgovornih Hrvatskom saboru, u skladu s Ustavom i zakonom,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daje amnestiju za kaznena djela,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druge poslove utvrđene Ustavom.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39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donošenju i promjeni 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donošenju i promjeni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94498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zakone.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7475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to državni proračun i tko ga donosi?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Državni proračun je akt kojim se procjenjuju prihodi i primici te utvrđuju rashodi i izdaci države za jednu godinu, u skladu sa zakonom, a donosi ga Hrvatski sabor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5545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ratu i miru?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ratu i miru.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14846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objavljuje rat i zaključuje mir?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Na temelju odluke Hrvatskoga sabora Predsjednik Republike objavljuje rat i zaključuje mir.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18949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Strategiju nacionalne sigurnosti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Strategiju nacionalne sigurnosti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6839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Strategiju obrane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donosi Strategiju obrane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93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ima zastupnika aktualni deseti saziv Hrvatskog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Aktualni deseti saziv Hrvatskog sabora ima 151 zastupnika.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3794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ostvaruje građanski nadzor nad oružanim snagama i službama sigurnosti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ostvaruje građanski nadzor nad oružanim snagama i službama sigurnosti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91262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promjeni granica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Hrvatski sabor odlučuje o promjeni granica Republike Hrvatske. Odluku o promjeni granica Republike Hrvatske Sabor donosi dvotrećinskom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47552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Google Shape;30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45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nadzire rad Vlade Republike 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7" name="Google Shape;307;p45"/>
          <p:cNvSpPr txBox="1">
            <a:spLocks noGrp="1"/>
          </p:cNvSpPr>
          <p:nvPr>
            <p:ph type="body" idx="1"/>
          </p:nvPr>
        </p:nvSpPr>
        <p:spPr>
          <a:xfrm>
            <a:off x="582450" y="3139030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sz="1400" dirty="0" smtClean="0">
                <a:latin typeface="Georgia"/>
                <a:ea typeface="Georgia"/>
                <a:cs typeface="Georgia"/>
                <a:sym typeface="Georgia"/>
              </a:rPr>
              <a:t>Hrvatski sabor nadzire rad Vlade Republike Hrvatske. 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08" name="Google Shape;308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000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4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Hrvatski sabor donosi odluke?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5" name="Google Shape;315;p46"/>
          <p:cNvSpPr txBox="1">
            <a:spLocks noGrp="1"/>
          </p:cNvSpPr>
          <p:nvPr>
            <p:ph type="body" idx="1"/>
          </p:nvPr>
        </p:nvSpPr>
        <p:spPr>
          <a:xfrm>
            <a:off x="582450" y="3173286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Ustavom nije drugačije određeno, Hrvatski sabor donosi odluke većinom glasova ukoliko je na sjednici nazočna većina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16" name="Google Shape;316;p4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47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zastupnici glasuju?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3" name="Google Shape;323;p47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5195700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glasuju osobno.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24" name="Google Shape;324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48"/>
          <p:cNvSpPr txBox="1">
            <a:spLocks noGrp="1"/>
          </p:cNvSpPr>
          <p:nvPr>
            <p:ph type="title"/>
          </p:nvPr>
        </p:nvSpPr>
        <p:spPr>
          <a:xfrm>
            <a:off x="274550" y="1650452"/>
            <a:ext cx="2808000" cy="184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su organski zakoni?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1" name="Google Shape;331;p48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Organski zakoni su zakoni kojima se uređuju prava nacionalnih manjina, zakoni kojima se razrađuju Ustavom utvrđena ljudska prava i temeljne slobode, izborni sustav, ustrojstvo, djelokrug i način rada državnih tijela te ustrojstvo i djelokrug lokalne i područne (regionalne) samouprave.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32" name="Google Shape;332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49"/>
          <p:cNvSpPr txBox="1">
            <a:spLocks noGrp="1"/>
          </p:cNvSpPr>
          <p:nvPr>
            <p:ph type="title"/>
          </p:nvPr>
        </p:nvSpPr>
        <p:spPr>
          <a:xfrm>
            <a:off x="281950" y="1106399"/>
            <a:ext cx="2808000" cy="293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donose organski zakoni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kojima se uređuju prava nacionalnih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manjina?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9" name="Google Shape;339;p49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400" dirty="0">
                <a:latin typeface="Georgia"/>
                <a:ea typeface="Georgia"/>
                <a:cs typeface="Georgia"/>
                <a:sym typeface="Georgia"/>
              </a:rPr>
              <a:t>Zakone (organski zakoni) kojima se uređuju prava nacionalnih manjina Hrvatski sabor donosi dvotrećinskom većinom glasova svih zastupnika.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0" name="Google Shape;340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Google Shape;345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50"/>
          <p:cNvSpPr txBox="1">
            <a:spLocks noGrp="1"/>
          </p:cNvSpPr>
          <p:nvPr>
            <p:ph type="title"/>
          </p:nvPr>
        </p:nvSpPr>
        <p:spPr>
          <a:xfrm>
            <a:off x="267150" y="1106399"/>
            <a:ext cx="2808000" cy="293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Koji organski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zakoni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donose većinom glasova svih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7" name="Google Shape;347;p50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06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sz="1400" dirty="0">
                <a:latin typeface="Georgia"/>
                <a:ea typeface="Georgia"/>
                <a:cs typeface="Georgia"/>
                <a:sym typeface="Georgia"/>
              </a:rPr>
              <a:t>Zakone (organski zakoni) kojima se razrađuju Ustavom utvrđena ljudska prava i temeljne slobode, izborni sustav, ustrojstvo, djelokrug i način rada državnih tijela te ustrojstvo i djelokrug lokalne i područne (regionalne) samouprave Hrvatski sabor donosi većinom glasova svih zastupnika.</a:t>
            </a:r>
            <a:endParaRPr sz="14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48" name="Google Shape;348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Jesu li sjednice Hrvatskoga sabora javne ili tajne?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582450" y="3170942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Sjednice Hrvatskoga sabora su javne.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91877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saziva Sabor na zasjedanje (sjednicu)?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582450" y="3170942"/>
            <a:ext cx="7979100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Sabora saziva Sabor na zasjedanje (sjednicu).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63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biraju zastupnici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582450" y="3236025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Zastupnici se u Hrvatski sabor biraju na temelju općeg i jednakoga biračkog prava. Biraju se neposredno tajnim glasovanjem.</a:t>
            </a:r>
            <a:endParaRPr lang="hr-HR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54119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" name="Google Shape;36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53"/>
          <p:cNvSpPr txBox="1">
            <a:spLocks noGrp="1"/>
          </p:cNvSpPr>
          <p:nvPr>
            <p:ph type="title"/>
          </p:nvPr>
        </p:nvSpPr>
        <p:spPr>
          <a:xfrm>
            <a:off x="254671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predsjeda sjednicom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9" name="Google Shape;369;p53"/>
          <p:cNvSpPr txBox="1">
            <a:spLocks noGrp="1"/>
          </p:cNvSpPr>
          <p:nvPr>
            <p:ph type="body" idx="1"/>
          </p:nvPr>
        </p:nvSpPr>
        <p:spPr>
          <a:xfrm>
            <a:off x="3644325" y="666075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Sjednicom Sabora predsjeda predsjednik Sabora, a kad je on odsutan ili spriječen, sjednicom predsjeda jedan od potpredsjednika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0" name="Google Shape;370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54"/>
          <p:cNvSpPr txBox="1">
            <a:spLocks noGrp="1"/>
          </p:cNvSpPr>
          <p:nvPr>
            <p:ph type="title"/>
          </p:nvPr>
        </p:nvSpPr>
        <p:spPr>
          <a:xfrm>
            <a:off x="2449789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 Ustavu ima 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54"/>
          <p:cNvSpPr txBox="1">
            <a:spLocks noGrp="1"/>
          </p:cNvSpPr>
          <p:nvPr>
            <p:ph type="body" idx="1"/>
          </p:nvPr>
        </p:nvSpPr>
        <p:spPr>
          <a:xfrm>
            <a:off x="582450" y="3132404"/>
            <a:ext cx="756788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Pravo predlagati zakone ima svaki zastupnik, klubovi zastupnika i radna tijela Hrvatskoga sabora te Vlada Republike Hrvatske (ovlašteni predlagatelji zakona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).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8" name="Google Shape;378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" name="Google Shape;375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76" name="Google Shape;376;p54"/>
          <p:cNvSpPr txBox="1">
            <a:spLocks noGrp="1"/>
          </p:cNvSpPr>
          <p:nvPr>
            <p:ph type="title"/>
          </p:nvPr>
        </p:nvSpPr>
        <p:spPr>
          <a:xfrm>
            <a:off x="2449789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 li Vlada 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7" name="Google Shape;377;p54"/>
          <p:cNvSpPr txBox="1">
            <a:spLocks noGrp="1"/>
          </p:cNvSpPr>
          <p:nvPr>
            <p:ph type="body" idx="1"/>
          </p:nvPr>
        </p:nvSpPr>
        <p:spPr>
          <a:xfrm>
            <a:off x="582450" y="3211917"/>
            <a:ext cx="7567885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Vlada Republike Hrvatske ima pravo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predlagati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zakone.  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U praksi najveći broj zakona predlaže Vlada RH.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78" name="Google Shape;378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4965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Google Shape;383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55"/>
          <p:cNvSpPr txBox="1">
            <a:spLocks noGrp="1"/>
          </p:cNvSpPr>
          <p:nvPr>
            <p:ph type="title"/>
          </p:nvPr>
        </p:nvSpPr>
        <p:spPr>
          <a:xfrm>
            <a:off x="2469667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pravo predlagati zakone?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5" name="Google Shape;385;p55"/>
          <p:cNvSpPr txBox="1">
            <a:spLocks noGrp="1"/>
          </p:cNvSpPr>
          <p:nvPr>
            <p:ph type="body" idx="1"/>
          </p:nvPr>
        </p:nvSpPr>
        <p:spPr>
          <a:xfrm>
            <a:off x="582450" y="3192039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nema pravo predlagati zakone.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86" name="Google Shape;386;p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56"/>
          <p:cNvSpPr txBox="1">
            <a:spLocks noGrp="1"/>
          </p:cNvSpPr>
          <p:nvPr>
            <p:ph type="title"/>
          </p:nvPr>
        </p:nvSpPr>
        <p:spPr>
          <a:xfrm>
            <a:off x="2449789" y="684153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Imaju li zastupnici pravo postavljati Vladi RH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 pojedinim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ministrima zastupnička pitanja?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3" name="Google Shape;393;p56"/>
          <p:cNvSpPr txBox="1">
            <a:spLocks noGrp="1"/>
          </p:cNvSpPr>
          <p:nvPr>
            <p:ph type="body" idx="1"/>
          </p:nvPr>
        </p:nvSpPr>
        <p:spPr>
          <a:xfrm>
            <a:off x="582450" y="3185413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Zastupnici imaju pravo postavljati zastupnička pitanja Vladi Republike Hrvatske i pojedinim ministrima. Postavljanje zastupničkih pitanja pobliže se uređuje Poslovnikom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94" name="Google Shape;394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p56"/>
          <p:cNvSpPr txBox="1">
            <a:spLocks noGrp="1"/>
          </p:cNvSpPr>
          <p:nvPr>
            <p:ph type="title"/>
          </p:nvPr>
        </p:nvSpPr>
        <p:spPr>
          <a:xfrm>
            <a:off x="2449789" y="684153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podnijeti interpelaciju o radu Vlade RH ili pojedinog njezinog člana?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3" name="Google Shape;393;p56"/>
          <p:cNvSpPr txBox="1">
            <a:spLocks noGrp="1"/>
          </p:cNvSpPr>
          <p:nvPr>
            <p:ph type="body" idx="1"/>
          </p:nvPr>
        </p:nvSpPr>
        <p:spPr>
          <a:xfrm>
            <a:off x="582450" y="3185413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Najmanje jedna desetina zastupnika predsjedniku Hrvatskoga sabora može podnijeti interpelaciju o radu Vlade Republike Hrvatske ili pojedinog njezinog člana.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94" name="Google Shape;394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30580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8"/>
          <p:cNvSpPr txBox="1">
            <a:spLocks noGrp="1"/>
          </p:cNvSpPr>
          <p:nvPr>
            <p:ph type="title"/>
          </p:nvPr>
        </p:nvSpPr>
        <p:spPr>
          <a:xfrm>
            <a:off x="240646" y="1299945"/>
            <a:ext cx="2808000" cy="254360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je interpelacija?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Google Shape;409;p58"/>
          <p:cNvSpPr txBox="1">
            <a:spLocks noGrp="1"/>
          </p:cNvSpPr>
          <p:nvPr>
            <p:ph type="body" idx="1"/>
          </p:nvPr>
        </p:nvSpPr>
        <p:spPr>
          <a:xfrm>
            <a:off x="3631073" y="824100"/>
            <a:ext cx="4519277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Interpelacijom se na sjednici Sabora otvara rasprava o radu Vlade u cjelini ili o pojedinim odlukama Vlade ili ministarstva ako one odstupaju od općeg stajališta Vlade ili ministarstva u provođenju zakona ili utvrđene politike.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Interpelacija se može podnijeti i kada zastupnik nije zadovoljan ni naknadnim dopunskim pisanim odgovorom Vlade ili člana Vlade na postavljeno zastupničko pitanje, a pitanje i odgovor ukazuju da postoje osobito opravdani razlozi da se o njima otvori rasprava u Saboru. 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Interpelaciju predsjedniku Sabora može podnijeti najmanje desetina zastupnika.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Podnosi se u pisanom obliku i potpisuju je svi zastupnici koji su je pokrenuli.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0" name="Google Shape;410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47168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7" name="Google Shape;407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08" name="Google Shape;408;p58"/>
          <p:cNvSpPr txBox="1">
            <a:spLocks noGrp="1"/>
          </p:cNvSpPr>
          <p:nvPr>
            <p:ph type="title"/>
          </p:nvPr>
        </p:nvSpPr>
        <p:spPr>
          <a:xfrm>
            <a:off x="267150" y="1344300"/>
            <a:ext cx="2808000" cy="297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ima pravo raspisati referendum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prijedlogu za promjenu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, o prijedlogu 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zakona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ili o drugom važnom pitanju?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9" name="Google Shape;409;p58"/>
          <p:cNvSpPr txBox="1">
            <a:spLocks noGrp="1"/>
          </p:cNvSpPr>
          <p:nvPr>
            <p:ph type="body" idx="1"/>
          </p:nvPr>
        </p:nvSpPr>
        <p:spPr>
          <a:xfrm>
            <a:off x="3631073" y="824100"/>
            <a:ext cx="4519277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 raspisati referendum o prijedlogu za promjenu Ustava, o prijedlogu zakona ili o drugom pitanju iz svog djelokruga.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može na prijedlog Vlade i uz supotpis predsjednika Vlade raspisati referendum o prijedlogu promjene Ustava ili o drugom pitanju za koje drži da je važno za neovisnost, jedinstvenost i opstojnost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raspisat će referendum o gore navedenim pitanjima i ako to zatraži deset posto od ukupnog broja birača u Republici Hrvatskoj.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0" name="Google Shape;410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5" name="Google Shape;415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59"/>
          <p:cNvSpPr txBox="1">
            <a:spLocks noGrp="1"/>
          </p:cNvSpPr>
          <p:nvPr>
            <p:ph type="title"/>
          </p:nvPr>
        </p:nvSpPr>
        <p:spPr>
          <a:xfrm>
            <a:off x="2509424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odlučuje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referendumu?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7" name="Google Shape;417;p59"/>
          <p:cNvSpPr txBox="1">
            <a:spLocks noGrp="1"/>
          </p:cNvSpPr>
          <p:nvPr>
            <p:ph type="body" idx="1"/>
          </p:nvPr>
        </p:nvSpPr>
        <p:spPr>
          <a:xfrm>
            <a:off x="582450" y="3251674"/>
            <a:ext cx="7567887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referendumu se odlučuje većinom birača koji su pristupili referendumu.</a:t>
            </a:r>
            <a:br>
              <a:rPr lang="hr" dirty="0"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Odluka donesena na referendumu obvezatna 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18" name="Google Shape;418;p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6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Vlada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uređivati pojedina pitanja iz djelokruga Hrvatskoga sabora?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5" name="Google Shape;425;p60"/>
          <p:cNvSpPr txBox="1">
            <a:spLocks noGrp="1"/>
          </p:cNvSpPr>
          <p:nvPr>
            <p:ph type="body" idx="1"/>
          </p:nvPr>
        </p:nvSpPr>
        <p:spPr>
          <a:xfrm>
            <a:off x="582450" y="3086100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može, najviše na vrijeme od godinu dana, ovlastiti Vladu da uredbama uređuje pojedina pitanja iz njegova djelokruga, osim onih koja se odnose na razradu Ustavom utvrđenih ljudskih prava i temeljnih sloboda, nacionalna prava, izborni sustav, ustrojstvo, djelokrug i način rada državnih tijela i lokalne samouprave.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26" name="Google Shape;426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2523450" y="6716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bira zastupnike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582450" y="3137988"/>
            <a:ext cx="7567881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Zastupnike u Sabor biraju, na temelju općeg 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jednakoga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biračkog prava, svi hrvatski državljani (birači) s navršenih 18 godina života.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" name="Google Shape;423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p60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Mog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li uredbe na temelju zakonske ovlasti djelovati unatrag?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5" name="Google Shape;425;p60"/>
          <p:cNvSpPr txBox="1">
            <a:spLocks noGrp="1"/>
          </p:cNvSpPr>
          <p:nvPr>
            <p:ph type="body" idx="1"/>
          </p:nvPr>
        </p:nvSpPr>
        <p:spPr>
          <a:xfrm>
            <a:off x="582450" y="3086100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Uredbe na temelju zakonske ovlasti ne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mogu djelovati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unatrag.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26" name="Google Shape;426;p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52830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kojem roku proglašava zakone koji su izglasani 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534400" y="3339700"/>
            <a:ext cx="7541939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proglasit će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zakone u roku od osam dana od dana kada su izglasani u Hrvatskom saboru.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41" name="Google Shape;441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p62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Kakav je postupak ako Predsjednik Republike smatra da proglašeni zakon nije u skladu s Ustavom?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0" name="Google Shape;440;p62"/>
          <p:cNvSpPr txBox="1">
            <a:spLocks noGrp="1"/>
          </p:cNvSpPr>
          <p:nvPr>
            <p:ph type="body" idx="1"/>
          </p:nvPr>
        </p:nvSpPr>
        <p:spPr>
          <a:xfrm>
            <a:off x="534400" y="3339700"/>
            <a:ext cx="761594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Ako Predsjednik Republike smatra da proglašeni zakon nije u skladu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sa Ustavom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može pokrenuti postupak za ocjenu ustavnosti zakona pred Ustavnim sudom Republike Hrvatske.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41" name="Google Shape;441;p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931831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" name="Google Shape;453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54" name="Google Shape;454;p64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Gdje se objavljuju zakoni prije nego što stupe na snagu?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5" name="Google Shape;455;p64"/>
          <p:cNvSpPr txBox="1">
            <a:spLocks noGrp="1"/>
          </p:cNvSpPr>
          <p:nvPr>
            <p:ph type="body" idx="1"/>
          </p:nvPr>
        </p:nvSpPr>
        <p:spPr>
          <a:xfrm>
            <a:off x="582450" y="298044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Prije nego što stupe na snagu zakoni i drugi propisi državnih tijela objavljuju se u »Narodnim novinama«, službenom listu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56" name="Google Shape;456;p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65"/>
          <p:cNvSpPr txBox="1">
            <a:spLocks noGrp="1"/>
          </p:cNvSpPr>
          <p:nvPr>
            <p:ph type="title"/>
          </p:nvPr>
        </p:nvSpPr>
        <p:spPr>
          <a:xfrm>
            <a:off x="2671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zakon stupa na snagu?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3" name="Google Shape;463;p65"/>
          <p:cNvSpPr txBox="1">
            <a:spLocks noGrp="1"/>
          </p:cNvSpPr>
          <p:nvPr>
            <p:ph type="body" idx="1"/>
          </p:nvPr>
        </p:nvSpPr>
        <p:spPr>
          <a:xfrm>
            <a:off x="3644325" y="824100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 stupa na snagu najranije osmi dan od dana njegove objave u „Narodnim novinama“, osim ako nije zbog osobito opravdanih razloga zakonom drugačije određeno.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64" name="Google Shape;464;p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9" name="Google Shape;469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Google Shape;470;p6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Mogu li zakoni imati povratno djelovanje?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1" name="Google Shape;471;p66"/>
          <p:cNvSpPr txBox="1">
            <a:spLocks noGrp="1"/>
          </p:cNvSpPr>
          <p:nvPr>
            <p:ph type="body" idx="1"/>
          </p:nvPr>
        </p:nvSpPr>
        <p:spPr>
          <a:xfrm>
            <a:off x="582450" y="316053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Zakoni i drugi propisi državnih tijela i tijela koja imaju javne ovlasti ne mogu imati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povratno djelovanje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.</a:t>
            </a:r>
            <a:br>
              <a:rPr lang="hr" dirty="0"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Iz posebno opravdanih razloga samo pojedine odredbe zakona mogu imati povratno djelovanje.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72" name="Google Shape;472;p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7" name="Google Shape;477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78" name="Google Shape;478;p67"/>
          <p:cNvSpPr txBox="1">
            <a:spLocks noGrp="1"/>
          </p:cNvSpPr>
          <p:nvPr>
            <p:ph type="title"/>
          </p:nvPr>
        </p:nvSpPr>
        <p:spPr>
          <a:xfrm>
            <a:off x="2597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koji način Sabor sudjeluje u imenovanju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čelnika sigurnosnih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službi?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9" name="Google Shape;479;p67"/>
          <p:cNvSpPr txBox="1">
            <a:spLocks noGrp="1"/>
          </p:cNvSpPr>
          <p:nvPr>
            <p:ph type="body" idx="1"/>
          </p:nvPr>
        </p:nvSpPr>
        <p:spPr>
          <a:xfrm>
            <a:off x="3644325" y="824100"/>
            <a:ext cx="45060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Imenovanje čelnika sigurnosnih službi, uz prethodno pribavljeno mišljenje nadležnog odbora Hrvatskoga sabora, supotpisuje Predsjednik Republike i predsjednik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80" name="Google Shape;480;p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5" name="Google Shape;485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86" name="Google Shape;486;p68"/>
          <p:cNvSpPr txBox="1">
            <a:spLocks noGrp="1"/>
          </p:cNvSpPr>
          <p:nvPr>
            <p:ph type="title"/>
          </p:nvPr>
        </p:nvSpPr>
        <p:spPr>
          <a:xfrm>
            <a:off x="2542554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koji način Sabor sudjeluje u donošenju odluka o postavljanju </a:t>
            </a:r>
            <a:r>
              <a:rPr lang="hr" sz="2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 </a:t>
            </a: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opozivu </a:t>
            </a:r>
            <a:r>
              <a:rPr lang="hr" sz="20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šefova diplomatskih misija RH u </a:t>
            </a:r>
            <a:r>
              <a:rPr lang="hr" sz="20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inozemstvu?</a:t>
            </a:r>
            <a:endParaRPr sz="20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7" name="Google Shape;487;p68"/>
          <p:cNvSpPr txBox="1">
            <a:spLocks noGrp="1"/>
          </p:cNvSpPr>
          <p:nvPr>
            <p:ph type="body" idx="1"/>
          </p:nvPr>
        </p:nvSpPr>
        <p:spPr>
          <a:xfrm>
            <a:off x="582450" y="3074395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RH, na prijedlog Vlade RH i uz mišljenje nadležnog odbora Hrvatskoga sabora, donosi odluku o postavljanju i opozivu šefova diplomatskih misija Republike Hrvatske u inozemstvu, uz prethodni supotpis predsjednika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88" name="Google Shape;488;p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69"/>
          <p:cNvSpPr txBox="1">
            <a:spLocks noGrp="1"/>
          </p:cNvSpPr>
          <p:nvPr>
            <p:ph type="title"/>
          </p:nvPr>
        </p:nvSpPr>
        <p:spPr>
          <a:xfrm>
            <a:off x="2516200" y="630725"/>
            <a:ext cx="59973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pokreće postupak za utvrđivanje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posebne odgovornosti Predsjednika Republike za povredu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5" name="Google Shape;495;p69"/>
          <p:cNvSpPr txBox="1">
            <a:spLocks noGrp="1"/>
          </p:cNvSpPr>
          <p:nvPr>
            <p:ph type="body" idx="1"/>
          </p:nvPr>
        </p:nvSpPr>
        <p:spPr>
          <a:xfrm>
            <a:off x="582450" y="3147282"/>
            <a:ext cx="7493873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Republike odgovoran je za povredu Ustava koju počini u obavljanju svojih dužnosti.</a:t>
            </a: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Postupak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utvrđivanje posebne odgovornosti Predsjednika RH može pokrenuti Hrvatski sabor dvotrećinskom većinom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96" name="Google Shape;496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3" name="Google Shape;493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4" name="Google Shape;494;p69"/>
          <p:cNvSpPr txBox="1">
            <a:spLocks noGrp="1"/>
          </p:cNvSpPr>
          <p:nvPr>
            <p:ph type="title"/>
          </p:nvPr>
        </p:nvSpPr>
        <p:spPr>
          <a:xfrm>
            <a:off x="2516200" y="630725"/>
            <a:ext cx="59973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odgovornosti Predsjednika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za povredu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 koju počini u obavljanju svojih dužnosti?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95" name="Google Shape;495;p69"/>
          <p:cNvSpPr txBox="1">
            <a:spLocks noGrp="1"/>
          </p:cNvSpPr>
          <p:nvPr>
            <p:ph type="body" idx="1"/>
          </p:nvPr>
        </p:nvSpPr>
        <p:spPr>
          <a:xfrm>
            <a:off x="582450" y="3147282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 odgovornosti Predsjednika Republike odlučuje Ustavni sud Republike Hrvatske dvotrećinskom većinom glasova svih sudaca.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496" name="Google Shape;496;p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2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xfrm>
            <a:off x="257069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biti biran za zastupnika u Hrvatski 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1"/>
          </p:nvPr>
        </p:nvSpPr>
        <p:spPr>
          <a:xfrm>
            <a:off x="3673925" y="982050"/>
            <a:ext cx="44764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zastupnika može biti biran hrvatski državljanin s navršenih 18 godina života.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8" name="Google Shape;508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09" name="Google Shape;509;p71"/>
          <p:cNvSpPr txBox="1">
            <a:spLocks noGrp="1"/>
          </p:cNvSpPr>
          <p:nvPr>
            <p:ph type="title"/>
          </p:nvPr>
        </p:nvSpPr>
        <p:spPr>
          <a:xfrm>
            <a:off x="2535929" y="70240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 temelju čije odluke Predsjednik Republike objavljuje rat i zaključuje mir?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0" name="Google Shape;510;p71"/>
          <p:cNvSpPr txBox="1">
            <a:spLocks noGrp="1"/>
          </p:cNvSpPr>
          <p:nvPr>
            <p:ph type="body" idx="1"/>
          </p:nvPr>
        </p:nvSpPr>
        <p:spPr>
          <a:xfrm>
            <a:off x="582450" y="3174048"/>
            <a:ext cx="7567893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temelju odluke Hrvatskoga sabora Predsjednik Republike objavljuje rat i zaključuje mir.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1" name="Google Shape;511;p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4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Google Shape;516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72"/>
          <p:cNvSpPr txBox="1">
            <a:spLocks noGrp="1"/>
          </p:cNvSpPr>
          <p:nvPr>
            <p:ph type="title"/>
          </p:nvPr>
        </p:nvSpPr>
        <p:spPr>
          <a:xfrm>
            <a:off x="259750" y="16181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donositi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uredbe sa zakonskom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snagom?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8" name="Google Shape;518;p72"/>
          <p:cNvSpPr txBox="1">
            <a:spLocks noGrp="1"/>
          </p:cNvSpPr>
          <p:nvPr>
            <p:ph type="body" idx="1"/>
          </p:nvPr>
        </p:nvSpPr>
        <p:spPr>
          <a:xfrm>
            <a:off x="3636925" y="741598"/>
            <a:ext cx="4513425" cy="349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Za vrijeme trajanja ratnog stanja Predsjednik Republike može donositi uredbe sa zakonskom snagom na temelju i u okviru ovlasti koje je dobio od Hrvatskoga sabora. Ako Hrvatski sabor nije u zasjedanju, Predsjednik Republike ima ovlast da uredbama sa zakonskom snagom uređuje sva pitanja koja zahtijeva ratno stanje.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slučaju neposredne ugroženosti neovisnosti, jedinstvenosti i opstojnosti države, ili kad su tijela državne vlasti onemogućena da redovito obavljaju svoje ustavne dužnosti, Predsjednik Republike može, na prijedlog predsjednika Vlade i uz njegov supotpis, donositi uredbe sa zakonskom snagom.  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podnijet će uredbe sa zakonskom snagom na potvrdu Hrvatskom saboru čim se bude mogao sastati. Ako Predsjednik Republike ne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podnese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uredbu Hrvatskom saboru na potvrdu ili Hrvatski sabor istu ne potvrdi, uredba sa zakonskom snagom prestaje važiti.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19" name="Google Shape;519;p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" name="Google Shape;524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Google Shape;525;p73"/>
          <p:cNvSpPr txBox="1">
            <a:spLocks noGrp="1"/>
          </p:cNvSpPr>
          <p:nvPr>
            <p:ph type="title"/>
          </p:nvPr>
        </p:nvSpPr>
        <p:spPr>
          <a:xfrm>
            <a:off x="199341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Može li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raspustiti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Hrvatski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6" name="Google Shape;526;p73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08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Republike, na prijedlog Vlade i uz supotpis predsjednika Vlade, a nakon savjetovanja s predstavnicima klubova zastupnika parlamentarnih stranaka može raspustiti Sabor, ako na zahtjev Vlade da se izglasa povjerenje, Hrvatski sabor Vladi izglasa nepovjerenje ili u roku od 120 dana od dana predlaganja ne donese državni proračun. </a:t>
            </a:r>
            <a:endParaRPr lang="hr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ne može na prijedlog Vlade raspustiti Hrvatski sabor dok traje postupak za utvrđivanje njegove odgovornosti za povredu Ustava.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27" name="Google Shape;527;p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3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Google Shape;532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33" name="Google Shape;533;p74"/>
          <p:cNvSpPr txBox="1">
            <a:spLocks noGrp="1"/>
          </p:cNvSpPr>
          <p:nvPr>
            <p:ph type="title"/>
          </p:nvPr>
        </p:nvSpPr>
        <p:spPr>
          <a:xfrm>
            <a:off x="2436537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preuzima dužnost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privremenog Predsjednika Republike po sili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4" name="Google Shape;534;p74"/>
          <p:cNvSpPr txBox="1">
            <a:spLocks noGrp="1"/>
          </p:cNvSpPr>
          <p:nvPr>
            <p:ph type="body" idx="1"/>
          </p:nvPr>
        </p:nvSpPr>
        <p:spPr>
          <a:xfrm>
            <a:off x="582450" y="3170613"/>
            <a:ext cx="7575294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slučaju smrti, ostavke koja se podnosi predsjedniku Ustavnog suda Republike Hrvatske i o kojoj se obavještava predsjednik Hrvatskoga sabora, ili kada Ustavni sud utvrdi razloge za prestanak mandata Predsjednika Republike, dužnost privremenog Predsjednika Republike po sili Ustava preuzima predsjednik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35" name="Google Shape;535;p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44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" name="Google Shape;540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1" name="Google Shape;541;p75"/>
          <p:cNvSpPr txBox="1">
            <a:spLocks noGrp="1"/>
          </p:cNvSpPr>
          <p:nvPr>
            <p:ph type="title"/>
          </p:nvPr>
        </p:nvSpPr>
        <p:spPr>
          <a:xfrm>
            <a:off x="2635300" y="7254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Kome Predsjednik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povjerava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mandat za sastavljanje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2" name="Google Shape;542;p75"/>
          <p:cNvSpPr txBox="1">
            <a:spLocks noGrp="1"/>
          </p:cNvSpPr>
          <p:nvPr>
            <p:ph type="body" idx="1"/>
          </p:nvPr>
        </p:nvSpPr>
        <p:spPr>
          <a:xfrm>
            <a:off x="582450" y="3203743"/>
            <a:ext cx="7575294" cy="140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Predsjednik Republike povjerava mandat za sastavljanje Vlade osobi koja, na temelju raspodjele zastupničkih mjesta u Hrvatskom saboru i obavljenih konzultacija, uživa povjerenje većine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43" name="Google Shape;543;p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44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čini Vladu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270258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Vladu Republike Hrvatske čini predsjednik, jedan ili više potpredsjednika i ministri.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predlaže članove Vlade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Republike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344268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Članove Vlade predlaže osoba kojoj je Predsjednik Republike povjerio mandat za sastav Vlade.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3694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 kojem je roku mandatar dužan predstaviti Vladu Hrvatskom saboru?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7344268" cy="1184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Odmah po sastavljanju Vlade, a najkasnije u roku od 30 dana od prihvaćanja mandata, mandatar je dužan program Vlade i Vladu predstaviti Hrvatskom saboru i zatražiti glasovanje o povjerenju.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919879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" name="Google Shape;54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9" name="Google Shape;549;p76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KadaVlada stupa na dužnost?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0" name="Google Shape;550;p76"/>
          <p:cNvSpPr txBox="1">
            <a:spLocks noGrp="1"/>
          </p:cNvSpPr>
          <p:nvPr>
            <p:ph type="body" idx="1"/>
          </p:nvPr>
        </p:nvSpPr>
        <p:spPr>
          <a:xfrm>
            <a:off x="806069" y="3407810"/>
            <a:ext cx="6866400" cy="11848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1600"/>
              </a:spcAft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Vlada stupa na dužnost kada joj povjerenje iskaže većina svih zastupnika u Saboru.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51" name="Google Shape;551;p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2139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" name="Google Shape;577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8" name="Google Shape;578;p80"/>
          <p:cNvSpPr txBox="1">
            <a:spLocks noGrp="1"/>
          </p:cNvSpPr>
          <p:nvPr>
            <p:ph type="title"/>
          </p:nvPr>
        </p:nvSpPr>
        <p:spPr>
          <a:xfrm>
            <a:off x="2551300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donosi rješenje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imenovanju predsjednika Vlade i članova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9" name="Google Shape;579;p80"/>
          <p:cNvSpPr txBox="1">
            <a:spLocks noGrp="1"/>
          </p:cNvSpPr>
          <p:nvPr>
            <p:ph type="body" idx="1"/>
          </p:nvPr>
        </p:nvSpPr>
        <p:spPr>
          <a:xfrm>
            <a:off x="624450" y="3330095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temelju odluke Hrvatskoga sabora o iskazivanju povjerenja Vladi Republike Hrvatske,  rješenje o imenovanju predsjednika Vlade donosi Predsjednik Republike uz supotpis predsjednika Hrvatskoga sabora, a rješenje o imenovanju članova Vlade donosi predsjednik Vlade uz supotpis predsjednika Hrvatskoga sabora.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0" name="Google Shape;580;p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2"/>
          <p:cNvSpPr txBox="1">
            <a:spLocks noGrp="1"/>
          </p:cNvSpPr>
          <p:nvPr>
            <p:ph type="title"/>
          </p:nvPr>
        </p:nvSpPr>
        <p:spPr>
          <a:xfrm>
            <a:off x="207515" y="1308899"/>
            <a:ext cx="2808000" cy="263058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zastupnika u Sabor imaju pravo izabrati  birači koji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nemaju prebivalište u Republici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Hrvatskoj?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1"/>
          </p:nvPr>
        </p:nvSpPr>
        <p:spPr>
          <a:xfrm>
            <a:off x="3691825" y="982050"/>
            <a:ext cx="44585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izborima za Hrvatski sabor birači koji nemaju prebivalište u Republici Hrvatskoj imaju pravo izabrati tri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zastupnika, u skladu sa zakonom.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5" name="Google Shape;585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6" name="Google Shape;586;p81"/>
          <p:cNvSpPr txBox="1">
            <a:spLocks noGrp="1"/>
          </p:cNvSpPr>
          <p:nvPr>
            <p:ph type="title"/>
          </p:nvPr>
        </p:nvSpPr>
        <p:spPr>
          <a:xfrm>
            <a:off x="273002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mandatar ne sastavi Vladu u roku od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30 dana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od dana prihvaćanja mandata? 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7" name="Google Shape;587;p81"/>
          <p:cNvSpPr txBox="1">
            <a:spLocks noGrp="1"/>
          </p:cNvSpPr>
          <p:nvPr>
            <p:ph type="body" idx="1"/>
          </p:nvPr>
        </p:nvSpPr>
        <p:spPr>
          <a:xfrm>
            <a:off x="3642777" y="582300"/>
            <a:ext cx="4507573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mandatar ne sastavi Vladu u roku od 30 dana od dana prihvaćanja mandata, Predsjednik Republike mu može produžiti mandat za najviše još 30 dana.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ni u tom roku mandatar ne uspije sastaviti Vladu ili ako predložena Vlada ne dobije povjerenje Hrvatskoga sabora, Predsjednik Republike povjerit će mandat za sastav Vlade drugoj osobi. 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Vlada ni tada ne bude sastavljena, Predsjednik Republike će imenovati privremenu nestranačku Vladu i istodobno raspisati prijevremene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88" name="Google Shape;588;p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" name="Google Shape;593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4" name="Google Shape;594;p82"/>
          <p:cNvSpPr txBox="1">
            <a:spLocks noGrp="1"/>
          </p:cNvSpPr>
          <p:nvPr>
            <p:ph type="title"/>
          </p:nvPr>
        </p:nvSpPr>
        <p:spPr>
          <a:xfrm>
            <a:off x="2553050" y="63072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Kome je odgovorna Vlada RH?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5" name="Google Shape;595;p82"/>
          <p:cNvSpPr txBox="1">
            <a:spLocks noGrp="1"/>
          </p:cNvSpPr>
          <p:nvPr>
            <p:ph type="body" idx="1"/>
          </p:nvPr>
        </p:nvSpPr>
        <p:spPr>
          <a:xfrm>
            <a:off x="624450" y="3408922"/>
            <a:ext cx="7525887" cy="13487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Vlada Republike Hrvatske  je odgovorna Hrvatskom saboru.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Predsjednik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i članovi Vlade zajednički su odgovorni za odluke koje donosi Vlada, a osobno su odgovorni za svoje područje rada.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96" name="Google Shape;596;p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1" name="Google Shape;601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02" name="Google Shape;602;p83"/>
          <p:cNvSpPr txBox="1">
            <a:spLocks noGrp="1"/>
          </p:cNvSpPr>
          <p:nvPr>
            <p:ph type="title"/>
          </p:nvPr>
        </p:nvSpPr>
        <p:spPr>
          <a:xfrm>
            <a:off x="2449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su ovlasti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3" name="Google Shape;603;p83"/>
          <p:cNvSpPr txBox="1">
            <a:spLocks noGrp="1"/>
          </p:cNvSpPr>
          <p:nvPr>
            <p:ph type="body" idx="1"/>
          </p:nvPr>
        </p:nvSpPr>
        <p:spPr>
          <a:xfrm>
            <a:off x="3689160" y="582300"/>
            <a:ext cx="4461190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Vlada Republike Hrvatske: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predlaže zakone i druge akte Hrvatskom saboru,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predlaže državni proračun i završni račun,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provodi zakone i druge odluke Hrvatskoga sabora,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donosi uredbe za izvršenje zakona,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vodi vanjsku i unutarnju politiku,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usmjerava i nadzire rad državne uprave,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brine o gospodarskom razvitku zemlje,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usmjerava djelovanje i razvitak javnih službi,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obavlja druge poslove određene Ustavom i zakonom.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04" name="Google Shape;604;p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9" name="Google Shape;609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0" name="Google Shape;610;p84"/>
          <p:cNvSpPr txBox="1">
            <a:spLocks noGrp="1"/>
          </p:cNvSpPr>
          <p:nvPr>
            <p:ph type="title"/>
          </p:nvPr>
        </p:nvSpPr>
        <p:spPr>
          <a:xfrm>
            <a:off x="2282521" y="784657"/>
            <a:ext cx="64089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može pokrenuti pitanje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povjerenja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1" name="Google Shape;611;p84"/>
          <p:cNvSpPr txBox="1">
            <a:spLocks noGrp="1"/>
          </p:cNvSpPr>
          <p:nvPr>
            <p:ph type="body" idx="1"/>
          </p:nvPr>
        </p:nvSpPr>
        <p:spPr>
          <a:xfrm>
            <a:off x="624450" y="3407375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Na prijedlog najmanje jedne petine zastupnika u Hrvatskom saboru može se pokrenuti pitanje povjerenja predsjedniku Vlade, pojedinom njenom članu ili Vladi u cjelini. Glasovanje o povjerenju Vladi može zahtijevati i njezin predsjednik.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12" name="Google Shape;612;p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" name="Google Shape;617;p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8" name="Google Shape;618;p85"/>
          <p:cNvSpPr txBox="1">
            <a:spLocks noGrp="1"/>
          </p:cNvSpPr>
          <p:nvPr>
            <p:ph type="title"/>
          </p:nvPr>
        </p:nvSpPr>
        <p:spPr>
          <a:xfrm>
            <a:off x="2081550" y="745675"/>
            <a:ext cx="64089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Kada je donijeta odluka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nepovjerenju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9" name="Google Shape;619;p85"/>
          <p:cNvSpPr txBox="1">
            <a:spLocks noGrp="1"/>
          </p:cNvSpPr>
          <p:nvPr>
            <p:ph type="body" idx="1"/>
          </p:nvPr>
        </p:nvSpPr>
        <p:spPr>
          <a:xfrm>
            <a:off x="624450" y="3400749"/>
            <a:ext cx="7525887" cy="89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Odluka o nepovjerenju je donijeta ako je za nju </a:t>
            </a: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glasovala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većina od ukupnog broja zastupnika u Hrvatskom saboru.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20" name="Google Shape;620;p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7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5" name="Google Shape;625;p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6" name="Google Shape;626;p86"/>
          <p:cNvSpPr txBox="1">
            <a:spLocks noGrp="1"/>
          </p:cNvSpPr>
          <p:nvPr>
            <p:ph type="title"/>
          </p:nvPr>
        </p:nvSpPr>
        <p:spPr>
          <a:xfrm>
            <a:off x="2301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izglasa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nepovjerenje predsjedniku Vlade ili Vladi 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cjelini?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27" name="Google Shape;627;p86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se izglasa nepovjerenje predsjedniku Vlade ili Vladi u cjelini, predsjednik Vlade i Vlada podnose ostavku. Ako se u roku od 30 dana ne izglasa povjerenje novom mandataru i članovima koje predlaže za sastav Vlade, predsjednik Hrvatskoga sabora obavijestit će o tome Predsjednika Republike Hrvatske. </a:t>
            </a:r>
            <a:endParaRPr lang="hr" dirty="0" smtClean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 smtClean="0">
                <a:latin typeface="Georgia"/>
                <a:ea typeface="Georgia"/>
                <a:cs typeface="Georgia"/>
                <a:sym typeface="Georgia"/>
              </a:rPr>
              <a:t>Nakon </a:t>
            </a: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primljene obavijesti predsjednika Hrvatskoga sabora Predsjednik Republike će odmah donijeti odluku o raspuštanju Hrvatskoga sabora i istovremeno raspisati izbore za Hrvatski sabor.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28" name="Google Shape;628;p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3" name="Google Shape;633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Google Shape;634;p87"/>
          <p:cNvSpPr txBox="1">
            <a:spLocks noGrp="1"/>
          </p:cNvSpPr>
          <p:nvPr>
            <p:ph type="title"/>
          </p:nvPr>
        </p:nvSpPr>
        <p:spPr>
          <a:xfrm>
            <a:off x="250028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izglasa nepovjerenje pojedinom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članu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Vlade?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5" name="Google Shape;635;p87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Ako Hrvatski sabor izglasa nepovjerenje pojedinom članu Vlade, predsjednik Vlade može umjesto njega predložiti drugog člana Hrvatskom saboru da mu izglasa povjerenje ili predsjednik Vlade i Vlada mogu podnijeti ostavku.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36" name="Google Shape;636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3" name="Google Shape;633;p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4" name="Google Shape;634;p87"/>
          <p:cNvSpPr txBox="1">
            <a:spLocks noGrp="1"/>
          </p:cNvSpPr>
          <p:nvPr>
            <p:ph type="title"/>
          </p:nvPr>
        </p:nvSpPr>
        <p:spPr>
          <a:xfrm>
            <a:off x="183767" y="1250583"/>
            <a:ext cx="2808000" cy="359421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Što ako Hrvatski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sabor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odbije prijedlog za izglasavanje nepovjerenja predsjedniku Vlade, pojedinom članu ili Vladi u cjelini?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5" name="Google Shape;635;p87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Ako Hrvatski sabor odbije prijedlog za izglasavanje nepovjerenja predsjedniku Vlade, pojedinom njezinom članu ili Vladi u cjelini, zastupnici koji su ga </a:t>
            </a:r>
            <a:r>
              <a:rPr lang="hr-HR" dirty="0" smtClean="0">
                <a:latin typeface="Georgia"/>
                <a:ea typeface="Georgia"/>
                <a:cs typeface="Georgia"/>
                <a:sym typeface="Georgia"/>
              </a:rPr>
              <a:t>postavili </a:t>
            </a:r>
            <a:r>
              <a:rPr lang="hr-HR" dirty="0">
                <a:latin typeface="Georgia"/>
                <a:ea typeface="Georgia"/>
                <a:cs typeface="Georgia"/>
                <a:sym typeface="Georgia"/>
              </a:rPr>
              <a:t>ne mogu podnijeti isti prijedlog prije isteka roka od šest mjeseci.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36" name="Google Shape;636;p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15583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8" name="Google Shape;648;p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9" name="Google Shape;649;p89"/>
          <p:cNvSpPr txBox="1">
            <a:spLocks noGrp="1"/>
          </p:cNvSpPr>
          <p:nvPr>
            <p:ph type="title"/>
          </p:nvPr>
        </p:nvSpPr>
        <p:spPr>
          <a:xfrm>
            <a:off x="2476294" y="697406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je pučki pravobranitelj?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50" name="Google Shape;650;p89"/>
          <p:cNvSpPr txBox="1">
            <a:spLocks noGrp="1"/>
          </p:cNvSpPr>
          <p:nvPr>
            <p:ph type="body" idx="1"/>
          </p:nvPr>
        </p:nvSpPr>
        <p:spPr>
          <a:xfrm>
            <a:off x="582450" y="3079474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Pučki je pravobranitelj opunomoćenik Hrvatskoga sabora za promicanje i zaštitu ljudskih prava i sloboda utvrđenih Ustavom, zakonima i međunarodnim pravnim aktima o ljudskim pravima i slobodama koje je prihvatila Republika Hrvatska.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51" name="Google Shape;651;p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Google Shape;663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91"/>
          <p:cNvSpPr txBox="1">
            <a:spLocks noGrp="1"/>
          </p:cNvSpPr>
          <p:nvPr>
            <p:ph type="title"/>
          </p:nvPr>
        </p:nvSpPr>
        <p:spPr>
          <a:xfrm>
            <a:off x="231698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u kojim slučajevima može podnijeti pritužbu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pučkom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pravobranitelju?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5" name="Google Shape;665;p91"/>
          <p:cNvSpPr txBox="1">
            <a:spLocks noGrp="1"/>
          </p:cNvSpPr>
          <p:nvPr>
            <p:ph type="body" idx="1"/>
          </p:nvPr>
        </p:nvSpPr>
        <p:spPr>
          <a:xfrm>
            <a:off x="3622899" y="481772"/>
            <a:ext cx="452745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Svatko može podnijeti pritužbu pučkom pravobranitelju ako smatra da su, uslijed nezakonitog ili nepravilnog rada državnih tijela, tijela lokalne i područne (regionalne) samouprave i tijela s javnim ovlastima, ugrožena ili povrijeđena njegova ustavna ili zakonska prava.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6" name="Google Shape;666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239871" y="1308900"/>
            <a:ext cx="2808000" cy="25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Koliko zastupnika biraju u Sabor pripadnici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nacionalnih manjina u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3688725" y="982050"/>
            <a:ext cx="4461606" cy="317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Pripadnici nacionalnih manjina u Republici Hrvatskoj imaju pravo birati osam zastupnika u Sabor koji se biraju u posebnoj izbornoj jedinici koju čini područje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3" name="Google Shape;663;p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4" name="Google Shape;664;p91"/>
          <p:cNvSpPr txBox="1">
            <a:spLocks noGrp="1"/>
          </p:cNvSpPr>
          <p:nvPr>
            <p:ph type="title"/>
          </p:nvPr>
        </p:nvSpPr>
        <p:spPr>
          <a:xfrm>
            <a:off x="244950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 na koje vrijeme bira pučkog pravobranitelja, te kome je odgovoran?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65" name="Google Shape;665;p91"/>
          <p:cNvSpPr txBox="1">
            <a:spLocks noGrp="1"/>
          </p:cNvSpPr>
          <p:nvPr>
            <p:ph type="body" idx="1"/>
          </p:nvPr>
        </p:nvSpPr>
        <p:spPr>
          <a:xfrm>
            <a:off x="3622899" y="481772"/>
            <a:ext cx="452745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1400" dirty="0">
                <a:latin typeface="Georgia"/>
                <a:ea typeface="Georgia"/>
                <a:cs typeface="Georgia"/>
                <a:sym typeface="Georgia"/>
              </a:rPr>
              <a:t>Pučkog pravobranitelja bira Hrvatski sabor na vrijeme od osam godina.</a:t>
            </a:r>
          </a:p>
          <a:p>
            <a:pPr marL="0" lvl="0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hr-HR" sz="1400" dirty="0">
                <a:latin typeface="Georgia"/>
                <a:ea typeface="Georgia"/>
                <a:cs typeface="Georgia"/>
                <a:sym typeface="Georgia"/>
              </a:rPr>
              <a:t>Pučki pravobranitelj samostalan je i neovisan u svom radu.</a:t>
            </a: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66" name="Google Shape;666;p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5823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1" name="Google Shape;671;p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2" name="Google Shape;672;p92"/>
          <p:cNvSpPr txBox="1">
            <a:spLocks noGrp="1"/>
          </p:cNvSpPr>
          <p:nvPr>
            <p:ph type="title"/>
          </p:nvPr>
        </p:nvSpPr>
        <p:spPr>
          <a:xfrm>
            <a:off x="2509424" y="69740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odlučuje o suglasnosti zakona s Ustavom?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3" name="Google Shape;673;p92"/>
          <p:cNvSpPr txBox="1">
            <a:spLocks noGrp="1"/>
          </p:cNvSpPr>
          <p:nvPr>
            <p:ph type="body" idx="1"/>
          </p:nvPr>
        </p:nvSpPr>
        <p:spPr>
          <a:xfrm>
            <a:off x="527774" y="2980445"/>
            <a:ext cx="7622561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odlučuje o suglasnosti zakona s Ustavom, te o suglasnosti drugih propisa s Ustavom i zakonom.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74" name="Google Shape;674;p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9" name="Google Shape;679;p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0" name="Google Shape;680;p93"/>
          <p:cNvSpPr txBox="1">
            <a:spLocks noGrp="1"/>
          </p:cNvSpPr>
          <p:nvPr>
            <p:ph type="title"/>
          </p:nvPr>
        </p:nvSpPr>
        <p:spPr>
          <a:xfrm>
            <a:off x="2516050" y="664275"/>
            <a:ext cx="58782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nadzire ustavnost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programa i djelovanja političkih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stranaka?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1" name="Google Shape;681;p93"/>
          <p:cNvSpPr txBox="1">
            <a:spLocks noGrp="1"/>
          </p:cNvSpPr>
          <p:nvPr>
            <p:ph type="body" idx="1"/>
          </p:nvPr>
        </p:nvSpPr>
        <p:spPr>
          <a:xfrm>
            <a:off x="631061" y="3225248"/>
            <a:ext cx="7519274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nadzire ustavnost programa i djelovanja političkih stranaka i može, u skladu s Ustavom, zabraniti njihov rad.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82" name="Google Shape;682;p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7" name="Google Shape;687;p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8" name="Google Shape;688;p94"/>
          <p:cNvSpPr txBox="1">
            <a:spLocks noGrp="1"/>
          </p:cNvSpPr>
          <p:nvPr>
            <p:ph type="title"/>
          </p:nvPr>
        </p:nvSpPr>
        <p:spPr>
          <a:xfrm>
            <a:off x="2221661" y="660841"/>
            <a:ext cx="6388500" cy="125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bira suce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Ustavnog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suda?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89" name="Google Shape;689;p94"/>
          <p:cNvSpPr txBox="1">
            <a:spLocks noGrp="1"/>
          </p:cNvSpPr>
          <p:nvPr>
            <p:ph type="body" idx="1"/>
          </p:nvPr>
        </p:nvSpPr>
        <p:spPr>
          <a:xfrm>
            <a:off x="582450" y="3178866"/>
            <a:ext cx="7567885" cy="15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Ustavni sud Republike Hrvatske čini trinaest sudaca koje bira Hrvatski sabor dvotrećinskom većinom glasova ukupnog broja zastupnika na mandat od osam godina.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0" name="Google Shape;690;p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5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5" name="Google Shape;695;p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6" name="Google Shape;696;p95"/>
          <p:cNvSpPr txBox="1">
            <a:spLocks noGrp="1"/>
          </p:cNvSpPr>
          <p:nvPr>
            <p:ph type="title"/>
          </p:nvPr>
        </p:nvSpPr>
        <p:spPr>
          <a:xfrm>
            <a:off x="264829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sklapa međunarodne ugovore?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7" name="Google Shape;697;p95"/>
          <p:cNvSpPr txBox="1">
            <a:spLocks noGrp="1"/>
          </p:cNvSpPr>
          <p:nvPr>
            <p:ph type="body" idx="1"/>
          </p:nvPr>
        </p:nvSpPr>
        <p:spPr>
          <a:xfrm>
            <a:off x="3629525" y="582300"/>
            <a:ext cx="4520825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U skladu s Ustavom, zakonom i pravilima međunarodnog prava, sklapanje međunarodnih ugovora u nadležnosti je, ovisno o naravi i sadržaju međunarodnog ugovora, Hrvatskog sabora, Predsjednika Republike i Vlade Republike Hrvatske.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698" name="Google Shape;698;p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3" name="Google Shape;703;p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4" name="Google Shape;704;p96"/>
          <p:cNvSpPr txBox="1">
            <a:spLocks noGrp="1"/>
          </p:cNvSpPr>
          <p:nvPr>
            <p:ph type="title"/>
          </p:nvPr>
        </p:nvSpPr>
        <p:spPr>
          <a:xfrm>
            <a:off x="218446" y="1344300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međunarodne ugovore potvrđuje Sabor? 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5" name="Google Shape;705;p96"/>
          <p:cNvSpPr txBox="1">
            <a:spLocks noGrp="1"/>
          </p:cNvSpPr>
          <p:nvPr>
            <p:ph type="body" idx="1"/>
          </p:nvPr>
        </p:nvSpPr>
        <p:spPr>
          <a:xfrm>
            <a:off x="3669281" y="582300"/>
            <a:ext cx="4481069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Hrvatski sabor potvrđuje: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 traže donošenje ili izmjenu zakona,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vojne i političke naravi,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Georgia"/>
              <a:buChar char="●"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 financijski obvezuju Republiku Hrvatsku.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06" name="Google Shape;706;p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1" name="Google Shape;711;p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12" name="Google Shape;712;p97"/>
          <p:cNvSpPr txBox="1">
            <a:spLocks noGrp="1"/>
          </p:cNvSpPr>
          <p:nvPr>
            <p:ph type="title"/>
          </p:nvPr>
        </p:nvSpPr>
        <p:spPr>
          <a:xfrm>
            <a:off x="232471" y="1243772"/>
            <a:ext cx="2808000" cy="245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Koje međunarodne ugovore Sabor potvrđuje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⅔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većinom glasova </a:t>
            </a:r>
            <a:r>
              <a:rPr lang="hr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svih </a:t>
            </a:r>
            <a:r>
              <a:rPr lang="hr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zastupnika?</a:t>
            </a:r>
            <a:endParaRPr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3" name="Google Shape;713;p97"/>
          <p:cNvSpPr txBox="1">
            <a:spLocks noGrp="1"/>
          </p:cNvSpPr>
          <p:nvPr>
            <p:ph type="body" idx="1"/>
          </p:nvPr>
        </p:nvSpPr>
        <p:spPr>
          <a:xfrm>
            <a:off x="3656029" y="481772"/>
            <a:ext cx="4494321" cy="397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hr" dirty="0">
                <a:latin typeface="Georgia"/>
                <a:ea typeface="Georgia"/>
                <a:cs typeface="Georgia"/>
                <a:sym typeface="Georgia"/>
              </a:rPr>
              <a:t>Međunarodne ugovore kojima se međunarodnoj organizaciji ili savezu daju ovlasti izvedene iz Ustava, Hrvatski sabor potvrđuje dvotrećinskom većinom glasova svih zastupnika.</a:t>
            </a:r>
            <a:endParaRPr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14" name="Google Shape;714;p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50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9" name="Google Shape;719;p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0" name="Google Shape;720;p98"/>
          <p:cNvSpPr txBox="1">
            <a:spLocks noGrp="1"/>
          </p:cNvSpPr>
          <p:nvPr>
            <p:ph type="body" idx="4294967295"/>
          </p:nvPr>
        </p:nvSpPr>
        <p:spPr>
          <a:xfrm>
            <a:off x="516874" y="2951596"/>
            <a:ext cx="7633457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Pravo da pokrenu postupak udruživanja Republike Hrvatske u saveze s drugim </a:t>
            </a:r>
            <a:r>
              <a:rPr lang="hr" sz="1200" dirty="0" smtClean="0">
                <a:latin typeface="Georgia"/>
                <a:ea typeface="Georgia"/>
                <a:cs typeface="Georgia"/>
                <a:sym typeface="Georgia"/>
              </a:rPr>
              <a:t>državama (tako i postupak razdruživanja), </a:t>
            </a: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ima najmanje jedna trećina zastupnika u Hrvatskom saboru, Predsjednik Republike i Vlada Republike Hrvatske.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21" name="Google Shape;721;p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331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22" name="Google Shape;722;p98"/>
          <p:cNvSpPr txBox="1"/>
          <p:nvPr/>
        </p:nvSpPr>
        <p:spPr>
          <a:xfrm>
            <a:off x="2223248" y="597651"/>
            <a:ext cx="6570900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ima pravo pokrenuti postupak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udruživanja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RH u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saveze s drugim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državama?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991352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O udruživanju Republike Hrvatske prethodno odlučuje Hrvatski sabor dvotrećinskom većinom glasova svih zastupnika. 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" sz="1200" dirty="0">
                <a:latin typeface="Georgia"/>
                <a:ea typeface="Georgia"/>
                <a:cs typeface="Georgia"/>
                <a:sym typeface="Georgia"/>
              </a:rPr>
              <a:t>Odluka o udruživanju Republike Hrvatske donosi se na referendumu većinom glasova birača koji su pristupili referendumu.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441909" y="460625"/>
            <a:ext cx="6570900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Kako se donosi odluka </a:t>
            </a:r>
            <a:r>
              <a:rPr lang="hr" sz="2400" dirty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o udruživanju Republike Hrvatske u saveze s drugim </a:t>
            </a:r>
            <a:r>
              <a:rPr lang="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državama?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5" name="Google Shape;735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6" name="Google Shape;736;p100"/>
          <p:cNvSpPr txBox="1">
            <a:spLocks noGrp="1"/>
          </p:cNvSpPr>
          <p:nvPr>
            <p:ph type="body" idx="4294967295"/>
          </p:nvPr>
        </p:nvSpPr>
        <p:spPr>
          <a:xfrm>
            <a:off x="582450" y="2863445"/>
            <a:ext cx="7575282" cy="18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1200" dirty="0" smtClean="0">
                <a:latin typeface="Georgia"/>
                <a:ea typeface="Georgia"/>
                <a:cs typeface="Georgia"/>
                <a:sym typeface="Georgia"/>
              </a:rPr>
              <a:t>Pravo da predloži promjenu Ustava ima najmanje jedna petina zastupnika u Hrvatskom saboru, Predsjednik Republike i Vlada Republike Hrvatske.</a:t>
            </a:r>
            <a:endParaRPr sz="1200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37" name="Google Shape;737;p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7732" y="3777850"/>
            <a:ext cx="919653" cy="1365645"/>
          </a:xfrm>
          <a:prstGeom prst="rect">
            <a:avLst/>
          </a:prstGeom>
          <a:noFill/>
          <a:ln>
            <a:noFill/>
          </a:ln>
        </p:spPr>
      </p:pic>
      <p:sp>
        <p:nvSpPr>
          <p:cNvPr id="738" name="Google Shape;738;p100"/>
          <p:cNvSpPr txBox="1"/>
          <p:nvPr/>
        </p:nvSpPr>
        <p:spPr>
          <a:xfrm>
            <a:off x="2336910" y="664163"/>
            <a:ext cx="6012978" cy="14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400" dirty="0" smtClean="0">
                <a:solidFill>
                  <a:srgbClr val="D9D9D9"/>
                </a:solidFill>
                <a:latin typeface="Georgia"/>
                <a:ea typeface="Georgia"/>
                <a:cs typeface="Georgia"/>
                <a:sym typeface="Georgia"/>
              </a:rPr>
              <a:t>Tko po Ustavu Republike Hrvatske ima pravo predložiti promjenu Ustava?</a:t>
            </a:r>
            <a:endParaRPr sz="2400" dirty="0">
              <a:solidFill>
                <a:srgbClr val="D9D9D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8185314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3998</Words>
  <Application>Microsoft Office PowerPoint</Application>
  <PresentationFormat>Prikaz na zaslonu (16:9)</PresentationFormat>
  <Paragraphs>259</Paragraphs>
  <Slides>101</Slides>
  <Notes>101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101</vt:i4>
      </vt:variant>
    </vt:vector>
  </HeadingPairs>
  <TitlesOfParts>
    <vt:vector size="104" baseType="lpstr">
      <vt:lpstr>Arial</vt:lpstr>
      <vt:lpstr>Georgia</vt:lpstr>
      <vt:lpstr>Simple Light</vt:lpstr>
      <vt:lpstr>„Znaš li?”</vt:lpstr>
      <vt:lpstr>Što je Hrvatski sabor?</vt:lpstr>
      <vt:lpstr>Prema Ustavu Republike Hrvatske koliko Hrvatski sabor može imati zastupnika?</vt:lpstr>
      <vt:lpstr>Koliko ima zastupnika aktualni deseti saziv Hrvatskog sabora?</vt:lpstr>
      <vt:lpstr>Kako se biraju zastupnici u Hrvatski sabor?</vt:lpstr>
      <vt:lpstr>Tko bira zastupnike u Hrvatski sabor?</vt:lpstr>
      <vt:lpstr>Tko može biti biran za zastupnika u Hrvatski sabor?</vt:lpstr>
      <vt:lpstr>Koliko zastupnika u Sabor imaju pravo izabrati  birači koji nemaju prebivalište u Republici Hrvatskoj?</vt:lpstr>
      <vt:lpstr>Koliko zastupnika biraju u Sabor pripadnici nacionalnih manjina u RH?</vt:lpstr>
      <vt:lpstr>Kako se biraju zastupnici u Hrvatski sabor?</vt:lpstr>
      <vt:lpstr>Koliko traje zastupnički mandat?</vt:lpstr>
      <vt:lpstr>Može li zastupnik svoj mandat staviti u mirovanje?</vt:lpstr>
      <vt:lpstr>U kojim slučajevima zastupniku prestaje mandat prije isteka vremena?</vt:lpstr>
      <vt:lpstr>Kojim se zakonom uređuje izbor zastupnika u Hrvatski sabor?</vt:lpstr>
      <vt:lpstr>Kada se održavaju izbori za zastupnike u Hrvatski sabor?</vt:lpstr>
      <vt:lpstr>Tko raspisuje izbore za Hrvatski sabor?</vt:lpstr>
      <vt:lpstr>Tko saziva Hrvatski sabor na prvo zasjedanje?</vt:lpstr>
      <vt:lpstr>Kada se održava prvo zasjedanje Hrvatskoga sabora nakon izbora?</vt:lpstr>
      <vt:lpstr>Kada je Hrvatski sabor konstituiran?</vt:lpstr>
      <vt:lpstr>Kakav mandat imaju zastupnici u Hrvatskom saboru?</vt:lpstr>
      <vt:lpstr>Što znači da zastupnici nemaju obvezujući mandat?</vt:lpstr>
      <vt:lpstr>Što znači da zastupnici u Hrvatskom saboru imaju imunitet?</vt:lpstr>
      <vt:lpstr>U kojem slučaju zastupnik može biti pritvoren bez odobrenja Hrvatskoga sabora?</vt:lpstr>
      <vt:lpstr>Tko odlučuje o oduzimanju prava na imunitet zastupnika?</vt:lpstr>
      <vt:lpstr>U kojim se slučajevima trajanja mandata zastupnicima može produžiti?</vt:lpstr>
      <vt:lpstr>Tko i u kojim slučajevima može raspustiti  Hrvatski sabor?</vt:lpstr>
      <vt:lpstr>Kada Hrvatski sabor redovito zasjeda?</vt:lpstr>
      <vt:lpstr>U kojim slučajevima Hrvatski sabor zasjeda izvanredno?</vt:lpstr>
      <vt:lpstr>Hrvatski sabor uz predsjednika ima koliko potpredsjednika?</vt:lpstr>
      <vt:lpstr>Kojim propisom se uređuje unutarnje ustrojstvo i način rada Hrvatskog sabora?</vt:lpstr>
      <vt:lpstr>Kako se donosi Poslovnik Hrvatskog sabora?</vt:lpstr>
      <vt:lpstr>Koje su ovlasti Hrvatskog sabora?</vt:lpstr>
      <vt:lpstr>Tko odlučuje o donošenju i promjeni Ustava?</vt:lpstr>
      <vt:lpstr>Tko donosi zakone?</vt:lpstr>
      <vt:lpstr>Što je to državni proračun i tko ga donosi?</vt:lpstr>
      <vt:lpstr>Tko odlučuje o ratu i miru?</vt:lpstr>
      <vt:lpstr>Tko objavljuje rat i zaključuje mir?</vt:lpstr>
      <vt:lpstr>Tko donosi Strategiju nacionalne sigurnosti Republike Hrvatske?</vt:lpstr>
      <vt:lpstr>Tko donosi Strategiju obrane Republike Hrvatske?</vt:lpstr>
      <vt:lpstr>Tko ostvaruje građanski nadzor nad oružanim snagama i službama sigurnosti Republike Hrvatske?</vt:lpstr>
      <vt:lpstr>Tko odlučuje o promjeni granica Republike Hrvatske?</vt:lpstr>
      <vt:lpstr>Tko nadzire rad Vlade Republike Hrvatske?</vt:lpstr>
      <vt:lpstr>Kako Hrvatski sabor donosi odluke?</vt:lpstr>
      <vt:lpstr>Kako zastupnici glasuju?</vt:lpstr>
      <vt:lpstr>Što su organski zakoni?</vt:lpstr>
      <vt:lpstr>Kako se donose organski zakoni kojima se uređuju prava nacionalnih manjina?</vt:lpstr>
      <vt:lpstr>Koji organski zakoni se donose većinom glasova svih zastupnika?</vt:lpstr>
      <vt:lpstr>Jesu li sjednice Hrvatskoga sabora javne ili tajne?</vt:lpstr>
      <vt:lpstr>Tko saziva Sabor na zasjedanje (sjednicu)?</vt:lpstr>
      <vt:lpstr>Tko predsjeda sjednicom Sabora?</vt:lpstr>
      <vt:lpstr>Tko po Ustavu ima pravo predlagati zakone?</vt:lpstr>
      <vt:lpstr>Ima li Vlada pravo predlagati zakone?</vt:lpstr>
      <vt:lpstr>Ima li Predsjednik Republike pravo predlagati zakone?</vt:lpstr>
      <vt:lpstr>Imaju li zastupnici pravo postavljati Vladi RH i pojedinim ministrima zastupnička pitanja?</vt:lpstr>
      <vt:lpstr>Tko može podnijeti interpelaciju o radu Vlade RH ili pojedinog njezinog člana?</vt:lpstr>
      <vt:lpstr>Što je interpelacija?</vt:lpstr>
      <vt:lpstr>Tko ima pravo raspisati referendum o prijedlogu za promjenu Ustava, o prijedlogu  zakona ili o drugom važnom pitanju?</vt:lpstr>
      <vt:lpstr>Kako se odlučuje na referendumu?</vt:lpstr>
      <vt:lpstr>Može li Vlada RH uređivati pojedina pitanja iz djelokruga Hrvatskoga sabora?</vt:lpstr>
      <vt:lpstr>Mogu li uredbe na temelju zakonske ovlasti djelovati unatrag?</vt:lpstr>
      <vt:lpstr>Tko i u kojem roku proglašava zakone koji su izglasani u Hrvatskom saboru?</vt:lpstr>
      <vt:lpstr>Kakav je postupak ako Predsjednik Republike smatra da proglašeni zakon nije u skladu s Ustavom?</vt:lpstr>
      <vt:lpstr>Gdje se objavljuju zakoni prije nego što stupe na snagu?</vt:lpstr>
      <vt:lpstr>Kada zakon stupa na snagu?</vt:lpstr>
      <vt:lpstr>Mogu li zakoni imati povratno djelovanje? </vt:lpstr>
      <vt:lpstr>Na koji način Sabor sudjeluje u imenovanju čelnika sigurnosnih službi?</vt:lpstr>
      <vt:lpstr>Na koji način Sabor sudjeluje u donošenju odluka o postavljanju i opozivu šefova diplomatskih misija RH u inozemstvu?</vt:lpstr>
      <vt:lpstr>Tko pokreće postupak za utvrđivanje posebne odgovornosti Predsjednika Republike za povredu Ustava?</vt:lpstr>
      <vt:lpstr>Tko odlučuje o odgovornosti Predsjednika Republike za povredu Ustava koju počini u obavljanju svojih dužnosti?</vt:lpstr>
      <vt:lpstr>Na temelju čije odluke Predsjednik Republike objavljuje rat i zaključuje mir?</vt:lpstr>
      <vt:lpstr>Može li Predsjednik Republike donositi uredbe sa zakonskom snagom? </vt:lpstr>
      <vt:lpstr>Može li Predsjednik Republike raspustiti Hrvatski sabor?</vt:lpstr>
      <vt:lpstr>Tko preuzima dužnost privremenog Predsjednika Republike po sili Ustava?</vt:lpstr>
      <vt:lpstr>Kome Predsjednik Republike povjerava mandat za sastavljanje Vlade?</vt:lpstr>
      <vt:lpstr>Tko čini Vladu Republike Hrvatske?</vt:lpstr>
      <vt:lpstr>Tko predlaže članove Vlade Republike Hrvatske?</vt:lpstr>
      <vt:lpstr>U kojem je roku mandatar dužan predstaviti Vladu Hrvatskom saboru?</vt:lpstr>
      <vt:lpstr>KadaVlada stupa na dužnost?</vt:lpstr>
      <vt:lpstr>Tko donosi rješenje o imenovanju predsjednika Vlade i članova Vlade?</vt:lpstr>
      <vt:lpstr>Što ako mandatar ne sastavi Vladu u roku od 30 dana od dana prihvaćanja mandata?  </vt:lpstr>
      <vt:lpstr>Kome je odgovorna Vlada RH? </vt:lpstr>
      <vt:lpstr>Koje su ovlasti  Vlade RH? </vt:lpstr>
      <vt:lpstr>Tko može pokrenuti pitanje povjerenja Vladi?</vt:lpstr>
      <vt:lpstr>Kada je donijeta odluka o nepovjerenju Vladi?</vt:lpstr>
      <vt:lpstr>Što ako Hrvatski sabor izglasa nepovjerenje predsjedniku Vlade ili Vladi u cjelini?</vt:lpstr>
      <vt:lpstr>Što ako Hrvatski sabor izglasa nepovjerenje pojedinom članu Vlade?</vt:lpstr>
      <vt:lpstr>Što ako Hrvatski sabor odbije prijedlog za izglasavanje nepovjerenja predsjedniku Vlade, pojedinom članu ili Vladi u cjelini?</vt:lpstr>
      <vt:lpstr>Tko je pučki pravobranitelj?</vt:lpstr>
      <vt:lpstr>Tko i u kojim slučajevima može podnijeti pritužbu pučkom pravobranitelju? </vt:lpstr>
      <vt:lpstr>Tko i na koje vrijeme bira pučkog pravobranitelja, te kome je odgovoran? </vt:lpstr>
      <vt:lpstr>Tko odlučuje o suglasnosti zakona s Ustavom?</vt:lpstr>
      <vt:lpstr>Tko nadzire ustavnost programa i djelovanja političkih stranaka?</vt:lpstr>
      <vt:lpstr>Tko bira suce Ustavnog suda?</vt:lpstr>
      <vt:lpstr>Tko sklapa međunarodne ugovore? </vt:lpstr>
      <vt:lpstr>Koje međunarodne ugovore potvrđuje Sabor? </vt:lpstr>
      <vt:lpstr>Koje međunarodne ugovore Sabor potvrđuje ⅔ većinom glasova svih zastupnika?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2022-10-05T13:23:19Z</dcterms:modified>
</cp:coreProperties>
</file>