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6"/>
  </p:notesMasterIdLst>
  <p:sldIdLst>
    <p:sldId id="259" r:id="rId5"/>
    <p:sldId id="257" r:id="rId6"/>
    <p:sldId id="340" r:id="rId7"/>
    <p:sldId id="645" r:id="rId8"/>
    <p:sldId id="266" r:id="rId9"/>
    <p:sldId id="260" r:id="rId10"/>
    <p:sldId id="655" r:id="rId11"/>
    <p:sldId id="658" r:id="rId12"/>
    <p:sldId id="267" r:id="rId13"/>
    <p:sldId id="263" r:id="rId14"/>
    <p:sldId id="647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ja Korda" initials="AK" lastIdx="5" clrIdx="0">
    <p:extLst>
      <p:ext uri="{19B8F6BF-5375-455C-9EA6-DF929625EA0E}">
        <p15:presenceInfo xmlns:p15="http://schemas.microsoft.com/office/powerpoint/2012/main" userId="S::akorda@carnet.hr::c85dc663-d8b9-49cf-8f50-89c710b77723" providerId="AD"/>
      </p:ext>
    </p:extLst>
  </p:cmAuthor>
  <p:cmAuthor id="2" name="Branka Vuk" initials="BV" lastIdx="23" clrIdx="1">
    <p:extLst>
      <p:ext uri="{19B8F6BF-5375-455C-9EA6-DF929625EA0E}">
        <p15:presenceInfo xmlns:p15="http://schemas.microsoft.com/office/powerpoint/2012/main" userId="S::bvuk@carnet.hr::1e3409da-0e21-4203-9ad7-f8d448c29495" providerId="AD"/>
      </p:ext>
    </p:extLst>
  </p:cmAuthor>
  <p:cmAuthor id="3" name="Andrijana Prskalo Maček" initials="APM" lastIdx="4" clrIdx="2">
    <p:extLst>
      <p:ext uri="{19B8F6BF-5375-455C-9EA6-DF929625EA0E}">
        <p15:presenceInfo xmlns:p15="http://schemas.microsoft.com/office/powerpoint/2012/main" userId="S::aprskalo@carnet.hr::b1057381-d6bd-46c8-8691-5b29b86c96a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3CF"/>
    <a:srgbClr val="EBF1E9"/>
    <a:srgbClr val="000000"/>
    <a:srgbClr val="FFFFFF"/>
    <a:srgbClr val="009BEA"/>
    <a:srgbClr val="7F7F7F"/>
    <a:srgbClr val="F8851B"/>
    <a:srgbClr val="E71A7A"/>
    <a:srgbClr val="84BC2E"/>
    <a:srgbClr val="299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7B52E3-4D77-9741-A630-26FA6964F030}" v="1" dt="2023-04-26T21:57:09.154"/>
    <p1510:client id="{701AF44A-978F-8DED-24EF-720DDDD5F8C4}" v="1026" dt="2023-06-05T10:00:57.397"/>
    <p1510:client id="{F8AF6AD6-FA28-E581-96EC-C2DBD3C3E3F9}" v="702" dt="2023-06-05T10:10:13.3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22" autoAdjust="0"/>
    <p:restoredTop sz="72603" autoAdjust="0"/>
  </p:normalViewPr>
  <p:slideViewPr>
    <p:cSldViewPr snapToGrid="0" snapToObjects="1">
      <p:cViewPr varScale="1">
        <p:scale>
          <a:sx n="83" d="100"/>
          <a:sy n="83" d="100"/>
        </p:scale>
        <p:origin x="1146" y="78"/>
      </p:cViewPr>
      <p:guideLst>
        <p:guide orient="horz" pos="2160"/>
        <p:guide pos="37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10E0F-5AC1-5945-B897-6E9D98AA9D42}" type="datetimeFigureOut">
              <a:rPr lang="sr-Latn-RS" smtClean="0"/>
              <a:t>5.6.2023.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1418811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8C879-C2D5-2246-B2A6-B5FC72896E12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6058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/>
              <a:t>Opći cilj programa e-Škole pridonosi jačanju kapaciteta </a:t>
            </a:r>
            <a:r>
              <a:rPr lang="sr-Latn-RS" err="1"/>
              <a:t>osnovnoškolskog</a:t>
            </a:r>
            <a:r>
              <a:rPr lang="sr-Latn-RS"/>
              <a:t> i srednjoškolskog obrazovnog sustava s ciljem osposobljavanja učenika za tržište rada, daljnje školovanje i </a:t>
            </a:r>
            <a:r>
              <a:rPr lang="sr-Latn-RS" err="1"/>
              <a:t>cjeloživotno</a:t>
            </a:r>
            <a:r>
              <a:rPr lang="sr-Latn-RS"/>
              <a:t> učenje.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348D7-BC78-41A5-B154-0452807BF1B0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089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8C879-C2D5-2246-B2A6-B5FC72896E12}" type="slidenum">
              <a:rPr lang="sr-Latn-RS" smtClean="0"/>
              <a:t>3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77409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8C879-C2D5-2246-B2A6-B5FC72896E12}" type="slidenum">
              <a:rPr lang="sr-Latn-RS" smtClean="0"/>
              <a:t>4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017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E348D7-BC78-41A5-B154-0452807BF1B0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5454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4958ad7e5b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g24958ad7e5b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23" name="Google Shape;123;g24958ad7e5b_0_18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8C879-C2D5-2246-B2A6-B5FC72896E12}" type="slidenum">
              <a:rPr lang="sr-Latn-RS" smtClean="0"/>
              <a:t>8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08343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8C879-C2D5-2246-B2A6-B5FC72896E12}" type="slidenum">
              <a:rPr lang="sr-Latn-RS" smtClean="0"/>
              <a:t>11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68026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13212FC-034A-064A-BBDB-D92A3BC2B05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9BEA"/>
              </a:gs>
              <a:gs pos="100000">
                <a:srgbClr val="2FD6E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78BA37A-19A8-9448-9B5A-DCF2439610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83036" y="3051729"/>
            <a:ext cx="5861589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5400" b="1" i="0">
                <a:solidFill>
                  <a:schemeClr val="bg1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defRPr>
            </a:lvl1pPr>
          </a:lstStyle>
          <a:p>
            <a:r>
              <a:rPr lang="en-US" dirty="0"/>
              <a:t>MASTER TITLE STYLE</a:t>
            </a:r>
            <a:endParaRPr lang="sr-Latn-R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3670A36-D8F5-7E4F-BEDC-17D1AB326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83036" y="4651929"/>
            <a:ext cx="5861589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D31C2CE-445E-7847-90A6-A9270DFD173B}"/>
              </a:ext>
            </a:extLst>
          </p:cNvPr>
          <p:cNvGrpSpPr/>
          <p:nvPr userDrawn="1"/>
        </p:nvGrpSpPr>
        <p:grpSpPr>
          <a:xfrm>
            <a:off x="4751866" y="5627915"/>
            <a:ext cx="6523928" cy="816062"/>
            <a:chOff x="1308844" y="5417042"/>
            <a:chExt cx="9574307" cy="1197626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A6D31C14-0A6C-894C-AAF5-BCF7482FC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08844" y="5417042"/>
              <a:ext cx="7407289" cy="11976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AAD93F3B-13BB-0141-BC6D-2FAB95D09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91983" y="5755983"/>
              <a:ext cx="2091168" cy="51974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EBD53012-95CC-EE4A-B3FB-13390F6AACF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325736" y="900574"/>
            <a:ext cx="5246226" cy="524622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AC7C757-669F-3A4A-ABB2-18FA3148233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468719" y="997391"/>
            <a:ext cx="1090223" cy="143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22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8D66B833-ED4B-5A4F-85F1-84502FAD83E8}"/>
              </a:ext>
            </a:extLst>
          </p:cNvPr>
          <p:cNvGrpSpPr/>
          <p:nvPr userDrawn="1"/>
        </p:nvGrpSpPr>
        <p:grpSpPr>
          <a:xfrm flipV="1">
            <a:off x="0" y="6766559"/>
            <a:ext cx="12192000" cy="137159"/>
            <a:chOff x="0" y="6612673"/>
            <a:chExt cx="10036100" cy="24532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1ADFC4A-E5CF-664A-AA61-CF82AA763CEC}"/>
                </a:ext>
              </a:extLst>
            </p:cNvPr>
            <p:cNvSpPr/>
            <p:nvPr/>
          </p:nvSpPr>
          <p:spPr>
            <a:xfrm>
              <a:off x="0" y="6612673"/>
              <a:ext cx="2007220" cy="245327"/>
            </a:xfrm>
            <a:prstGeom prst="rect">
              <a:avLst/>
            </a:prstGeom>
            <a:solidFill>
              <a:srgbClr val="009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EA68DC7-1483-6F41-9333-7E9FCFF2A234}"/>
                </a:ext>
              </a:extLst>
            </p:cNvPr>
            <p:cNvSpPr/>
            <p:nvPr/>
          </p:nvSpPr>
          <p:spPr>
            <a:xfrm>
              <a:off x="2007220" y="6612673"/>
              <a:ext cx="2007220" cy="245327"/>
            </a:xfrm>
            <a:prstGeom prst="rect">
              <a:avLst/>
            </a:prstGeom>
            <a:solidFill>
              <a:srgbClr val="2999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40E0DC5-FFAE-2D43-B51E-0F77271DB222}"/>
                </a:ext>
              </a:extLst>
            </p:cNvPr>
            <p:cNvSpPr/>
            <p:nvPr/>
          </p:nvSpPr>
          <p:spPr>
            <a:xfrm>
              <a:off x="4014440" y="6612673"/>
              <a:ext cx="2007220" cy="245327"/>
            </a:xfrm>
            <a:prstGeom prst="rect">
              <a:avLst/>
            </a:prstGeom>
            <a:solidFill>
              <a:srgbClr val="84B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E466940-8E46-1048-AB94-083555FEC769}"/>
                </a:ext>
              </a:extLst>
            </p:cNvPr>
            <p:cNvSpPr/>
            <p:nvPr/>
          </p:nvSpPr>
          <p:spPr>
            <a:xfrm>
              <a:off x="6021660" y="6612673"/>
              <a:ext cx="2007220" cy="245327"/>
            </a:xfrm>
            <a:prstGeom prst="rect">
              <a:avLst/>
            </a:prstGeom>
            <a:solidFill>
              <a:srgbClr val="F885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C03266F-85E3-6741-ACB3-7F07C368A751}"/>
                </a:ext>
              </a:extLst>
            </p:cNvPr>
            <p:cNvSpPr/>
            <p:nvPr/>
          </p:nvSpPr>
          <p:spPr>
            <a:xfrm>
              <a:off x="8028880" y="6612673"/>
              <a:ext cx="2007220" cy="245327"/>
            </a:xfrm>
            <a:prstGeom prst="rect">
              <a:avLst/>
            </a:prstGeom>
            <a:solidFill>
              <a:srgbClr val="E71A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D554BCDA-19C2-8F42-8681-66DF87D13805}"/>
              </a:ext>
            </a:extLst>
          </p:cNvPr>
          <p:cNvSpPr/>
          <p:nvPr userDrawn="1"/>
        </p:nvSpPr>
        <p:spPr>
          <a:xfrm>
            <a:off x="0" y="0"/>
            <a:ext cx="12192000" cy="6766559"/>
          </a:xfrm>
          <a:prstGeom prst="rect">
            <a:avLst/>
          </a:prstGeom>
          <a:solidFill>
            <a:srgbClr val="F5F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66300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F8E4EE-3B78-ED49-A367-8F4735CCE0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9BEA"/>
              </a:gs>
              <a:gs pos="100000">
                <a:srgbClr val="2FD6E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i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043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>
            <a:extLst>
              <a:ext uri="{FF2B5EF4-FFF2-40B4-BE49-F238E27FC236}">
                <a16:creationId xmlns:a16="http://schemas.microsoft.com/office/drawing/2014/main" id="{E7BB58F4-12E7-8675-99DC-84FC158E10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-1786"/>
            <a:ext cx="1828800" cy="1828800"/>
          </a:xfrm>
          <a:prstGeom prst="rect">
            <a:avLst/>
          </a:prstGeom>
        </p:spPr>
      </p:pic>
      <p:pic>
        <p:nvPicPr>
          <p:cNvPr id="15" name="Picture 3">
            <a:extLst>
              <a:ext uri="{FF2B5EF4-FFF2-40B4-BE49-F238E27FC236}">
                <a16:creationId xmlns:a16="http://schemas.microsoft.com/office/drawing/2014/main" id="{3AA4C1EB-222C-7299-731B-8106C23318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10642600" y="5308600"/>
            <a:ext cx="1549400" cy="1549400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CCD2EC86-E38A-93A5-2B31-6661354F5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31800"/>
            <a:ext cx="88138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3534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>
            <a:extLst>
              <a:ext uri="{FF2B5EF4-FFF2-40B4-BE49-F238E27FC236}">
                <a16:creationId xmlns:a16="http://schemas.microsoft.com/office/drawing/2014/main" id="{E7BB58F4-12E7-8675-99DC-84FC158E10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-1786"/>
            <a:ext cx="1828800" cy="1828800"/>
          </a:xfrm>
          <a:prstGeom prst="rect">
            <a:avLst/>
          </a:prstGeom>
        </p:spPr>
      </p:pic>
      <p:pic>
        <p:nvPicPr>
          <p:cNvPr id="15" name="Picture 3">
            <a:extLst>
              <a:ext uri="{FF2B5EF4-FFF2-40B4-BE49-F238E27FC236}">
                <a16:creationId xmlns:a16="http://schemas.microsoft.com/office/drawing/2014/main" id="{3AA4C1EB-222C-7299-731B-8106C23318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10642600" y="5308600"/>
            <a:ext cx="1549400" cy="1549400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CCD2EC86-E38A-93A5-2B31-6661354F5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31800"/>
            <a:ext cx="88138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7721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>
            <a:extLst>
              <a:ext uri="{FF2B5EF4-FFF2-40B4-BE49-F238E27FC236}">
                <a16:creationId xmlns:a16="http://schemas.microsoft.com/office/drawing/2014/main" id="{E7BB58F4-12E7-8675-99DC-84FC158E10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-1786"/>
            <a:ext cx="1828800" cy="1828800"/>
          </a:xfrm>
          <a:prstGeom prst="rect">
            <a:avLst/>
          </a:prstGeom>
        </p:spPr>
      </p:pic>
      <p:pic>
        <p:nvPicPr>
          <p:cNvPr id="15" name="Picture 3">
            <a:extLst>
              <a:ext uri="{FF2B5EF4-FFF2-40B4-BE49-F238E27FC236}">
                <a16:creationId xmlns:a16="http://schemas.microsoft.com/office/drawing/2014/main" id="{3AA4C1EB-222C-7299-731B-8106C23318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10642600" y="5308600"/>
            <a:ext cx="1549400" cy="1549400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CCD2EC86-E38A-93A5-2B31-6661354F5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31800"/>
            <a:ext cx="88138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3995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5.6.2023.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2312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1FB43-724D-437A-A5E8-1D673BA80D2D}" type="datetimeFigureOut">
              <a:rPr lang="hr-HR" smtClean="0"/>
              <a:t>5.6.2023.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02B4-9E9C-4ADB-9FE3-5F44E6437AB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00304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909398" y="1521009"/>
            <a:ext cx="10363200" cy="1115995"/>
          </a:xfrm>
          <a:prstGeom prst="rect">
            <a:avLst/>
          </a:prstGeom>
        </p:spPr>
        <p:txBody>
          <a:bodyPr anchor="t"/>
          <a:lstStyle>
            <a:lvl1pPr algn="ctr">
              <a:defRPr sz="7499" b="1" cap="all">
                <a:solidFill>
                  <a:srgbClr val="39B54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</a:t>
            </a:r>
            <a:endParaRPr lang="hr-HR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09398" y="2654714"/>
            <a:ext cx="10363200" cy="5222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3749">
                <a:solidFill>
                  <a:srgbClr val="6D6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4051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2pPr>
            <a:lvl3pPr marL="108810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152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4pPr>
            <a:lvl5pPr marL="2176203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5pPr>
            <a:lvl6pPr marL="2720253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6pPr>
            <a:lvl7pPr marL="3264304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7pPr>
            <a:lvl8pPr marL="3808354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8pPr>
            <a:lvl9pPr marL="435240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5396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24958ad7e5b_0_153"/>
          <p:cNvSpPr txBox="1">
            <a:spLocks noGrp="1"/>
          </p:cNvSpPr>
          <p:nvPr>
            <p:ph type="ctrTitle"/>
          </p:nvPr>
        </p:nvSpPr>
        <p:spPr>
          <a:xfrm>
            <a:off x="549217" y="1089011"/>
            <a:ext cx="11093533" cy="792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39B54A"/>
              </a:buClr>
              <a:buSzPts val="10000"/>
              <a:buFont typeface="Arial"/>
              <a:buNone/>
              <a:defRPr sz="4999" b="1" i="0" u="none" strike="noStrike" cap="none">
                <a:solidFill>
                  <a:srgbClr val="39B54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9pPr>
          </a:lstStyle>
          <a:p>
            <a:endParaRPr/>
          </a:p>
        </p:txBody>
      </p:sp>
      <p:sp>
        <p:nvSpPr>
          <p:cNvPr id="54" name="Google Shape;54;g24958ad7e5b_0_153"/>
          <p:cNvSpPr txBox="1">
            <a:spLocks noGrp="1"/>
          </p:cNvSpPr>
          <p:nvPr>
            <p:ph type="subTitle" idx="1"/>
          </p:nvPr>
        </p:nvSpPr>
        <p:spPr>
          <a:xfrm>
            <a:off x="585235" y="1773008"/>
            <a:ext cx="11057519" cy="17525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00"/>
              </a:spcBef>
              <a:spcAft>
                <a:spcPts val="0"/>
              </a:spcAft>
              <a:buClr>
                <a:srgbClr val="A1A2A3"/>
              </a:buClr>
              <a:buSzPts val="5000"/>
              <a:buFont typeface="Arial"/>
              <a:buNone/>
              <a:defRPr sz="2500" b="1" i="0" u="none" strike="noStrike" cap="none">
                <a:solidFill>
                  <a:srgbClr val="A1A2A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670"/>
              </a:spcBef>
              <a:spcAft>
                <a:spcPts val="0"/>
              </a:spcAft>
              <a:buClr>
                <a:srgbClr val="A1A2A3"/>
              </a:buClr>
              <a:buSzPts val="6700"/>
              <a:buFont typeface="Arial"/>
              <a:buNone/>
              <a:defRPr sz="3349" b="0" i="0" u="none" strike="noStrike" cap="none">
                <a:solidFill>
                  <a:srgbClr val="A1A2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570"/>
              </a:spcBef>
              <a:spcAft>
                <a:spcPts val="0"/>
              </a:spcAft>
              <a:buClr>
                <a:srgbClr val="A1A2A3"/>
              </a:buClr>
              <a:buSzPts val="5700"/>
              <a:buFont typeface="Arial"/>
              <a:buNone/>
              <a:defRPr sz="2849" b="0" i="0" u="none" strike="noStrike" cap="none">
                <a:solidFill>
                  <a:srgbClr val="A1A2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80"/>
              </a:spcBef>
              <a:spcAft>
                <a:spcPts val="0"/>
              </a:spcAft>
              <a:buClr>
                <a:srgbClr val="A1A2A3"/>
              </a:buClr>
              <a:buSzPts val="4800"/>
              <a:buFont typeface="Arial"/>
              <a:buNone/>
              <a:defRPr sz="2400" b="0" i="0" u="none" strike="noStrike" cap="none">
                <a:solidFill>
                  <a:srgbClr val="A1A2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80"/>
              </a:spcBef>
              <a:spcAft>
                <a:spcPts val="0"/>
              </a:spcAft>
              <a:buClr>
                <a:srgbClr val="A1A2A3"/>
              </a:buClr>
              <a:buSzPts val="4800"/>
              <a:buFont typeface="Arial"/>
              <a:buNone/>
              <a:defRPr sz="2400" b="0" i="0" u="none" strike="noStrike" cap="none">
                <a:solidFill>
                  <a:srgbClr val="A1A2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80"/>
              </a:spcBef>
              <a:spcAft>
                <a:spcPts val="0"/>
              </a:spcAft>
              <a:buClr>
                <a:srgbClr val="A1A2A3"/>
              </a:buClr>
              <a:buSzPts val="4800"/>
              <a:buFont typeface="Arial"/>
              <a:buNone/>
              <a:defRPr sz="2400" b="0" i="0" u="none" strike="noStrike" cap="none">
                <a:solidFill>
                  <a:srgbClr val="A1A2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80"/>
              </a:spcBef>
              <a:spcAft>
                <a:spcPts val="0"/>
              </a:spcAft>
              <a:buClr>
                <a:srgbClr val="A1A2A3"/>
              </a:buClr>
              <a:buSzPts val="4800"/>
              <a:buFont typeface="Arial"/>
              <a:buNone/>
              <a:defRPr sz="2400" b="0" i="0" u="none" strike="noStrike" cap="none">
                <a:solidFill>
                  <a:srgbClr val="A1A2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80"/>
              </a:spcBef>
              <a:spcAft>
                <a:spcPts val="0"/>
              </a:spcAft>
              <a:buClr>
                <a:srgbClr val="A1A2A3"/>
              </a:buClr>
              <a:buSzPts val="4800"/>
              <a:buFont typeface="Arial"/>
              <a:buNone/>
              <a:defRPr sz="2400" b="0" i="0" u="none" strike="noStrike" cap="none">
                <a:solidFill>
                  <a:srgbClr val="A1A2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80"/>
              </a:spcBef>
              <a:spcAft>
                <a:spcPts val="0"/>
              </a:spcAft>
              <a:buClr>
                <a:srgbClr val="A1A2A3"/>
              </a:buClr>
              <a:buSzPts val="4800"/>
              <a:buFont typeface="Arial"/>
              <a:buNone/>
              <a:defRPr sz="2400" b="0" i="0" u="none" strike="noStrike" cap="none">
                <a:solidFill>
                  <a:srgbClr val="A1A2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5624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E52240-15FE-D14D-97AC-B9C757C1A069}"/>
              </a:ext>
            </a:extLst>
          </p:cNvPr>
          <p:cNvSpPr/>
          <p:nvPr userDrawn="1"/>
        </p:nvSpPr>
        <p:spPr>
          <a:xfrm>
            <a:off x="0" y="0"/>
            <a:ext cx="7315200" cy="6766559"/>
          </a:xfrm>
          <a:prstGeom prst="rect">
            <a:avLst/>
          </a:prstGeom>
          <a:gradFill flip="none" rotWithShape="1">
            <a:gsLst>
              <a:gs pos="0">
                <a:srgbClr val="009BEA"/>
              </a:gs>
              <a:gs pos="100000">
                <a:srgbClr val="2FD6E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78BA37A-19A8-9448-9B5A-DCF2439610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65" y="1848160"/>
            <a:ext cx="5861589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 b="0" i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Master title style</a:t>
            </a:r>
            <a:endParaRPr lang="sr-Latn-R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3670A36-D8F5-7E4F-BEDC-17D1AB326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8065" y="3448360"/>
            <a:ext cx="5861589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C34CF4E-2FB2-3B42-BD5D-C04C0E7885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4876800" cy="6765925"/>
          </a:xfrm>
        </p:spPr>
        <p:txBody>
          <a:bodyPr/>
          <a:lstStyle/>
          <a:p>
            <a:endParaRPr lang="hr-HR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B5D2917-39B5-0C43-AC6B-40D8771CE432}"/>
              </a:ext>
            </a:extLst>
          </p:cNvPr>
          <p:cNvGrpSpPr/>
          <p:nvPr userDrawn="1"/>
        </p:nvGrpSpPr>
        <p:grpSpPr>
          <a:xfrm flipV="1">
            <a:off x="0" y="6766559"/>
            <a:ext cx="12192000" cy="137159"/>
            <a:chOff x="0" y="6612673"/>
            <a:chExt cx="10036100" cy="24532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1F256A1-4512-8C43-A961-B940634EB1C6}"/>
                </a:ext>
              </a:extLst>
            </p:cNvPr>
            <p:cNvSpPr/>
            <p:nvPr/>
          </p:nvSpPr>
          <p:spPr>
            <a:xfrm>
              <a:off x="0" y="6612673"/>
              <a:ext cx="2007220" cy="245327"/>
            </a:xfrm>
            <a:prstGeom prst="rect">
              <a:avLst/>
            </a:prstGeom>
            <a:solidFill>
              <a:srgbClr val="009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8E1A2CF-2F2E-3943-9A0C-BD39FF4B8302}"/>
                </a:ext>
              </a:extLst>
            </p:cNvPr>
            <p:cNvSpPr/>
            <p:nvPr/>
          </p:nvSpPr>
          <p:spPr>
            <a:xfrm>
              <a:off x="2007220" y="6612673"/>
              <a:ext cx="2007220" cy="245327"/>
            </a:xfrm>
            <a:prstGeom prst="rect">
              <a:avLst/>
            </a:prstGeom>
            <a:solidFill>
              <a:srgbClr val="2999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ED7E3F2-CDBC-A54F-80FB-8CEBE9DA2203}"/>
                </a:ext>
              </a:extLst>
            </p:cNvPr>
            <p:cNvSpPr/>
            <p:nvPr/>
          </p:nvSpPr>
          <p:spPr>
            <a:xfrm>
              <a:off x="4014440" y="6612673"/>
              <a:ext cx="2007220" cy="245327"/>
            </a:xfrm>
            <a:prstGeom prst="rect">
              <a:avLst/>
            </a:prstGeom>
            <a:solidFill>
              <a:srgbClr val="84B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23F80F3-0801-9B42-BFC7-A14E9E6D2C08}"/>
                </a:ext>
              </a:extLst>
            </p:cNvPr>
            <p:cNvSpPr/>
            <p:nvPr/>
          </p:nvSpPr>
          <p:spPr>
            <a:xfrm>
              <a:off x="6021660" y="6612673"/>
              <a:ext cx="2007220" cy="245327"/>
            </a:xfrm>
            <a:prstGeom prst="rect">
              <a:avLst/>
            </a:prstGeom>
            <a:solidFill>
              <a:srgbClr val="F885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6ECD6EB-8D1B-D543-B9C2-A86E95980CA1}"/>
                </a:ext>
              </a:extLst>
            </p:cNvPr>
            <p:cNvSpPr/>
            <p:nvPr/>
          </p:nvSpPr>
          <p:spPr>
            <a:xfrm>
              <a:off x="8028880" y="6612673"/>
              <a:ext cx="2007220" cy="245327"/>
            </a:xfrm>
            <a:prstGeom prst="rect">
              <a:avLst/>
            </a:prstGeom>
            <a:solidFill>
              <a:srgbClr val="E71A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294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D88C5C9-B4E4-744F-BD4C-AF0931685AED}"/>
              </a:ext>
            </a:extLst>
          </p:cNvPr>
          <p:cNvSpPr/>
          <p:nvPr userDrawn="1"/>
        </p:nvSpPr>
        <p:spPr>
          <a:xfrm>
            <a:off x="0" y="0"/>
            <a:ext cx="7315200" cy="6766559"/>
          </a:xfrm>
          <a:prstGeom prst="rect">
            <a:avLst/>
          </a:prstGeom>
          <a:solidFill>
            <a:srgbClr val="F5F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112A47-9C7A-EB44-AF76-13DE90BFB4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816" y="1848160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Master title style</a:t>
            </a:r>
            <a:endParaRPr lang="sr-Lat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6B5CA-6A4C-3947-87D2-7BD750BEB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816" y="3448360"/>
            <a:ext cx="3932237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36DFD8A-F16C-2F41-9135-1891625BF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0694" y="775252"/>
            <a:ext cx="3538331" cy="542424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18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8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FontTx/>
              <a:buNone/>
              <a:defRPr sz="18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FontTx/>
              <a:buNone/>
              <a:defRPr sz="18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FontTx/>
              <a:buNone/>
              <a:defRPr sz="18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r-Latn-R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8B4036C-1043-D146-9779-7A11AE2C8649}"/>
              </a:ext>
            </a:extLst>
          </p:cNvPr>
          <p:cNvGrpSpPr/>
          <p:nvPr userDrawn="1"/>
        </p:nvGrpSpPr>
        <p:grpSpPr>
          <a:xfrm flipV="1">
            <a:off x="0" y="6766559"/>
            <a:ext cx="12192000" cy="137159"/>
            <a:chOff x="0" y="6612673"/>
            <a:chExt cx="10036100" cy="24532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B719701-F9B1-4644-A054-2495F5865246}"/>
                </a:ext>
              </a:extLst>
            </p:cNvPr>
            <p:cNvSpPr/>
            <p:nvPr/>
          </p:nvSpPr>
          <p:spPr>
            <a:xfrm>
              <a:off x="0" y="6612673"/>
              <a:ext cx="2007220" cy="245327"/>
            </a:xfrm>
            <a:prstGeom prst="rect">
              <a:avLst/>
            </a:prstGeom>
            <a:solidFill>
              <a:srgbClr val="009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9E0CC79-463E-1847-8311-4ECB57772C42}"/>
                </a:ext>
              </a:extLst>
            </p:cNvPr>
            <p:cNvSpPr/>
            <p:nvPr/>
          </p:nvSpPr>
          <p:spPr>
            <a:xfrm>
              <a:off x="2007220" y="6612673"/>
              <a:ext cx="2007220" cy="245327"/>
            </a:xfrm>
            <a:prstGeom prst="rect">
              <a:avLst/>
            </a:prstGeom>
            <a:solidFill>
              <a:srgbClr val="2999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C7221EA-768E-EB46-87EE-8F3ECD79A875}"/>
                </a:ext>
              </a:extLst>
            </p:cNvPr>
            <p:cNvSpPr/>
            <p:nvPr/>
          </p:nvSpPr>
          <p:spPr>
            <a:xfrm>
              <a:off x="4014440" y="6612673"/>
              <a:ext cx="2007220" cy="245327"/>
            </a:xfrm>
            <a:prstGeom prst="rect">
              <a:avLst/>
            </a:prstGeom>
            <a:solidFill>
              <a:srgbClr val="84B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99D75A7-2C60-AA4B-A3CF-08FA8DACA353}"/>
                </a:ext>
              </a:extLst>
            </p:cNvPr>
            <p:cNvSpPr/>
            <p:nvPr/>
          </p:nvSpPr>
          <p:spPr>
            <a:xfrm>
              <a:off x="6021660" y="6612673"/>
              <a:ext cx="2007220" cy="245327"/>
            </a:xfrm>
            <a:prstGeom prst="rect">
              <a:avLst/>
            </a:prstGeom>
            <a:solidFill>
              <a:srgbClr val="F885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A1F24B1-79B4-124E-B8B8-297CCA42C38F}"/>
                </a:ext>
              </a:extLst>
            </p:cNvPr>
            <p:cNvSpPr/>
            <p:nvPr/>
          </p:nvSpPr>
          <p:spPr>
            <a:xfrm>
              <a:off x="8028880" y="6612673"/>
              <a:ext cx="2007220" cy="245327"/>
            </a:xfrm>
            <a:prstGeom prst="rect">
              <a:avLst/>
            </a:prstGeom>
            <a:solidFill>
              <a:srgbClr val="E71A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194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302FAF5-7505-B946-AF37-904293B8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049" y="765313"/>
            <a:ext cx="5570951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sr-Latn-R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C7D0DF7F-32E9-F44D-8102-63C8CE376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5049" y="2365513"/>
            <a:ext cx="5570951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222EAF67-18FE-D946-B63D-E0AABB33C01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4876800" cy="6765925"/>
          </a:xfrm>
        </p:spPr>
        <p:txBody>
          <a:bodyPr/>
          <a:lstStyle/>
          <a:p>
            <a:endParaRPr lang="hr-HR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AE8A67F-63EF-B348-B1AB-E07C922A40A0}"/>
              </a:ext>
            </a:extLst>
          </p:cNvPr>
          <p:cNvGrpSpPr/>
          <p:nvPr userDrawn="1"/>
        </p:nvGrpSpPr>
        <p:grpSpPr>
          <a:xfrm flipV="1">
            <a:off x="0" y="6766559"/>
            <a:ext cx="12192000" cy="137159"/>
            <a:chOff x="0" y="6612673"/>
            <a:chExt cx="10036100" cy="24532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B183D35-999F-8843-8190-AF274B19227F}"/>
                </a:ext>
              </a:extLst>
            </p:cNvPr>
            <p:cNvSpPr/>
            <p:nvPr/>
          </p:nvSpPr>
          <p:spPr>
            <a:xfrm>
              <a:off x="0" y="6612673"/>
              <a:ext cx="2007220" cy="245327"/>
            </a:xfrm>
            <a:prstGeom prst="rect">
              <a:avLst/>
            </a:prstGeom>
            <a:solidFill>
              <a:srgbClr val="009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1B8E3B9-9A21-7343-B1B4-A8AD4FCC8964}"/>
                </a:ext>
              </a:extLst>
            </p:cNvPr>
            <p:cNvSpPr/>
            <p:nvPr/>
          </p:nvSpPr>
          <p:spPr>
            <a:xfrm>
              <a:off x="2007220" y="6612673"/>
              <a:ext cx="2007220" cy="245327"/>
            </a:xfrm>
            <a:prstGeom prst="rect">
              <a:avLst/>
            </a:prstGeom>
            <a:solidFill>
              <a:srgbClr val="2999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B0EC70B-994D-C140-AD7B-BF9B941157E8}"/>
                </a:ext>
              </a:extLst>
            </p:cNvPr>
            <p:cNvSpPr/>
            <p:nvPr/>
          </p:nvSpPr>
          <p:spPr>
            <a:xfrm>
              <a:off x="4014440" y="6612673"/>
              <a:ext cx="2007220" cy="245327"/>
            </a:xfrm>
            <a:prstGeom prst="rect">
              <a:avLst/>
            </a:prstGeom>
            <a:solidFill>
              <a:srgbClr val="84B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49DF072-769A-2448-845E-8402F413AE60}"/>
                </a:ext>
              </a:extLst>
            </p:cNvPr>
            <p:cNvSpPr/>
            <p:nvPr/>
          </p:nvSpPr>
          <p:spPr>
            <a:xfrm>
              <a:off x="6021660" y="6612673"/>
              <a:ext cx="2007220" cy="245327"/>
            </a:xfrm>
            <a:prstGeom prst="rect">
              <a:avLst/>
            </a:prstGeom>
            <a:solidFill>
              <a:srgbClr val="F885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009F004-F62C-B245-A754-DC5DD28AC050}"/>
                </a:ext>
              </a:extLst>
            </p:cNvPr>
            <p:cNvSpPr/>
            <p:nvPr/>
          </p:nvSpPr>
          <p:spPr>
            <a:xfrm>
              <a:off x="8028880" y="6612673"/>
              <a:ext cx="2007220" cy="245327"/>
            </a:xfrm>
            <a:prstGeom prst="rect">
              <a:avLst/>
            </a:prstGeom>
            <a:solidFill>
              <a:srgbClr val="E71A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141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D786450-B8D3-D446-8218-71C655CD0586}"/>
              </a:ext>
            </a:extLst>
          </p:cNvPr>
          <p:cNvSpPr/>
          <p:nvPr userDrawn="1"/>
        </p:nvSpPr>
        <p:spPr>
          <a:xfrm>
            <a:off x="0" y="0"/>
            <a:ext cx="4876800" cy="6766559"/>
          </a:xfrm>
          <a:prstGeom prst="rect">
            <a:avLst/>
          </a:prstGeom>
          <a:solidFill>
            <a:srgbClr val="F5F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DAE54D-0A53-094C-9C97-87B2CAD7F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816" y="2582862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Master title style</a:t>
            </a:r>
            <a:endParaRPr lang="sr-Latn-R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FB7EBE1-D71C-A045-B000-4CCC9CE3CABE}"/>
              </a:ext>
            </a:extLst>
          </p:cNvPr>
          <p:cNvGrpSpPr/>
          <p:nvPr userDrawn="1"/>
        </p:nvGrpSpPr>
        <p:grpSpPr>
          <a:xfrm flipV="1">
            <a:off x="0" y="6766559"/>
            <a:ext cx="12192000" cy="137159"/>
            <a:chOff x="0" y="6612673"/>
            <a:chExt cx="10036100" cy="24532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F84C0BC-B942-314B-9843-F7B8BAA6FB89}"/>
                </a:ext>
              </a:extLst>
            </p:cNvPr>
            <p:cNvSpPr/>
            <p:nvPr/>
          </p:nvSpPr>
          <p:spPr>
            <a:xfrm>
              <a:off x="0" y="6612673"/>
              <a:ext cx="2007220" cy="245327"/>
            </a:xfrm>
            <a:prstGeom prst="rect">
              <a:avLst/>
            </a:prstGeom>
            <a:solidFill>
              <a:srgbClr val="009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E6CA68E-6D4B-4D4B-ADFD-844D07381851}"/>
                </a:ext>
              </a:extLst>
            </p:cNvPr>
            <p:cNvSpPr/>
            <p:nvPr/>
          </p:nvSpPr>
          <p:spPr>
            <a:xfrm>
              <a:off x="2007220" y="6612673"/>
              <a:ext cx="2007220" cy="245327"/>
            </a:xfrm>
            <a:prstGeom prst="rect">
              <a:avLst/>
            </a:prstGeom>
            <a:solidFill>
              <a:srgbClr val="2999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D0C66C2-940A-C441-BE8D-C907232DF34C}"/>
                </a:ext>
              </a:extLst>
            </p:cNvPr>
            <p:cNvSpPr/>
            <p:nvPr/>
          </p:nvSpPr>
          <p:spPr>
            <a:xfrm>
              <a:off x="4014440" y="6612673"/>
              <a:ext cx="2007220" cy="245327"/>
            </a:xfrm>
            <a:prstGeom prst="rect">
              <a:avLst/>
            </a:prstGeom>
            <a:solidFill>
              <a:srgbClr val="84B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13A21BA-E902-0F44-92A5-4F9BE0AA3421}"/>
                </a:ext>
              </a:extLst>
            </p:cNvPr>
            <p:cNvSpPr/>
            <p:nvPr/>
          </p:nvSpPr>
          <p:spPr>
            <a:xfrm>
              <a:off x="6021660" y="6612673"/>
              <a:ext cx="2007220" cy="245327"/>
            </a:xfrm>
            <a:prstGeom prst="rect">
              <a:avLst/>
            </a:prstGeom>
            <a:solidFill>
              <a:srgbClr val="F885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7CDEA2-A300-D24D-8A86-2FE97029D0DF}"/>
                </a:ext>
              </a:extLst>
            </p:cNvPr>
            <p:cNvSpPr/>
            <p:nvPr/>
          </p:nvSpPr>
          <p:spPr>
            <a:xfrm>
              <a:off x="8028880" y="6612673"/>
              <a:ext cx="2007220" cy="245327"/>
            </a:xfrm>
            <a:prstGeom prst="rect">
              <a:avLst/>
            </a:prstGeom>
            <a:solidFill>
              <a:srgbClr val="E71A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77F7573C-C1CF-E145-AAF9-54AB5FFAA85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76800" y="0"/>
            <a:ext cx="7315200" cy="6765925"/>
          </a:xfrm>
        </p:spPr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038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D88C5C9-B4E4-744F-BD4C-AF0931685AED}"/>
              </a:ext>
            </a:extLst>
          </p:cNvPr>
          <p:cNvSpPr/>
          <p:nvPr userDrawn="1"/>
        </p:nvSpPr>
        <p:spPr>
          <a:xfrm>
            <a:off x="0" y="0"/>
            <a:ext cx="6089715" cy="6766559"/>
          </a:xfrm>
          <a:prstGeom prst="rect">
            <a:avLst/>
          </a:prstGeom>
          <a:solidFill>
            <a:srgbClr val="F5F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112A47-9C7A-EB44-AF76-13DE90BFB4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816" y="1848160"/>
            <a:ext cx="3932237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60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Master title style</a:t>
            </a:r>
            <a:endParaRPr lang="sr-Lat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6B5CA-6A4C-3947-87D2-7BD750BEB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816" y="3448360"/>
            <a:ext cx="3932237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600" b="0" i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36DFD8A-F16C-2F41-9135-1891625BF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0694" y="775252"/>
            <a:ext cx="3538331" cy="542424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18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FontTx/>
              <a:buNone/>
              <a:defRPr sz="18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FontTx/>
              <a:buNone/>
              <a:defRPr sz="18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FontTx/>
              <a:buNone/>
              <a:defRPr sz="18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FontTx/>
              <a:buNone/>
              <a:defRPr sz="18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r-Latn-R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8B4036C-1043-D146-9779-7A11AE2C8649}"/>
              </a:ext>
            </a:extLst>
          </p:cNvPr>
          <p:cNvGrpSpPr/>
          <p:nvPr userDrawn="1"/>
        </p:nvGrpSpPr>
        <p:grpSpPr>
          <a:xfrm flipV="1">
            <a:off x="0" y="6766559"/>
            <a:ext cx="12192000" cy="137159"/>
            <a:chOff x="0" y="6612673"/>
            <a:chExt cx="10036100" cy="24532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B719701-F9B1-4644-A054-2495F5865246}"/>
                </a:ext>
              </a:extLst>
            </p:cNvPr>
            <p:cNvSpPr/>
            <p:nvPr/>
          </p:nvSpPr>
          <p:spPr>
            <a:xfrm>
              <a:off x="0" y="6612673"/>
              <a:ext cx="2007220" cy="245327"/>
            </a:xfrm>
            <a:prstGeom prst="rect">
              <a:avLst/>
            </a:prstGeom>
            <a:solidFill>
              <a:srgbClr val="009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9E0CC79-463E-1847-8311-4ECB57772C42}"/>
                </a:ext>
              </a:extLst>
            </p:cNvPr>
            <p:cNvSpPr/>
            <p:nvPr/>
          </p:nvSpPr>
          <p:spPr>
            <a:xfrm>
              <a:off x="2007220" y="6612673"/>
              <a:ext cx="2007220" cy="245327"/>
            </a:xfrm>
            <a:prstGeom prst="rect">
              <a:avLst/>
            </a:prstGeom>
            <a:solidFill>
              <a:srgbClr val="2999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C7221EA-768E-EB46-87EE-8F3ECD79A875}"/>
                </a:ext>
              </a:extLst>
            </p:cNvPr>
            <p:cNvSpPr/>
            <p:nvPr/>
          </p:nvSpPr>
          <p:spPr>
            <a:xfrm>
              <a:off x="4014440" y="6612673"/>
              <a:ext cx="2007220" cy="245327"/>
            </a:xfrm>
            <a:prstGeom prst="rect">
              <a:avLst/>
            </a:prstGeom>
            <a:solidFill>
              <a:srgbClr val="84B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99D75A7-2C60-AA4B-A3CF-08FA8DACA353}"/>
                </a:ext>
              </a:extLst>
            </p:cNvPr>
            <p:cNvSpPr/>
            <p:nvPr/>
          </p:nvSpPr>
          <p:spPr>
            <a:xfrm>
              <a:off x="6021660" y="6612673"/>
              <a:ext cx="2007220" cy="245327"/>
            </a:xfrm>
            <a:prstGeom prst="rect">
              <a:avLst/>
            </a:prstGeom>
            <a:solidFill>
              <a:srgbClr val="F885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A1F24B1-79B4-124E-B8B8-297CCA42C38F}"/>
                </a:ext>
              </a:extLst>
            </p:cNvPr>
            <p:cNvSpPr/>
            <p:nvPr/>
          </p:nvSpPr>
          <p:spPr>
            <a:xfrm>
              <a:off x="8028880" y="6612673"/>
              <a:ext cx="2007220" cy="245327"/>
            </a:xfrm>
            <a:prstGeom prst="rect">
              <a:avLst/>
            </a:prstGeom>
            <a:solidFill>
              <a:srgbClr val="E71A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56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:50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D88C5C9-B4E4-744F-BD4C-AF0931685AED}"/>
              </a:ext>
            </a:extLst>
          </p:cNvPr>
          <p:cNvSpPr/>
          <p:nvPr userDrawn="1"/>
        </p:nvSpPr>
        <p:spPr>
          <a:xfrm>
            <a:off x="0" y="0"/>
            <a:ext cx="6089715" cy="6766559"/>
          </a:xfrm>
          <a:prstGeom prst="rect">
            <a:avLst/>
          </a:prstGeom>
          <a:solidFill>
            <a:srgbClr val="F5F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112A47-9C7A-EB44-AF76-13DE90BFB4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816" y="1103443"/>
            <a:ext cx="4711621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 b="0" i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Master title style</a:t>
            </a:r>
            <a:endParaRPr lang="sr-Latn-R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6B5CA-6A4C-3947-87D2-7BD750BEB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816" y="3259825"/>
            <a:ext cx="4711621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8B4036C-1043-D146-9779-7A11AE2C8649}"/>
              </a:ext>
            </a:extLst>
          </p:cNvPr>
          <p:cNvGrpSpPr/>
          <p:nvPr userDrawn="1"/>
        </p:nvGrpSpPr>
        <p:grpSpPr>
          <a:xfrm flipV="1">
            <a:off x="0" y="6766559"/>
            <a:ext cx="12192000" cy="137159"/>
            <a:chOff x="0" y="6612673"/>
            <a:chExt cx="10036100" cy="24532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B719701-F9B1-4644-A054-2495F5865246}"/>
                </a:ext>
              </a:extLst>
            </p:cNvPr>
            <p:cNvSpPr/>
            <p:nvPr/>
          </p:nvSpPr>
          <p:spPr>
            <a:xfrm>
              <a:off x="0" y="6612673"/>
              <a:ext cx="2007220" cy="245327"/>
            </a:xfrm>
            <a:prstGeom prst="rect">
              <a:avLst/>
            </a:prstGeom>
            <a:solidFill>
              <a:srgbClr val="009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9E0CC79-463E-1847-8311-4ECB57772C42}"/>
                </a:ext>
              </a:extLst>
            </p:cNvPr>
            <p:cNvSpPr/>
            <p:nvPr/>
          </p:nvSpPr>
          <p:spPr>
            <a:xfrm>
              <a:off x="2007220" y="6612673"/>
              <a:ext cx="2007220" cy="245327"/>
            </a:xfrm>
            <a:prstGeom prst="rect">
              <a:avLst/>
            </a:prstGeom>
            <a:solidFill>
              <a:srgbClr val="2999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C7221EA-768E-EB46-87EE-8F3ECD79A875}"/>
                </a:ext>
              </a:extLst>
            </p:cNvPr>
            <p:cNvSpPr/>
            <p:nvPr/>
          </p:nvSpPr>
          <p:spPr>
            <a:xfrm>
              <a:off x="4014440" y="6612673"/>
              <a:ext cx="2007220" cy="245327"/>
            </a:xfrm>
            <a:prstGeom prst="rect">
              <a:avLst/>
            </a:prstGeom>
            <a:solidFill>
              <a:srgbClr val="84B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99D75A7-2C60-AA4B-A3CF-08FA8DACA353}"/>
                </a:ext>
              </a:extLst>
            </p:cNvPr>
            <p:cNvSpPr/>
            <p:nvPr/>
          </p:nvSpPr>
          <p:spPr>
            <a:xfrm>
              <a:off x="6021660" y="6612673"/>
              <a:ext cx="2007220" cy="245327"/>
            </a:xfrm>
            <a:prstGeom prst="rect">
              <a:avLst/>
            </a:prstGeom>
            <a:solidFill>
              <a:srgbClr val="F885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A1F24B1-79B4-124E-B8B8-297CCA42C38F}"/>
                </a:ext>
              </a:extLst>
            </p:cNvPr>
            <p:cNvSpPr/>
            <p:nvPr/>
          </p:nvSpPr>
          <p:spPr>
            <a:xfrm>
              <a:off x="8028880" y="6612673"/>
              <a:ext cx="2007220" cy="245327"/>
            </a:xfrm>
            <a:prstGeom prst="rect">
              <a:avLst/>
            </a:prstGeom>
            <a:solidFill>
              <a:srgbClr val="E71A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EBB162F-AE08-4F4F-B66C-DAEBCBBCA7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89650" y="0"/>
            <a:ext cx="6102350" cy="3327400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B6183E0-1CA3-0F45-84E4-70BE4B9BCC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89650" y="3327399"/>
            <a:ext cx="6102350" cy="3439159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9233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B7EBE1-D71C-A045-B000-4CCC9CE3CABE}"/>
              </a:ext>
            </a:extLst>
          </p:cNvPr>
          <p:cNvGrpSpPr/>
          <p:nvPr userDrawn="1"/>
        </p:nvGrpSpPr>
        <p:grpSpPr>
          <a:xfrm flipV="1">
            <a:off x="0" y="6766559"/>
            <a:ext cx="12192000" cy="137159"/>
            <a:chOff x="0" y="6612673"/>
            <a:chExt cx="10036100" cy="24532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F84C0BC-B942-314B-9843-F7B8BAA6FB89}"/>
                </a:ext>
              </a:extLst>
            </p:cNvPr>
            <p:cNvSpPr/>
            <p:nvPr/>
          </p:nvSpPr>
          <p:spPr>
            <a:xfrm>
              <a:off x="0" y="6612673"/>
              <a:ext cx="2007220" cy="245327"/>
            </a:xfrm>
            <a:prstGeom prst="rect">
              <a:avLst/>
            </a:prstGeom>
            <a:solidFill>
              <a:srgbClr val="009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E6CA68E-6D4B-4D4B-ADFD-844D07381851}"/>
                </a:ext>
              </a:extLst>
            </p:cNvPr>
            <p:cNvSpPr/>
            <p:nvPr/>
          </p:nvSpPr>
          <p:spPr>
            <a:xfrm>
              <a:off x="2007220" y="6612673"/>
              <a:ext cx="2007220" cy="245327"/>
            </a:xfrm>
            <a:prstGeom prst="rect">
              <a:avLst/>
            </a:prstGeom>
            <a:solidFill>
              <a:srgbClr val="2999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D0C66C2-940A-C441-BE8D-C907232DF34C}"/>
                </a:ext>
              </a:extLst>
            </p:cNvPr>
            <p:cNvSpPr/>
            <p:nvPr/>
          </p:nvSpPr>
          <p:spPr>
            <a:xfrm>
              <a:off x="4014440" y="6612673"/>
              <a:ext cx="2007220" cy="245327"/>
            </a:xfrm>
            <a:prstGeom prst="rect">
              <a:avLst/>
            </a:prstGeom>
            <a:solidFill>
              <a:srgbClr val="84B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13A21BA-E902-0F44-92A5-4F9BE0AA3421}"/>
                </a:ext>
              </a:extLst>
            </p:cNvPr>
            <p:cNvSpPr/>
            <p:nvPr/>
          </p:nvSpPr>
          <p:spPr>
            <a:xfrm>
              <a:off x="6021660" y="6612673"/>
              <a:ext cx="2007220" cy="245327"/>
            </a:xfrm>
            <a:prstGeom prst="rect">
              <a:avLst/>
            </a:prstGeom>
            <a:solidFill>
              <a:srgbClr val="F885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A7CDEA2-A300-D24D-8A86-2FE97029D0DF}"/>
                </a:ext>
              </a:extLst>
            </p:cNvPr>
            <p:cNvSpPr/>
            <p:nvPr/>
          </p:nvSpPr>
          <p:spPr>
            <a:xfrm>
              <a:off x="8028880" y="6612673"/>
              <a:ext cx="2007220" cy="245327"/>
            </a:xfrm>
            <a:prstGeom prst="rect">
              <a:avLst/>
            </a:prstGeom>
            <a:solidFill>
              <a:srgbClr val="E71A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77F7573C-C1CF-E145-AAF9-54AB5FFAA85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765925"/>
          </a:xfrm>
        </p:spPr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532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8D66B833-ED4B-5A4F-85F1-84502FAD83E8}"/>
              </a:ext>
            </a:extLst>
          </p:cNvPr>
          <p:cNvGrpSpPr/>
          <p:nvPr userDrawn="1"/>
        </p:nvGrpSpPr>
        <p:grpSpPr>
          <a:xfrm flipV="1">
            <a:off x="0" y="6766559"/>
            <a:ext cx="12192000" cy="137159"/>
            <a:chOff x="0" y="6612673"/>
            <a:chExt cx="10036100" cy="24532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1ADFC4A-E5CF-664A-AA61-CF82AA763CEC}"/>
                </a:ext>
              </a:extLst>
            </p:cNvPr>
            <p:cNvSpPr/>
            <p:nvPr/>
          </p:nvSpPr>
          <p:spPr>
            <a:xfrm>
              <a:off x="0" y="6612673"/>
              <a:ext cx="2007220" cy="245327"/>
            </a:xfrm>
            <a:prstGeom prst="rect">
              <a:avLst/>
            </a:prstGeom>
            <a:solidFill>
              <a:srgbClr val="009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EA68DC7-1483-6F41-9333-7E9FCFF2A234}"/>
                </a:ext>
              </a:extLst>
            </p:cNvPr>
            <p:cNvSpPr/>
            <p:nvPr/>
          </p:nvSpPr>
          <p:spPr>
            <a:xfrm>
              <a:off x="2007220" y="6612673"/>
              <a:ext cx="2007220" cy="245327"/>
            </a:xfrm>
            <a:prstGeom prst="rect">
              <a:avLst/>
            </a:prstGeom>
            <a:solidFill>
              <a:srgbClr val="2999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40E0DC5-FFAE-2D43-B51E-0F77271DB222}"/>
                </a:ext>
              </a:extLst>
            </p:cNvPr>
            <p:cNvSpPr/>
            <p:nvPr/>
          </p:nvSpPr>
          <p:spPr>
            <a:xfrm>
              <a:off x="4014440" y="6612673"/>
              <a:ext cx="2007220" cy="245327"/>
            </a:xfrm>
            <a:prstGeom prst="rect">
              <a:avLst/>
            </a:prstGeom>
            <a:solidFill>
              <a:srgbClr val="84B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E466940-8E46-1048-AB94-083555FEC769}"/>
                </a:ext>
              </a:extLst>
            </p:cNvPr>
            <p:cNvSpPr/>
            <p:nvPr/>
          </p:nvSpPr>
          <p:spPr>
            <a:xfrm>
              <a:off x="6021660" y="6612673"/>
              <a:ext cx="2007220" cy="245327"/>
            </a:xfrm>
            <a:prstGeom prst="rect">
              <a:avLst/>
            </a:prstGeom>
            <a:solidFill>
              <a:srgbClr val="F885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C03266F-85E3-6741-ACB3-7F07C368A751}"/>
                </a:ext>
              </a:extLst>
            </p:cNvPr>
            <p:cNvSpPr/>
            <p:nvPr/>
          </p:nvSpPr>
          <p:spPr>
            <a:xfrm>
              <a:off x="8028880" y="6612673"/>
              <a:ext cx="2007220" cy="245327"/>
            </a:xfrm>
            <a:prstGeom prst="rect">
              <a:avLst/>
            </a:prstGeom>
            <a:solidFill>
              <a:srgbClr val="E71A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188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248A5-5D92-B749-B206-5BF810FDF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r-Latn-RS" dirty="0"/>
          </a:p>
        </p:txBody>
      </p:sp>
      <p:sp>
        <p:nvSpPr>
          <p:cNvPr id="15" name="Title Placeholder 14">
            <a:extLst>
              <a:ext uri="{FF2B5EF4-FFF2-40B4-BE49-F238E27FC236}">
                <a16:creationId xmlns:a16="http://schemas.microsoft.com/office/drawing/2014/main" id="{5107B682-BB7B-EC45-8B55-2060ED0CA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1925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661" r:id="rId2"/>
    <p:sldLayoutId id="2147483668" r:id="rId3"/>
    <p:sldLayoutId id="2147483715" r:id="rId4"/>
    <p:sldLayoutId id="2147483662" r:id="rId5"/>
    <p:sldLayoutId id="2147483717" r:id="rId6"/>
    <p:sldLayoutId id="2147483718" r:id="rId7"/>
    <p:sldLayoutId id="2147483716" r:id="rId8"/>
    <p:sldLayoutId id="2147483667" r:id="rId9"/>
    <p:sldLayoutId id="2147483719" r:id="rId10"/>
    <p:sldLayoutId id="2147483720" r:id="rId11"/>
    <p:sldLayoutId id="2147483722" r:id="rId12"/>
    <p:sldLayoutId id="2147483723" r:id="rId13"/>
    <p:sldLayoutId id="2147483724" r:id="rId14"/>
    <p:sldLayoutId id="2147483726" r:id="rId15"/>
    <p:sldLayoutId id="2147483727" r:id="rId16"/>
    <p:sldLayoutId id="2147483728" r:id="rId17"/>
    <p:sldLayoutId id="214748373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bg1">
              <a:lumMod val="50000"/>
            </a:schemeClr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>
              <a:lumMod val="50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>
              <a:lumMod val="50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>
              <a:lumMod val="50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>
              <a:lumMod val="50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>
              <a:lumMod val="50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0.svg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44A15-72B6-054C-8193-0B5EB55F9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529" y="2100048"/>
            <a:ext cx="10357953" cy="753582"/>
          </a:xfrm>
        </p:spPr>
        <p:txBody>
          <a:bodyPr vert="horz" lIns="45715" tIns="22857" rIns="45715" bIns="22857" rtlCol="0" anchor="t">
            <a:normAutofit/>
          </a:bodyPr>
          <a:lstStyle/>
          <a:p>
            <a:r>
              <a:rPr lang="hr-HR" sz="4350" b="0" dirty="0">
                <a:latin typeface="Arial"/>
                <a:ea typeface="Open Sans Light"/>
                <a:cs typeface="Arial"/>
              </a:rPr>
              <a:t>EU projekti u obrazovanju</a:t>
            </a:r>
            <a:endParaRPr lang="hr-HR" sz="4350" b="0" dirty="0"/>
          </a:p>
        </p:txBody>
      </p:sp>
    </p:spTree>
    <p:extLst>
      <p:ext uri="{BB962C8B-B14F-4D97-AF65-F5344CB8AC3E}">
        <p14:creationId xmlns:p14="http://schemas.microsoft.com/office/powerpoint/2010/main" val="330588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026" y="477014"/>
            <a:ext cx="11087949" cy="791996"/>
          </a:xfrm>
        </p:spPr>
        <p:txBody>
          <a:bodyPr spcFirstLastPara="1" vert="horz" wrap="square" lIns="45715" tIns="22857" rIns="45715" bIns="22857" rtlCol="0" anchor="t" anchorCtr="0">
            <a:noAutofit/>
          </a:bodyPr>
          <a:lstStyle/>
          <a:p>
            <a:r>
              <a:rPr lang="hr-HR" sz="2000"/>
              <a:t>Podrška ostvarenju jednakih mogućnosti u obrazovanju za učenike s teškoćama u razvoju "ATTEND"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10D19F-F5F7-C7CE-0030-5043095C97F0}"/>
              </a:ext>
            </a:extLst>
          </p:cNvPr>
          <p:cNvSpPr/>
          <p:nvPr/>
        </p:nvSpPr>
        <p:spPr>
          <a:xfrm>
            <a:off x="613889" y="1362298"/>
            <a:ext cx="5005983" cy="1735137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r-Latn-RS" sz="3598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A3E0C557-3FF6-EB18-AAA5-81C9321F8E78}"/>
              </a:ext>
            </a:extLst>
          </p:cNvPr>
          <p:cNvSpPr txBox="1"/>
          <p:nvPr/>
        </p:nvSpPr>
        <p:spPr>
          <a:xfrm>
            <a:off x="614592" y="1364498"/>
            <a:ext cx="5011451" cy="2200596"/>
          </a:xfrm>
          <a:prstGeom prst="rect">
            <a:avLst/>
          </a:prstGeom>
          <a:noFill/>
        </p:spPr>
        <p:txBody>
          <a:bodyPr wrap="square" lIns="45715" tIns="22857" rIns="45715" bIns="22857" rtlCol="0" anchor="t">
            <a:spAutoFit/>
          </a:bodyPr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>
                <a:latin typeface="Open Sans"/>
                <a:ea typeface="Open Sans Light"/>
                <a:cs typeface="Open Sans Light"/>
              </a:rPr>
              <a:t>Vrijednost projekta:</a:t>
            </a:r>
            <a:r>
              <a:rPr lang="hr-HR" sz="18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 </a:t>
            </a:r>
            <a:r>
              <a:rPr lang="hr-HR" sz="1800" dirty="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3.529.412,00 EUR </a:t>
            </a:r>
            <a:endParaRPr lang="en-US" sz="1800" dirty="0">
              <a:solidFill>
                <a:schemeClr val="tx2"/>
              </a:solidFill>
              <a:latin typeface="Open Sans"/>
              <a:ea typeface="Open Sans"/>
              <a:cs typeface="Calibri"/>
            </a:endParaRPr>
          </a:p>
          <a:p>
            <a:pPr marL="142240" indent="-142240">
              <a:buFont typeface="Arial"/>
              <a:buChar char="•"/>
            </a:pPr>
            <a:endParaRPr lang="hr-HR" sz="1000">
              <a:latin typeface="Open Sans"/>
              <a:ea typeface="+mn-lt"/>
              <a:cs typeface="+mn-lt"/>
            </a:endParaRPr>
          </a:p>
          <a:p>
            <a:pPr marL="142240" indent="-142240">
              <a:buFont typeface="Arial"/>
              <a:buChar char="•"/>
            </a:pPr>
            <a:r>
              <a:rPr lang="hr-HR" sz="1200" dirty="0">
                <a:latin typeface="Open Sans"/>
                <a:ea typeface="+mn-lt"/>
                <a:cs typeface="+mn-lt"/>
              </a:rPr>
              <a:t>85% financijski mehanizam Europskog gospodarskog prostora</a:t>
            </a:r>
            <a:endParaRPr lang="hr-HR" sz="1200">
              <a:latin typeface="Open Sans"/>
              <a:ea typeface="Open Sans"/>
              <a:cs typeface="Open Sans"/>
            </a:endParaRPr>
          </a:p>
          <a:p>
            <a:pPr marL="142240" indent="-142240">
              <a:buFont typeface="Arial"/>
              <a:buChar char="•"/>
            </a:pPr>
            <a:r>
              <a:rPr lang="hr-HR" sz="1200" dirty="0">
                <a:latin typeface="Open Sans"/>
                <a:ea typeface="+mn-lt"/>
                <a:cs typeface="+mn-lt"/>
              </a:rPr>
              <a:t>15% nacionalno sufinanciranje</a:t>
            </a:r>
            <a:endParaRPr lang="hr-HR" sz="1200" dirty="0">
              <a:latin typeface="Open Sans"/>
              <a:ea typeface="Open Sans"/>
              <a:cs typeface="Open Sans"/>
            </a:endParaRPr>
          </a:p>
          <a:p>
            <a:endParaRPr lang="hr-HR" sz="1800">
              <a:solidFill>
                <a:srgbClr val="6D6E71"/>
              </a:solidFill>
              <a:latin typeface="Open Sans"/>
              <a:ea typeface="Open Sans Light"/>
              <a:cs typeface="Calibri"/>
            </a:endParaRPr>
          </a:p>
          <a:p>
            <a:r>
              <a:rPr lang="hr-HR" sz="1800" dirty="0">
                <a:latin typeface="Open Sans"/>
                <a:ea typeface="Open Sans Light"/>
                <a:cs typeface="Open Sans Light"/>
              </a:rPr>
              <a:t>Vrijeme provedbe:</a:t>
            </a:r>
            <a:r>
              <a:rPr lang="hr-HR" sz="18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 </a:t>
            </a:r>
            <a:r>
              <a:rPr lang="hr-HR" sz="1800" dirty="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1.7.2021. – 30.4.2024. </a:t>
            </a:r>
          </a:p>
          <a:p>
            <a:pPr algn="ctr"/>
            <a:endParaRPr lang="hr-HR" sz="1600">
              <a:solidFill>
                <a:schemeClr val="bg1">
                  <a:lumMod val="50000"/>
                </a:schemeClr>
              </a:solidFill>
              <a:latin typeface="Open Sans"/>
              <a:ea typeface="Open Sans Light"/>
              <a:cs typeface="Open Sans Light"/>
            </a:endParaRPr>
          </a:p>
          <a:p>
            <a:pPr algn="ctr"/>
            <a:endParaRPr lang="hr-HR" sz="2000" b="1">
              <a:solidFill>
                <a:schemeClr val="bg1">
                  <a:lumMod val="50000"/>
                </a:schemeClr>
              </a:solidFill>
              <a:latin typeface="Open Sans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ctr"/>
            <a:endParaRPr lang="hr-HR" sz="1600" b="1">
              <a:solidFill>
                <a:schemeClr val="bg1">
                  <a:lumMod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FD292C-4BF6-D65E-0072-DEB5C9302C1B}"/>
              </a:ext>
            </a:extLst>
          </p:cNvPr>
          <p:cNvSpPr/>
          <p:nvPr/>
        </p:nvSpPr>
        <p:spPr>
          <a:xfrm>
            <a:off x="6432583" y="1327042"/>
            <a:ext cx="5005983" cy="1858546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r-Latn-RS" sz="3598"/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AA765AD1-6E4A-6250-06AD-AAD4BA03B8F9}"/>
              </a:ext>
            </a:extLst>
          </p:cNvPr>
          <p:cNvSpPr txBox="1"/>
          <p:nvPr/>
        </p:nvSpPr>
        <p:spPr>
          <a:xfrm>
            <a:off x="6436421" y="1329947"/>
            <a:ext cx="4916988" cy="1800487"/>
          </a:xfrm>
          <a:prstGeom prst="rect">
            <a:avLst/>
          </a:prstGeom>
          <a:noFill/>
        </p:spPr>
        <p:txBody>
          <a:bodyPr wrap="square" lIns="45715" tIns="22857" rIns="45715" bIns="22857" rtlCol="0" anchor="t">
            <a:spAutoFit/>
          </a:bodyPr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200" b="1" dirty="0">
                <a:latin typeface="Open Sans"/>
                <a:ea typeface="Open Sans Light"/>
                <a:cs typeface="Open Sans Light"/>
              </a:rPr>
              <a:t>Ciljane skupine:</a:t>
            </a:r>
            <a:endParaRPr lang="en-US" sz="1200" dirty="0">
              <a:latin typeface="Open Sans"/>
              <a:ea typeface="Open Sans"/>
              <a:cs typeface="Calibri"/>
            </a:endParaRPr>
          </a:p>
          <a:p>
            <a:endParaRPr lang="hr-HR" sz="1000" b="1">
              <a:solidFill>
                <a:schemeClr val="bg1">
                  <a:lumMod val="50000"/>
                </a:schemeClr>
              </a:solidFill>
              <a:latin typeface="Open Sans"/>
              <a:ea typeface="Open Sans Light"/>
              <a:cs typeface="Open Sans Light"/>
            </a:endParaRPr>
          </a:p>
          <a:p>
            <a:pPr marL="142240" indent="-142240">
              <a:buFont typeface="Arial"/>
              <a:buChar char="•"/>
            </a:pPr>
            <a:r>
              <a:rPr lang="hr-HR" sz="1000" dirty="0">
                <a:latin typeface="Open Sans"/>
                <a:ea typeface="+mn-lt"/>
                <a:cs typeface="+mn-lt"/>
              </a:rPr>
              <a:t>djelatnici Centara za odgoj i obrazovanje </a:t>
            </a:r>
          </a:p>
          <a:p>
            <a:pPr marL="142240" indent="-142240">
              <a:buFont typeface="Arial"/>
              <a:buChar char="•"/>
            </a:pPr>
            <a:r>
              <a:rPr lang="hr-HR" sz="1000" dirty="0">
                <a:latin typeface="Open Sans"/>
                <a:ea typeface="+mn-lt"/>
                <a:cs typeface="+mn-lt"/>
              </a:rPr>
              <a:t>ravnatelji Centara za odgoj i obrazovanje</a:t>
            </a:r>
            <a:endParaRPr lang="hr-HR" sz="1000" dirty="0">
              <a:latin typeface="Open Sans"/>
              <a:ea typeface="Open Sans"/>
              <a:cs typeface="Open Sans"/>
            </a:endParaRPr>
          </a:p>
          <a:p>
            <a:endParaRPr lang="hr-HR" sz="1000" b="1">
              <a:solidFill>
                <a:schemeClr val="bg1">
                  <a:lumMod val="50000"/>
                </a:schemeClr>
              </a:solidFill>
              <a:latin typeface="Open Sans"/>
              <a:ea typeface="Open Sans Light"/>
              <a:cs typeface="Open Sans Light"/>
            </a:endParaRPr>
          </a:p>
          <a:p>
            <a:r>
              <a:rPr lang="hr-HR" sz="1200" b="1" dirty="0">
                <a:latin typeface="Open Sans"/>
                <a:ea typeface="Open Sans Light"/>
                <a:cs typeface="Open Sans Light"/>
              </a:rPr>
              <a:t>Krajnji korisnici: </a:t>
            </a:r>
          </a:p>
          <a:p>
            <a:endParaRPr lang="hr-HR" sz="1000" b="1">
              <a:solidFill>
                <a:schemeClr val="bg1">
                  <a:lumMod val="50000"/>
                </a:schemeClr>
              </a:solidFill>
              <a:latin typeface="Open Sans"/>
              <a:ea typeface="Open Sans Light"/>
              <a:cs typeface="Open Sans Light"/>
            </a:endParaRPr>
          </a:p>
          <a:p>
            <a:pPr marL="142240" indent="-142240">
              <a:buFont typeface="Arial"/>
              <a:buChar char="•"/>
            </a:pPr>
            <a:r>
              <a:rPr lang="hr-HR" sz="1000" dirty="0">
                <a:latin typeface="Open Sans"/>
                <a:ea typeface="+mn-lt"/>
                <a:cs typeface="+mn-lt"/>
              </a:rPr>
              <a:t>djeca s teškoćama u razvoju koji pohađaju Centre za odgoj i obrazovanje</a:t>
            </a:r>
            <a:endParaRPr lang="hr-HR" sz="1000" dirty="0">
              <a:latin typeface="Open Sans"/>
              <a:ea typeface="Open Sans"/>
              <a:cs typeface="Open Sans"/>
            </a:endParaRPr>
          </a:p>
          <a:p>
            <a:pPr marL="142240" indent="-142240">
              <a:buFont typeface="Arial"/>
              <a:buChar char="•"/>
            </a:pPr>
            <a:r>
              <a:rPr lang="hr-HR" sz="1000" dirty="0">
                <a:latin typeface="Open Sans"/>
                <a:ea typeface="+mn-lt"/>
                <a:cs typeface="+mn-lt"/>
              </a:rPr>
              <a:t>roditelji</a:t>
            </a:r>
            <a:endParaRPr lang="hr-HR" sz="1000" dirty="0">
              <a:latin typeface="Open Sans"/>
              <a:ea typeface="Open Sans"/>
              <a:cs typeface="Open Sans"/>
            </a:endParaRPr>
          </a:p>
          <a:p>
            <a:pPr marL="142240" indent="-142240">
              <a:buFont typeface="Arial"/>
              <a:buChar char="•"/>
            </a:pPr>
            <a:r>
              <a:rPr lang="hr-HR" sz="1000" dirty="0">
                <a:latin typeface="Open Sans"/>
                <a:ea typeface="+mn-lt"/>
                <a:cs typeface="+mn-lt"/>
              </a:rPr>
              <a:t>učenici koji pohađaju redovite obrazovne programe </a:t>
            </a:r>
            <a:endParaRPr lang="hr-HR" sz="1000" dirty="0">
              <a:latin typeface="Open Sans"/>
              <a:ea typeface="Open Sans"/>
              <a:cs typeface="+mn-lt"/>
            </a:endParaRPr>
          </a:p>
          <a:p>
            <a:pPr marL="142240" indent="-142240">
              <a:buFont typeface="Arial"/>
              <a:buChar char="•"/>
            </a:pPr>
            <a:r>
              <a:rPr lang="hr-HR" sz="1000" dirty="0">
                <a:latin typeface="Open Sans"/>
                <a:ea typeface="+mn-lt"/>
                <a:cs typeface="+mn-lt"/>
              </a:rPr>
              <a:t>osnivači Centara</a:t>
            </a:r>
            <a:endParaRPr lang="hr-HR" sz="1000" dirty="0">
              <a:latin typeface="Open Sans"/>
              <a:ea typeface="Open Sans"/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224772-5C2D-5222-8893-B1444CF15889}"/>
              </a:ext>
            </a:extLst>
          </p:cNvPr>
          <p:cNvSpPr/>
          <p:nvPr/>
        </p:nvSpPr>
        <p:spPr>
          <a:xfrm>
            <a:off x="613342" y="3301334"/>
            <a:ext cx="10825553" cy="2651887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r-Latn-RS" sz="3598"/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5C599623-EC94-E6CE-CD09-7CF18399EF10}"/>
              </a:ext>
            </a:extLst>
          </p:cNvPr>
          <p:cNvSpPr txBox="1"/>
          <p:nvPr/>
        </p:nvSpPr>
        <p:spPr>
          <a:xfrm>
            <a:off x="735948" y="3661123"/>
            <a:ext cx="10730601" cy="2693039"/>
          </a:xfrm>
          <a:prstGeom prst="rect">
            <a:avLst/>
          </a:prstGeom>
          <a:noFill/>
        </p:spPr>
        <p:txBody>
          <a:bodyPr wrap="square" lIns="45715" tIns="22857" rIns="45715" bIns="22857" rtlCol="0" anchor="t">
            <a:spAutoFit/>
          </a:bodyPr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>
                <a:latin typeface="Open Sans"/>
                <a:ea typeface="Open Sans"/>
                <a:cs typeface="Open Sans"/>
              </a:rPr>
              <a:t>Svrha/cilj projekta:</a:t>
            </a:r>
            <a:endParaRPr lang="en-US" sz="1800" dirty="0">
              <a:latin typeface="Open Sans"/>
              <a:ea typeface="Open Sans"/>
              <a:cs typeface="Calibri"/>
            </a:endParaRPr>
          </a:p>
          <a:p>
            <a:endParaRPr lang="hr-HR" sz="16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</a:endParaRPr>
          </a:p>
          <a:p>
            <a:r>
              <a:rPr lang="hr-HR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Doprinijeti poboljšanju obrazovanja djece s teškoćama u razvoju osiguravanjem pristupa posebnoj pomoćnoj tehnologiji, kao i adekvatnom i učinkovitom korištenju tehnologije u obrazovnim aktivnostima djece s teškoćama u razvoju kroz sljedeće aktivnosti: 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Calibri"/>
            </a:endParaRPr>
          </a:p>
          <a:p>
            <a:endParaRPr lang="hr-HR" sz="12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</a:endParaRPr>
          </a:p>
          <a:p>
            <a:pPr marL="170815" indent="-170815">
              <a:buFont typeface="Arial"/>
              <a:buChar char="•"/>
            </a:pPr>
            <a:r>
              <a:rPr lang="hr-HR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opremanje ustanova sudionika </a:t>
            </a:r>
            <a:r>
              <a:rPr lang="hr-HR" sz="1200" dirty="0" err="1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asistivnom</a:t>
            </a:r>
            <a:r>
              <a:rPr lang="hr-HR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 tehnologijom,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Calibri"/>
            </a:endParaRPr>
          </a:p>
          <a:p>
            <a:pPr marL="170815" indent="-170815">
              <a:buFont typeface="Arial"/>
              <a:buChar char="•"/>
            </a:pPr>
            <a:r>
              <a:rPr lang="hr-HR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obrazovanje odgojno-obrazovnih djelatnika ustanova sudionika,</a:t>
            </a:r>
          </a:p>
          <a:p>
            <a:pPr marL="170815" indent="-170815">
              <a:buFont typeface="Arial"/>
              <a:buChar char="•"/>
            </a:pPr>
            <a:r>
              <a:rPr lang="hr-HR" sz="12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podizanje svijesti o izazovima u obrazovnom sustavu vezanim uz stvaranje jednakih mogućnosti za djecu s teškoćama u razvoju.</a:t>
            </a:r>
            <a:endParaRPr lang="hr-HR" sz="1200" dirty="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Calibri"/>
            </a:endParaRPr>
          </a:p>
          <a:p>
            <a:endParaRPr lang="hr-HR" sz="16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</a:endParaRPr>
          </a:p>
          <a:p>
            <a:pPr marL="285115" indent="-285115">
              <a:buFont typeface="Arial"/>
              <a:buChar char="•"/>
            </a:pPr>
            <a:endParaRPr lang="hr-HR" sz="16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</a:endParaRPr>
          </a:p>
          <a:p>
            <a:pPr marL="285115" indent="-285115" algn="ctr">
              <a:buFont typeface="Arial"/>
              <a:buChar char="•"/>
            </a:pPr>
            <a:endParaRPr lang="hr-HR" sz="18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</a:endParaRPr>
          </a:p>
          <a:p>
            <a:pPr algn="ctr"/>
            <a:endParaRPr lang="hr-HR" sz="1600" b="1">
              <a:solidFill>
                <a:schemeClr val="bg1">
                  <a:lumMod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784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18E55C1-3BBE-45FC-BD95-AD5F923FFB33}"/>
              </a:ext>
            </a:extLst>
          </p:cNvPr>
          <p:cNvSpPr txBox="1">
            <a:spLocks/>
          </p:cNvSpPr>
          <p:nvPr/>
        </p:nvSpPr>
        <p:spPr>
          <a:xfrm>
            <a:off x="541154" y="533169"/>
            <a:ext cx="11161240" cy="59473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hr-HR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B5DF229-E2F6-40A1-9F9C-087B8FDC4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145079"/>
              </p:ext>
            </p:extLst>
          </p:nvPr>
        </p:nvGraphicFramePr>
        <p:xfrm>
          <a:off x="659780" y="2174488"/>
          <a:ext cx="10869564" cy="298210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8056753">
                  <a:extLst>
                    <a:ext uri="{9D8B030D-6E8A-4147-A177-3AD203B41FA5}">
                      <a16:colId xmlns:a16="http://schemas.microsoft.com/office/drawing/2014/main" val="4196820027"/>
                    </a:ext>
                  </a:extLst>
                </a:gridCol>
                <a:gridCol w="1644804">
                  <a:extLst>
                    <a:ext uri="{9D8B030D-6E8A-4147-A177-3AD203B41FA5}">
                      <a16:colId xmlns:a16="http://schemas.microsoft.com/office/drawing/2014/main" val="135706637"/>
                    </a:ext>
                  </a:extLst>
                </a:gridCol>
                <a:gridCol w="1168007">
                  <a:extLst>
                    <a:ext uri="{9D8B030D-6E8A-4147-A177-3AD203B41FA5}">
                      <a16:colId xmlns:a16="http://schemas.microsoft.com/office/drawing/2014/main" val="2756268363"/>
                    </a:ext>
                  </a:extLst>
                </a:gridCol>
              </a:tblGrid>
              <a:tr h="482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Pokazatelji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Ciljana vrijednost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Ostvarenje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3106955771"/>
                  </a:ext>
                </a:extLst>
              </a:tr>
              <a:tr h="3531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Number of beneficiaries of services provided or improved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DengXian"/>
                          <a:cs typeface="Times New Roman"/>
                        </a:rPr>
                        <a:t>1000</a:t>
                      </a: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2879164442"/>
                  </a:ext>
                </a:extLst>
              </a:tr>
              <a:tr h="3531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Number of special-needs schools equipped with assistive technologies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DengXian"/>
                          <a:cs typeface="Times New Roman"/>
                        </a:rPr>
                        <a:t>27</a:t>
                      </a: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2594955136"/>
                  </a:ext>
                </a:extLst>
              </a:tr>
              <a:tr h="3531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Number of professionals trained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DengXian"/>
                        <a:cs typeface="Times New Roman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450</a:t>
                      </a: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939</a:t>
                      </a: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1046481645"/>
                  </a:ext>
                </a:extLst>
              </a:tr>
              <a:tr h="3531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Number of pupils trained in use of assistive technologies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DengXian"/>
                          <a:cs typeface="Times New Roman"/>
                        </a:rPr>
                        <a:t>1000</a:t>
                      </a: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1873074206"/>
                  </a:ext>
                </a:extLst>
              </a:tr>
              <a:tr h="362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Existence of guidelines and catalogue regarding the selection of assistive technologies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2564570411"/>
                  </a:ext>
                </a:extLst>
              </a:tr>
              <a:tr h="3531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DengXian"/>
                          <a:cs typeface="Times New Roman"/>
                        </a:rPr>
                        <a:t>% of children with disabilities in CTEs who have access to procured assistive technologies</a:t>
                      </a:r>
                      <a:endParaRPr lang="hr-HR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DengXian"/>
                        <a:cs typeface="Times New Roman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1019382831"/>
                  </a:ext>
                </a:extLst>
              </a:tr>
              <a:tr h="371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DengXian"/>
                          <a:cs typeface="Times New Roman"/>
                        </a:rPr>
                        <a:t>Communication Strategy produced</a:t>
                      </a: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306954297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547F5EB-6C68-B42C-D213-BD9D66DE3003}"/>
              </a:ext>
            </a:extLst>
          </p:cNvPr>
          <p:cNvSpPr txBox="1"/>
          <p:nvPr/>
        </p:nvSpPr>
        <p:spPr>
          <a:xfrm>
            <a:off x="1448001" y="534229"/>
            <a:ext cx="9302577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/>
                <a:ea typeface="Open Sans Light"/>
                <a:cs typeface="Calibri"/>
              </a:rPr>
              <a:t>OP </a:t>
            </a:r>
            <a:r>
              <a:rPr lang="en-US" sz="480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/>
                <a:ea typeface="Open Sans Light"/>
                <a:cs typeface="Calibri"/>
              </a:rPr>
              <a:t>pokazatelji</a:t>
            </a:r>
            <a:r>
              <a:rPr lang="en-US" sz="480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/>
                <a:ea typeface="Open Sans Light"/>
                <a:cs typeface="Calibri"/>
              </a:rPr>
              <a:t> (ATTEND)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61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026" y="310321"/>
            <a:ext cx="11087949" cy="695405"/>
          </a:xfrm>
        </p:spPr>
        <p:txBody>
          <a:bodyPr spcFirstLastPara="1" vert="horz" wrap="square" lIns="45715" tIns="22857" rIns="45715" bIns="22857" rtlCol="0" anchor="t" anchorCtr="0">
            <a:noAutofit/>
          </a:bodyPr>
          <a:lstStyle/>
          <a:p>
            <a:pPr algn="ctr"/>
            <a:r>
              <a:rPr lang="hr-HR" sz="3999" dirty="0"/>
              <a:t>e-Škole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154C58-E5BB-432E-5A26-CB9C101E1E70}"/>
              </a:ext>
            </a:extLst>
          </p:cNvPr>
          <p:cNvSpPr/>
          <p:nvPr/>
        </p:nvSpPr>
        <p:spPr>
          <a:xfrm>
            <a:off x="6463076" y="1111486"/>
            <a:ext cx="4631633" cy="2801697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r-Latn-RS" sz="3598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1D3B4E-27EA-4F62-A1D6-1DECB357F081}"/>
              </a:ext>
            </a:extLst>
          </p:cNvPr>
          <p:cNvSpPr/>
          <p:nvPr/>
        </p:nvSpPr>
        <p:spPr>
          <a:xfrm>
            <a:off x="986464" y="1111486"/>
            <a:ext cx="5005983" cy="2801741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r-Latn-RS" sz="3598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E37C2EC4-C257-ABEE-1BC4-246256E4ADBF}"/>
              </a:ext>
            </a:extLst>
          </p:cNvPr>
          <p:cNvSpPr txBox="1"/>
          <p:nvPr/>
        </p:nvSpPr>
        <p:spPr>
          <a:xfrm>
            <a:off x="1233039" y="1439058"/>
            <a:ext cx="4395252" cy="1031045"/>
          </a:xfrm>
          <a:prstGeom prst="rect">
            <a:avLst/>
          </a:prstGeom>
          <a:noFill/>
        </p:spPr>
        <p:txBody>
          <a:bodyPr wrap="square" lIns="45715" tIns="22857" rIns="45715" bIns="22857" rtlCol="0" anchor="t">
            <a:spAutoFit/>
          </a:bodyPr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4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prva faza</a:t>
            </a:r>
          </a:p>
          <a:p>
            <a:pPr algn="ctr"/>
            <a:r>
              <a:rPr lang="hr-HR" sz="24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2015. - 2018.</a:t>
            </a:r>
          </a:p>
          <a:p>
            <a:pPr algn="ctr"/>
            <a:r>
              <a:rPr lang="hr-HR" sz="160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(Pilot projekt)</a:t>
            </a:r>
            <a:endParaRPr lang="en-US" sz="16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EF42266A-B8DC-8888-6499-6BF0907F2FF1}"/>
              </a:ext>
            </a:extLst>
          </p:cNvPr>
          <p:cNvSpPr txBox="1"/>
          <p:nvPr/>
        </p:nvSpPr>
        <p:spPr>
          <a:xfrm>
            <a:off x="1464173" y="2484567"/>
            <a:ext cx="4008784" cy="1738803"/>
          </a:xfrm>
          <a:prstGeom prst="rect">
            <a:avLst/>
          </a:prstGeom>
          <a:noFill/>
        </p:spPr>
        <p:txBody>
          <a:bodyPr wrap="square" lIns="45715" tIns="22857" rIns="45715" bIns="22857" rtlCol="0" anchor="t">
            <a:spAutoFit/>
          </a:bodyPr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307 mil. kuna</a:t>
            </a:r>
          </a:p>
          <a:p>
            <a:pPr algn="ctr"/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(40.726.195,26 €)</a:t>
            </a:r>
          </a:p>
          <a:p>
            <a:pPr algn="ctr"/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151 škola u RH</a:t>
            </a:r>
          </a:p>
          <a:p>
            <a:pPr algn="ctr"/>
            <a:r>
              <a:rPr lang="hr-HR" sz="2000" b="1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OP ULJP, OP KK</a:t>
            </a:r>
          </a:p>
          <a:p>
            <a:pPr algn="ctr"/>
            <a:endParaRPr lang="hr-HR" sz="2999" dirty="0">
              <a:solidFill>
                <a:schemeClr val="bg1">
                  <a:lumMod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29DD5B89-266A-1EF8-6D96-9341E9790953}"/>
              </a:ext>
            </a:extLst>
          </p:cNvPr>
          <p:cNvSpPr txBox="1"/>
          <p:nvPr/>
        </p:nvSpPr>
        <p:spPr>
          <a:xfrm>
            <a:off x="6683973" y="1481312"/>
            <a:ext cx="4099362" cy="1031045"/>
          </a:xfrm>
          <a:prstGeom prst="rect">
            <a:avLst/>
          </a:prstGeom>
          <a:noFill/>
        </p:spPr>
        <p:txBody>
          <a:bodyPr wrap="square" lIns="45715" tIns="22857" rIns="45715" bIns="22857" rtlCol="0" anchor="t">
            <a:spAutoFit/>
          </a:bodyPr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druga faza</a:t>
            </a:r>
          </a:p>
          <a:p>
            <a:pPr algn="ctr"/>
            <a:r>
              <a:rPr lang="hr-HR" sz="24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201</a:t>
            </a:r>
            <a:r>
              <a:rPr lang="en-US" sz="24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8</a:t>
            </a:r>
            <a:r>
              <a:rPr lang="hr-HR" sz="24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. – 2023.</a:t>
            </a:r>
            <a:endParaRPr lang="hr-HR" sz="2400">
              <a:solidFill>
                <a:srgbClr val="FF0000"/>
              </a:solidFill>
              <a:latin typeface="Open Sans Light"/>
              <a:ea typeface="Open Sans Light"/>
              <a:cs typeface="Open Sans Light"/>
            </a:endParaRPr>
          </a:p>
          <a:p>
            <a:pPr algn="ctr"/>
            <a:r>
              <a:rPr lang="hr-HR" sz="160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(Veliki projekt)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943D46C6-4D83-05F8-0E1C-2B634AAC22FE}"/>
              </a:ext>
            </a:extLst>
          </p:cNvPr>
          <p:cNvSpPr txBox="1"/>
          <p:nvPr/>
        </p:nvSpPr>
        <p:spPr>
          <a:xfrm>
            <a:off x="6774501" y="2544758"/>
            <a:ext cx="4008784" cy="1784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1,3 mlrd. kuna</a:t>
            </a:r>
          </a:p>
          <a:p>
            <a:pPr algn="ctr"/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(178.682.442,88 </a:t>
            </a: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€)</a:t>
            </a:r>
            <a:endParaRPr lang="hr-HR" sz="20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sve škole u RH</a:t>
            </a:r>
          </a:p>
          <a:p>
            <a:pPr algn="ctr"/>
            <a:r>
              <a:rPr lang="hr-HR" sz="2000" b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 ULJP, OP KK</a:t>
            </a:r>
            <a:endParaRPr lang="hr-HR" sz="2999" b="1" dirty="0">
              <a:solidFill>
                <a:schemeClr val="bg1">
                  <a:lumMod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ctr"/>
            <a:endParaRPr lang="hr-HR" sz="2999" dirty="0">
              <a:solidFill>
                <a:schemeClr val="bg1">
                  <a:lumMod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1A56045-9D94-8A5D-CE3B-6A1444CDBBD0}"/>
              </a:ext>
            </a:extLst>
          </p:cNvPr>
          <p:cNvSpPr/>
          <p:nvPr/>
        </p:nvSpPr>
        <p:spPr>
          <a:xfrm>
            <a:off x="2834123" y="210362"/>
            <a:ext cx="1274892" cy="1274892"/>
          </a:xfrm>
          <a:prstGeom prst="ellipse">
            <a:avLst/>
          </a:prstGeom>
          <a:solidFill>
            <a:srgbClr val="009B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r-Latn-RS" sz="3598"/>
          </a:p>
        </p:txBody>
      </p:sp>
      <p:pic>
        <p:nvPicPr>
          <p:cNvPr id="11" name="Graphic 8">
            <a:extLst>
              <a:ext uri="{FF2B5EF4-FFF2-40B4-BE49-F238E27FC236}">
                <a16:creationId xmlns:a16="http://schemas.microsoft.com/office/drawing/2014/main" id="{ABDA222D-A44F-9058-355F-A73216E7335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54387"/>
          <a:stretch/>
        </p:blipFill>
        <p:spPr>
          <a:xfrm>
            <a:off x="3057015" y="403080"/>
            <a:ext cx="901561" cy="889457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CF414BEC-614E-1A14-09FD-A8E84A23E789}"/>
              </a:ext>
            </a:extLst>
          </p:cNvPr>
          <p:cNvGrpSpPr/>
          <p:nvPr/>
        </p:nvGrpSpPr>
        <p:grpSpPr>
          <a:xfrm>
            <a:off x="8216779" y="210362"/>
            <a:ext cx="1274892" cy="1274892"/>
            <a:chOff x="14629793" y="2521639"/>
            <a:chExt cx="1275538" cy="127553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304BEC4-BC69-901B-4E92-D3174BEBE204}"/>
                </a:ext>
              </a:extLst>
            </p:cNvPr>
            <p:cNvSpPr/>
            <p:nvPr/>
          </p:nvSpPr>
          <p:spPr>
            <a:xfrm>
              <a:off x="14629793" y="2521639"/>
              <a:ext cx="1275538" cy="1275538"/>
            </a:xfrm>
            <a:prstGeom prst="ellipse">
              <a:avLst/>
            </a:prstGeom>
            <a:solidFill>
              <a:srgbClr val="84BC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r-Latn-RS"/>
              </a:defPPr>
              <a:lvl1pPr marL="0" algn="l" defTabSz="217663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088319" algn="l" defTabSz="217663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2176638" algn="l" defTabSz="217663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3264957" algn="l" defTabSz="217663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4353276" algn="l" defTabSz="217663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5441594" algn="l" defTabSz="217663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6529913" algn="l" defTabSz="217663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7618232" algn="l" defTabSz="217663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8706551" algn="l" defTabSz="2176638" rtl="0" eaLnBrk="1" latinLnBrk="0" hangingPunct="1">
                <a:defRPr sz="43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sr-Latn-RS" sz="3598"/>
            </a:p>
          </p:txBody>
        </p:sp>
        <p:pic>
          <p:nvPicPr>
            <p:cNvPr id="14" name="Graphic 11">
              <a:extLst>
                <a:ext uri="{FF2B5EF4-FFF2-40B4-BE49-F238E27FC236}">
                  <a16:creationId xmlns:a16="http://schemas.microsoft.com/office/drawing/2014/main" id="{71311157-9856-264E-29E2-35F1CBDE69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 l="54054" r="-4036"/>
            <a:stretch/>
          </p:blipFill>
          <p:spPr>
            <a:xfrm>
              <a:off x="14804786" y="2714453"/>
              <a:ext cx="988423" cy="889907"/>
            </a:xfrm>
            <a:prstGeom prst="rect">
              <a:avLst/>
            </a:prstGeom>
          </p:spPr>
        </p:pic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AED9C640-7C4D-1941-4D32-61B97F293F7D}"/>
              </a:ext>
            </a:extLst>
          </p:cNvPr>
          <p:cNvSpPr/>
          <p:nvPr/>
        </p:nvSpPr>
        <p:spPr>
          <a:xfrm>
            <a:off x="1001815" y="4299941"/>
            <a:ext cx="10060263" cy="2022971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5" tIns="22857" rIns="45715" bIns="22857"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Specifični ciljevi programa e-Škole:</a:t>
            </a:r>
          </a:p>
          <a:p>
            <a:pPr marL="285115">
              <a:buFont typeface="Arial"/>
              <a:buChar char="•"/>
            </a:pPr>
            <a:r>
              <a:rPr lang="hr-HR" sz="18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 osigurati svrhovitu, pouzdanu i sigurnu IKT okolinu prilagođenu potrebama škola u </a:t>
            </a:r>
          </a:p>
          <a:p>
            <a:pPr marL="285115"/>
            <a:r>
              <a:rPr lang="hr-HR" sz="18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  Republici Hrvatskoj</a:t>
            </a:r>
            <a:endParaRPr lang="hr-HR" dirty="0">
              <a:solidFill>
                <a:schemeClr val="bg1">
                  <a:lumMod val="50000"/>
                </a:schemeClr>
              </a:solidFill>
              <a:cs typeface="Calibri" panose="020F0502020204030204"/>
            </a:endParaRPr>
          </a:p>
          <a:p>
            <a:pPr marL="285115">
              <a:buFont typeface="Arial"/>
              <a:buChar char="•"/>
            </a:pPr>
            <a:r>
              <a:rPr lang="hr-HR" sz="18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 poboljšati učinkovitost i koherentnost procesa u obrazovnom sustavu </a:t>
            </a:r>
          </a:p>
          <a:p>
            <a:pPr marL="285115">
              <a:buFont typeface="Arial"/>
              <a:buChar char="•"/>
            </a:pPr>
            <a:r>
              <a:rPr lang="hr-HR" sz="18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 unaprijediti digitalne kompetencije koje doprinose digitalnoj zrelosti škola</a:t>
            </a:r>
            <a:endParaRPr lang="hr-HR" sz="2150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marL="285115">
              <a:buFont typeface="Arial"/>
              <a:buChar char="•"/>
            </a:pPr>
            <a:r>
              <a:rPr lang="hr-HR" sz="1800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 unaprijediti strateško vodstvo škola za podizanje njihove digitalne zrelosti.</a:t>
            </a:r>
          </a:p>
        </p:txBody>
      </p:sp>
    </p:spTree>
    <p:extLst>
      <p:ext uri="{BB962C8B-B14F-4D97-AF65-F5344CB8AC3E}">
        <p14:creationId xmlns:p14="http://schemas.microsoft.com/office/powerpoint/2010/main" val="3805293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268BE2-81E3-4353-96F0-2DD4A0787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84" y="1628800"/>
            <a:ext cx="5807216" cy="1561480"/>
          </a:xfrm>
        </p:spPr>
        <p:txBody>
          <a:bodyPr/>
          <a:lstStyle/>
          <a:p>
            <a:r>
              <a:rPr lang="hr-HR" dirty="0"/>
              <a:t>OP pokazatelji (e-Škole)</a:t>
            </a:r>
          </a:p>
        </p:txBody>
      </p:sp>
    </p:spTree>
    <p:extLst>
      <p:ext uri="{BB962C8B-B14F-4D97-AF65-F5344CB8AC3E}">
        <p14:creationId xmlns:p14="http://schemas.microsoft.com/office/powerpoint/2010/main" val="28214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18E55C1-3BBE-45FC-BD95-AD5F923FFB33}"/>
              </a:ext>
            </a:extLst>
          </p:cNvPr>
          <p:cNvSpPr txBox="1">
            <a:spLocks/>
          </p:cNvSpPr>
          <p:nvPr/>
        </p:nvSpPr>
        <p:spPr>
          <a:xfrm>
            <a:off x="541154" y="533169"/>
            <a:ext cx="11161240" cy="59473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hr-HR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B5DF229-E2F6-40A1-9F9C-087B8FDC4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834605"/>
              </p:ext>
            </p:extLst>
          </p:nvPr>
        </p:nvGraphicFramePr>
        <p:xfrm>
          <a:off x="938561" y="83633"/>
          <a:ext cx="10401893" cy="660066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007788">
                  <a:extLst>
                    <a:ext uri="{9D8B030D-6E8A-4147-A177-3AD203B41FA5}">
                      <a16:colId xmlns:a16="http://schemas.microsoft.com/office/drawing/2014/main" val="1873154152"/>
                    </a:ext>
                  </a:extLst>
                </a:gridCol>
                <a:gridCol w="5941821">
                  <a:extLst>
                    <a:ext uri="{9D8B030D-6E8A-4147-A177-3AD203B41FA5}">
                      <a16:colId xmlns:a16="http://schemas.microsoft.com/office/drawing/2014/main" val="4196820027"/>
                    </a:ext>
                  </a:extLst>
                </a:gridCol>
                <a:gridCol w="1812073">
                  <a:extLst>
                    <a:ext uri="{9D8B030D-6E8A-4147-A177-3AD203B41FA5}">
                      <a16:colId xmlns:a16="http://schemas.microsoft.com/office/drawing/2014/main" val="135706637"/>
                    </a:ext>
                  </a:extLst>
                </a:gridCol>
                <a:gridCol w="1640211">
                  <a:extLst>
                    <a:ext uri="{9D8B030D-6E8A-4147-A177-3AD203B41FA5}">
                      <a16:colId xmlns:a16="http://schemas.microsoft.com/office/drawing/2014/main" val="2756268363"/>
                    </a:ext>
                  </a:extLst>
                </a:gridCol>
              </a:tblGrid>
              <a:tr h="523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Projekt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OP pokazatelj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Ciljana vrijednost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Ostvarenje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3106955771"/>
                  </a:ext>
                </a:extLst>
              </a:tr>
              <a:tr h="55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A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10a11 Škole s poboljšanom digitalnom zrelosti za jednu razinu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</a:rPr>
                        <a:t>74.30%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64199963"/>
                  </a:ext>
                </a:extLst>
              </a:tr>
              <a:tr h="821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A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  <a:latin typeface="Calibri"/>
                        </a:rPr>
                        <a:t>10a12 Broj osnovnih i srednjih škola opremljenih IKT opremom</a:t>
                      </a:r>
                      <a:endParaRPr lang="hr-HR" sz="1600" dirty="0">
                        <a:solidFill>
                          <a:srgbClr val="00B050"/>
                        </a:solidFill>
                        <a:effectLst/>
                        <a:latin typeface="Calibri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</a:rPr>
                        <a:t>1.049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948191057"/>
                  </a:ext>
                </a:extLst>
              </a:tr>
              <a:tr h="893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A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  <a:effectLst/>
                        </a:rPr>
                        <a:t>10a13 Broj nastavnika koji upotrebljavaju (nabavljenu) IKT opremu za podučavanje (46.290)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</a:rPr>
                        <a:t>42.303</a:t>
                      </a:r>
                      <a:endParaRPr lang="hr-H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57.150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r-H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2879164442"/>
                  </a:ext>
                </a:extLst>
              </a:tr>
              <a:tr h="55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A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  <a:effectLst/>
                        </a:rPr>
                        <a:t>10a14 Broj učenika koji upotrebljavaju (nabavljenu) IKT opremu (104.000)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</a:rPr>
                        <a:t>92.718</a:t>
                      </a:r>
                      <a:endParaRPr lang="hr-H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187.505</a:t>
                      </a: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2594955136"/>
                  </a:ext>
                </a:extLst>
              </a:tr>
              <a:tr h="848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B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  <a:effectLst/>
                        </a:rPr>
                        <a:t>SO316 Broj odgojno-obrazovnih djelatnika koji su sudjelovali u stručnom usavršavanju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</a:rPr>
                        <a:t>24.000</a:t>
                      </a:r>
                      <a:endParaRPr lang="hr-H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</a:rPr>
                        <a:t>37.835</a:t>
                      </a:r>
                      <a:endParaRPr lang="hr-H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1046481645"/>
                  </a:ext>
                </a:extLst>
              </a:tr>
              <a:tr h="8032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B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  <a:effectLst/>
                        </a:rPr>
                        <a:t>SO317 Broj razvijenog digitalnog obrazovnog sadržaja za predmete u odabranim razredima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hr-H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1873074206"/>
                  </a:ext>
                </a:extLst>
              </a:tr>
              <a:tr h="794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B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chemeClr val="tx1"/>
                          </a:solidFill>
                          <a:effectLst/>
                        </a:rPr>
                        <a:t>SO321 Broj škola koje su primile podršku za unapređenje digitalne zrelosti</a:t>
                      </a:r>
                      <a:endParaRPr lang="hr-H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</a:rPr>
                        <a:t>1.200</a:t>
                      </a:r>
                      <a:endParaRPr lang="hr-H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solidFill>
                            <a:schemeClr val="tx1"/>
                          </a:solidFill>
                          <a:effectLst/>
                        </a:rPr>
                        <a:t>1.320</a:t>
                      </a:r>
                      <a:endParaRPr lang="hr-H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2564570411"/>
                  </a:ext>
                </a:extLst>
              </a:tr>
              <a:tr h="7942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B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effectLst/>
                        </a:rPr>
                        <a:t>SR306 Udio osnovnih i srednjih škola na razini</a:t>
                      </a:r>
                      <a:br>
                        <a:rPr lang="hr-HR" sz="1600" dirty="0">
                          <a:effectLst/>
                        </a:rPr>
                      </a:br>
                      <a:r>
                        <a:rPr lang="hr-HR" sz="1600" dirty="0">
                          <a:effectLst/>
                        </a:rPr>
                        <a:t>e–osposobljenosti digitalne zrelosti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</a:rPr>
                        <a:t>48.40%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1019382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790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059" y="262468"/>
            <a:ext cx="11745882" cy="577190"/>
          </a:xfrm>
        </p:spPr>
        <p:txBody>
          <a:bodyPr spcFirstLastPara="1" vert="horz" wrap="square" lIns="45715" tIns="22857" rIns="45715" bIns="22857" rtlCol="0" anchor="t" anchorCtr="0">
            <a:noAutofit/>
          </a:bodyPr>
          <a:lstStyle/>
          <a:p>
            <a:pPr algn="ctr"/>
            <a:r>
              <a:rPr lang="hr-HR" sz="2999"/>
              <a:t>Podrška primjeni digitalnih tehnologija u obrazovanju (BrAIn)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1D3B4E-27EA-4F62-A1D6-1DECB357F081}"/>
              </a:ext>
            </a:extLst>
          </p:cNvPr>
          <p:cNvSpPr/>
          <p:nvPr/>
        </p:nvSpPr>
        <p:spPr>
          <a:xfrm>
            <a:off x="544224" y="1148336"/>
            <a:ext cx="6063193" cy="2802323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r-Latn-RS" sz="1800" dirty="0">
              <a:solidFill>
                <a:schemeClr val="tx2"/>
              </a:solidFill>
            </a:endParaRPr>
          </a:p>
          <a:p>
            <a:endParaRPr lang="sr-Latn-RS" sz="1800" dirty="0">
              <a:solidFill>
                <a:schemeClr val="tx2"/>
              </a:solidFill>
            </a:endParaRPr>
          </a:p>
          <a:p>
            <a:r>
              <a:rPr lang="sr-Latn-RS" sz="180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Vrijednost projekta: </a:t>
            </a:r>
            <a:r>
              <a:rPr lang="sr-Latn-RS" sz="1800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15.000.000,00 €</a:t>
            </a:r>
          </a:p>
          <a:p>
            <a:r>
              <a:rPr lang="sr-Latn-RS" sz="180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Vrijeme provedbe: </a:t>
            </a:r>
            <a:r>
              <a:rPr lang="sr-Latn-RS" sz="1800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1.1.2023.-31.12.2028.</a:t>
            </a:r>
          </a:p>
          <a:p>
            <a:r>
              <a:rPr lang="sr-Latn-RS" sz="180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Izvor financiranja: </a:t>
            </a:r>
            <a:r>
              <a:rPr lang="sr-Latn-RS" sz="1800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 UPLJ 2021.-2027.</a:t>
            </a:r>
          </a:p>
          <a:p>
            <a:r>
              <a:rPr lang="sr-Latn-RS" sz="1800" dirty="0">
                <a:solidFill>
                  <a:schemeClr val="tx1"/>
                </a:solidFill>
                <a:latin typeface="Open Sans"/>
                <a:ea typeface="Open Sans"/>
                <a:cs typeface="Calibri"/>
              </a:rPr>
              <a:t>Korisnici projekta/ciljane skupine:</a:t>
            </a:r>
          </a:p>
          <a:p>
            <a:pPr marL="342900" indent="-342900">
              <a:buFont typeface="Wingdings"/>
              <a:buChar char="Ø"/>
            </a:pPr>
            <a:r>
              <a:rPr lang="sr-Latn-RS" sz="1600" dirty="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Ustanove u sustavu obrazovanja (ustanove koje obavljaju djelatnost odgoja i obrazovanja)</a:t>
            </a:r>
          </a:p>
          <a:p>
            <a:pPr marL="342900" indent="-342900">
              <a:buFont typeface="Wingdings"/>
              <a:buChar char="Ø"/>
            </a:pPr>
            <a:r>
              <a:rPr lang="sr-Latn-RS" sz="1600" dirty="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Zaposlenici i suradnici ustanova u sustavu obrazovanja</a:t>
            </a:r>
          </a:p>
          <a:p>
            <a:pPr marL="342900" indent="-342900">
              <a:buFont typeface="Wingdings"/>
              <a:buChar char="Ø"/>
            </a:pPr>
            <a:r>
              <a:rPr lang="sr-Latn-RS" sz="1600" dirty="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Stručnjaci koji se bave razvojem i provedbom politike odgoja i obrazovanja</a:t>
            </a:r>
          </a:p>
          <a:p>
            <a:pPr marL="342900" indent="-342900">
              <a:buFont typeface="Wingdings"/>
              <a:buChar char="Ø"/>
            </a:pPr>
            <a:r>
              <a:rPr lang="sr-Latn-RS" sz="1600" dirty="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Učenici</a:t>
            </a:r>
          </a:p>
          <a:p>
            <a:pPr marL="342900" indent="-342900">
              <a:buFont typeface="Wingdings"/>
              <a:buChar char="Ø"/>
            </a:pPr>
            <a:endParaRPr lang="sr-Latn-RS" sz="1800" dirty="0">
              <a:solidFill>
                <a:schemeClr val="tx1"/>
              </a:solidFill>
              <a:cs typeface="Calibri"/>
            </a:endParaRPr>
          </a:p>
          <a:p>
            <a:endParaRPr lang="sr-Latn-RS" sz="18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ED9C640-7C4D-1941-4D32-61B97F293F7D}"/>
              </a:ext>
            </a:extLst>
          </p:cNvPr>
          <p:cNvSpPr/>
          <p:nvPr/>
        </p:nvSpPr>
        <p:spPr>
          <a:xfrm>
            <a:off x="7018737" y="1900189"/>
            <a:ext cx="4621237" cy="3659760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5" tIns="22857" rIns="45715" bIns="22857"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965" indent="-227965">
              <a:buFont typeface="Wingdings" panose="05000000000000000000" pitchFamily="2" charset="2"/>
              <a:buChar char="v"/>
            </a:pPr>
            <a:r>
              <a:rPr lang="hr-HR" sz="145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Razvojem kurikuluma i obrazovnog programa te istraživanjem kontinuirano usmjeravati i pratiti utjecaj digitalnih tehnologija na obrazovanje s ciljem podizanja digitalnih kompetencija učenika i nastavnika.</a:t>
            </a:r>
            <a:endParaRPr lang="en-US">
              <a:solidFill>
                <a:schemeClr val="tx1"/>
              </a:solidFill>
              <a:latin typeface="Calibri" panose="020F0502020204030204"/>
              <a:cs typeface="Calibri" panose="020F0502020204030204"/>
            </a:endParaRPr>
          </a:p>
          <a:p>
            <a:pPr marL="227965" indent="-227965">
              <a:buFont typeface="Wingdings" panose="05000000000000000000" pitchFamily="2" charset="2"/>
              <a:buChar char="v"/>
            </a:pPr>
            <a:endParaRPr lang="hr-HR" sz="1450" dirty="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  <a:p>
            <a:pPr marL="227965" indent="-227965">
              <a:buFont typeface="Wingdings" panose="05000000000000000000" pitchFamily="2" charset="2"/>
              <a:buChar char="v"/>
            </a:pPr>
            <a:r>
              <a:rPr lang="hr-HR" sz="145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Razviti sustav pametnih preporuka koji će omogućiti bolji uvid u postignuća učenika i pridonijeti personaliziranom pristupu razvoju svakog učenika</a:t>
            </a:r>
          </a:p>
          <a:p>
            <a:pPr marL="227965" indent="-227965">
              <a:buFont typeface="Wingdings" panose="05000000000000000000" pitchFamily="2" charset="2"/>
              <a:buChar char="v"/>
            </a:pPr>
            <a:endParaRPr lang="hr-HR" sz="1450" dirty="0">
              <a:solidFill>
                <a:schemeClr val="tx1"/>
              </a:solidFill>
              <a:latin typeface="Open Sans"/>
              <a:ea typeface="Open Sans"/>
              <a:cs typeface="Open Sans"/>
            </a:endParaRPr>
          </a:p>
          <a:p>
            <a:pPr marL="227965" indent="-227965">
              <a:buFont typeface="Wingdings" panose="05000000000000000000" pitchFamily="2" charset="2"/>
              <a:buChar char="v"/>
            </a:pPr>
            <a:r>
              <a:rPr lang="hr-HR" sz="145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Automatiziranim sustavom nadzora i upravljanja osigurati visoku dostupnost digitaliziranih obrazovnih usluga kroz efikasnije, dostupnije i održivije upravljanje mrežom i kibernetičkom sigurnošću.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863D68-1941-6950-03E3-898550FFBBB9}"/>
              </a:ext>
            </a:extLst>
          </p:cNvPr>
          <p:cNvSpPr/>
          <p:nvPr/>
        </p:nvSpPr>
        <p:spPr>
          <a:xfrm>
            <a:off x="545027" y="4036482"/>
            <a:ext cx="6063193" cy="2272372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5" tIns="22857" rIns="45715" bIns="22857"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Opći cilj projekta je doprinijeti kvaliteti i duljini vremena koje učenici provode u odgojno-obrazovnom procesu kroz integraciju digitalnih tehnologija za uspostavu personaliziranog pristupa učenju i poučavanju te kroz razvoj kurikuluma i digitalnog obrazovnog sadržaja iz područja digitalnih tehnologija u nastajanju. 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E4CCAF-FC57-663C-A26C-0DECE7AE461F}"/>
              </a:ext>
            </a:extLst>
          </p:cNvPr>
          <p:cNvSpPr/>
          <p:nvPr/>
        </p:nvSpPr>
        <p:spPr>
          <a:xfrm>
            <a:off x="7018737" y="1147533"/>
            <a:ext cx="4621237" cy="695405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5" tIns="22857" rIns="45715" bIns="22857"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80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Specifični ciljevi projekta: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806C20-006C-7637-C4E7-12E4A0B7736F}"/>
              </a:ext>
            </a:extLst>
          </p:cNvPr>
          <p:cNvSpPr/>
          <p:nvPr/>
        </p:nvSpPr>
        <p:spPr>
          <a:xfrm>
            <a:off x="7022065" y="5631309"/>
            <a:ext cx="4630530" cy="676818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5" tIns="22857" rIns="45715" bIns="22857"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60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Pokazatelj: </a:t>
            </a:r>
            <a:r>
              <a:rPr lang="hr-HR" sz="1600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Broj stručnjaka koji su završili stručno usavršavanje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4958ad7e5b_0_180"/>
          <p:cNvSpPr txBox="1">
            <a:spLocks noGrp="1"/>
          </p:cNvSpPr>
          <p:nvPr>
            <p:ph type="ctrTitle"/>
          </p:nvPr>
        </p:nvSpPr>
        <p:spPr>
          <a:xfrm>
            <a:off x="570228" y="72065"/>
            <a:ext cx="11051171" cy="65407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45707" tIns="22847" rIns="45707" bIns="22847" rtlCol="0" anchor="t" anchorCtr="0">
            <a:normAutofit/>
          </a:bodyPr>
          <a:lstStyle/>
          <a:p>
            <a:pPr algn="ctr">
              <a:buSzPts val="6000"/>
            </a:pPr>
            <a:r>
              <a:rPr lang="en-US" sz="2999" dirty="0"/>
              <a:t>e-</a:t>
            </a:r>
            <a:r>
              <a:rPr lang="en-US" sz="2999" dirty="0" err="1"/>
              <a:t>Sveučilišta</a:t>
            </a:r>
            <a:endParaRPr dirty="0"/>
          </a:p>
        </p:txBody>
      </p:sp>
      <p:sp>
        <p:nvSpPr>
          <p:cNvPr id="129" name="Google Shape;129;g24958ad7e5b_0_180"/>
          <p:cNvSpPr txBox="1"/>
          <p:nvPr/>
        </p:nvSpPr>
        <p:spPr>
          <a:xfrm>
            <a:off x="146653" y="2190260"/>
            <a:ext cx="4596368" cy="328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7" tIns="22847" rIns="45707" bIns="22847" anchor="t" anchorCtr="0">
            <a:noAutofit/>
          </a:bodyPr>
          <a:lstStyle/>
          <a:p>
            <a:pPr>
              <a:buClr>
                <a:srgbClr val="39B54A"/>
              </a:buClr>
              <a:buSzPts val="4000"/>
            </a:pPr>
            <a:r>
              <a:rPr lang="en-US" sz="2000" b="1">
                <a:solidFill>
                  <a:schemeClr val="dk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Ključne aktivnosti projekta:</a:t>
            </a:r>
            <a:endParaRPr sz="900"/>
          </a:p>
          <a:p>
            <a:pPr>
              <a:spcBef>
                <a:spcPts val="400"/>
              </a:spcBef>
              <a:buClr>
                <a:srgbClr val="39B54A"/>
              </a:buClr>
              <a:buSzPts val="4000"/>
            </a:pPr>
            <a:endParaRPr sz="2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006">
              <a:spcBef>
                <a:spcPts val="200"/>
              </a:spcBef>
              <a:buClr>
                <a:srgbClr val="39B54A"/>
              </a:buClr>
              <a:buSzPts val="2000"/>
            </a:pPr>
            <a:endParaRPr sz="1000" b="1">
              <a:solidFill>
                <a:srgbClr val="7F7F7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cxnSp>
        <p:nvCxnSpPr>
          <p:cNvPr id="130" name="Google Shape;130;g24958ad7e5b_0_180"/>
          <p:cNvCxnSpPr/>
          <p:nvPr/>
        </p:nvCxnSpPr>
        <p:spPr>
          <a:xfrm>
            <a:off x="146653" y="2146868"/>
            <a:ext cx="11879375" cy="0"/>
          </a:xfrm>
          <a:prstGeom prst="straightConnector1">
            <a:avLst/>
          </a:prstGeom>
          <a:noFill/>
          <a:ln w="9525" cap="flat" cmpd="sng">
            <a:solidFill>
              <a:srgbClr val="33B34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1" name="Google Shape;131;g24958ad7e5b_0_180"/>
          <p:cNvSpPr txBox="1"/>
          <p:nvPr/>
        </p:nvSpPr>
        <p:spPr>
          <a:xfrm>
            <a:off x="6748691" y="2571822"/>
            <a:ext cx="4753400" cy="1420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7" tIns="22847" rIns="45707" bIns="22847" anchor="t" anchorCtr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500" b="1">
                <a:solidFill>
                  <a:schemeClr val="dk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Element 3. Obrazovanje korisnika i podrška</a:t>
            </a:r>
            <a:endParaRPr sz="900"/>
          </a:p>
          <a:p>
            <a:pPr marL="772604" lvl="1" indent="-228554">
              <a:lnSpc>
                <a:spcPct val="107000"/>
              </a:lnSpc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Edukacija različitih skupina korisnika na VU</a:t>
            </a:r>
            <a:endParaRPr sz="900"/>
          </a:p>
          <a:p>
            <a:pPr marL="772604" lvl="1" indent="-228554">
              <a:lnSpc>
                <a:spcPct val="107000"/>
              </a:lnSpc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Istraživanja</a:t>
            </a:r>
            <a:endParaRPr sz="900"/>
          </a:p>
          <a:p>
            <a:pPr marL="772604" lvl="1" indent="-228554">
              <a:lnSpc>
                <a:spcPct val="107000"/>
              </a:lnSpc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Vrednovanje digitalne zrelosti</a:t>
            </a:r>
            <a:endParaRPr sz="900"/>
          </a:p>
          <a:p>
            <a:pPr marL="772604" lvl="1" indent="-228554">
              <a:lnSpc>
                <a:spcPct val="107000"/>
              </a:lnSpc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Korisničke konferencije</a:t>
            </a:r>
            <a:endParaRPr sz="900"/>
          </a:p>
        </p:txBody>
      </p:sp>
      <p:sp>
        <p:nvSpPr>
          <p:cNvPr id="132" name="Google Shape;132;g24958ad7e5b_0_180"/>
          <p:cNvSpPr txBox="1"/>
          <p:nvPr/>
        </p:nvSpPr>
        <p:spPr>
          <a:xfrm>
            <a:off x="6748692" y="4079208"/>
            <a:ext cx="4972974" cy="1369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7" tIns="22847" rIns="45707" bIns="22847" anchor="t" anchorCtr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500" b="1">
                <a:solidFill>
                  <a:schemeClr val="dk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Element PM. Upravljanje projektom  i administracija </a:t>
            </a:r>
            <a:endParaRPr sz="900"/>
          </a:p>
          <a:p>
            <a:pPr marL="772604" lvl="1" indent="-228554">
              <a:lnSpc>
                <a:spcPct val="107000"/>
              </a:lnSpc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Upravljanje i koordinacija projektnih aktivnosti</a:t>
            </a:r>
            <a:endParaRPr sz="900"/>
          </a:p>
          <a:p>
            <a:pPr marL="772604" lvl="1" indent="-228554">
              <a:lnSpc>
                <a:spcPct val="107000"/>
              </a:lnSpc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Diseminacija i informiranje</a:t>
            </a:r>
            <a:endParaRPr sz="900"/>
          </a:p>
          <a:p>
            <a:pPr marL="772604" lvl="1" indent="-228554">
              <a:lnSpc>
                <a:spcPct val="107000"/>
              </a:lnSpc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Osiguranje kvalitete, praćenje i evaluacija provedbe projekta...</a:t>
            </a:r>
            <a:endParaRPr sz="900"/>
          </a:p>
        </p:txBody>
      </p:sp>
      <p:sp>
        <p:nvSpPr>
          <p:cNvPr id="133" name="Google Shape;133;g24958ad7e5b_0_180"/>
          <p:cNvSpPr txBox="1"/>
          <p:nvPr/>
        </p:nvSpPr>
        <p:spPr>
          <a:xfrm>
            <a:off x="146653" y="2608993"/>
            <a:ext cx="5949361" cy="135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7" tIns="22847" rIns="45707" bIns="22847" anchor="t" anchorCtr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500" b="1" dirty="0">
                <a:solidFill>
                  <a:schemeClr val="dk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Element 1. </a:t>
            </a:r>
            <a:r>
              <a:rPr lang="en-US" sz="1500" b="1" dirty="0" err="1">
                <a:solidFill>
                  <a:schemeClr val="dk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Mrežna</a:t>
            </a:r>
            <a:r>
              <a:rPr lang="en-US" sz="1500" b="1" dirty="0">
                <a:solidFill>
                  <a:schemeClr val="dk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500" b="1" dirty="0" err="1">
                <a:solidFill>
                  <a:schemeClr val="dk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infrastruktura</a:t>
            </a:r>
            <a:r>
              <a:rPr lang="en-US" sz="1500" b="1" dirty="0">
                <a:solidFill>
                  <a:schemeClr val="dk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endParaRPr sz="900" dirty="0"/>
          </a:p>
          <a:p>
            <a:pPr marL="772604" lvl="1" indent="-228554">
              <a:lnSpc>
                <a:spcPct val="107000"/>
              </a:lnSpc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Snimka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stanja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,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analiza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potreba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projektiranje</a:t>
            </a:r>
            <a:endParaRPr sz="900" dirty="0"/>
          </a:p>
          <a:p>
            <a:pPr marL="772604" lvl="1" indent="-228554">
              <a:lnSpc>
                <a:spcPct val="107000"/>
              </a:lnSpc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Izvođenje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pasivnog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aktivnog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dijela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lokalne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računalne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mreže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VU</a:t>
            </a:r>
            <a:endParaRPr sz="900" dirty="0"/>
          </a:p>
          <a:p>
            <a:pPr marL="772604" lvl="1" indent="-228554"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Nadograđena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okosnica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CARNET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mreže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pristupna</a:t>
            </a:r>
            <a:r>
              <a:rPr lang="en-US" sz="1400" b="1" dirty="0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US" sz="1400" b="1" dirty="0" err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mreža</a:t>
            </a:r>
            <a:endParaRPr sz="900" dirty="0"/>
          </a:p>
          <a:p>
            <a:pPr>
              <a:lnSpc>
                <a:spcPct val="107000"/>
              </a:lnSpc>
            </a:pPr>
            <a:endParaRPr sz="1400" b="1" dirty="0">
              <a:solidFill>
                <a:srgbClr val="7F7F7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34" name="Google Shape;134;g24958ad7e5b_0_180"/>
          <p:cNvSpPr txBox="1"/>
          <p:nvPr/>
        </p:nvSpPr>
        <p:spPr>
          <a:xfrm>
            <a:off x="146653" y="3881993"/>
            <a:ext cx="6088095" cy="166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7" tIns="22847" rIns="45707" bIns="22847" anchor="t" anchorCtr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500" b="1">
                <a:solidFill>
                  <a:schemeClr val="dk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Element 2. Servisi (aplikacije, licence, alati, programska rješenja), računalna infrastruktura i opremanje ustanova</a:t>
            </a:r>
            <a:endParaRPr sz="900"/>
          </a:p>
          <a:p>
            <a:pPr marL="772604" lvl="1" indent="-228554">
              <a:lnSpc>
                <a:spcPct val="107000"/>
              </a:lnSpc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Opremanje i alati za snimanje i obradu digitalnog sadržaja</a:t>
            </a:r>
            <a:endParaRPr sz="900"/>
          </a:p>
          <a:p>
            <a:pPr marL="772604" lvl="1" indent="-228554">
              <a:lnSpc>
                <a:spcPct val="107000"/>
              </a:lnSpc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Unaprjeđenje infrastrukture i repozitorija digitalnih sadržaja</a:t>
            </a:r>
            <a:endParaRPr sz="900"/>
          </a:p>
          <a:p>
            <a:pPr marL="772604" lvl="1" indent="-228554">
              <a:lnSpc>
                <a:spcPct val="107000"/>
              </a:lnSpc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Razvoj sustava ISeVO i ISpPU</a:t>
            </a:r>
            <a:endParaRPr sz="900"/>
          </a:p>
          <a:p>
            <a:pPr marL="772604" lvl="1" indent="-228554">
              <a:lnSpc>
                <a:spcPct val="107000"/>
              </a:lnSpc>
              <a:spcBef>
                <a:spcPts val="4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sz="1400" b="1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Kibernetička sigurnost...</a:t>
            </a:r>
            <a:endParaRPr sz="9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A10C03-9BAC-9AD0-A7B8-64EF1582621B}"/>
              </a:ext>
            </a:extLst>
          </p:cNvPr>
          <p:cNvSpPr/>
          <p:nvPr/>
        </p:nvSpPr>
        <p:spPr>
          <a:xfrm>
            <a:off x="1053830" y="645727"/>
            <a:ext cx="4121023" cy="1368156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r-Latn-RS" sz="2000" dirty="0">
              <a:solidFill>
                <a:srgbClr val="000000"/>
              </a:solidFill>
              <a:latin typeface="Open Sans"/>
              <a:ea typeface="Open Sans"/>
              <a:cs typeface="Calibri"/>
            </a:endParaRPr>
          </a:p>
          <a:p>
            <a:r>
              <a:rPr lang="sr-Latn-RS" sz="1600" dirty="0" err="1">
                <a:solidFill>
                  <a:schemeClr val="tx1"/>
                </a:solidFill>
                <a:latin typeface="Open Sans"/>
                <a:ea typeface="Open Sans"/>
                <a:cs typeface="Calibri"/>
              </a:rPr>
              <a:t>Vrijednost</a:t>
            </a:r>
            <a:r>
              <a:rPr lang="sr-Latn-RS" sz="1600" dirty="0">
                <a:solidFill>
                  <a:schemeClr val="tx1"/>
                </a:solidFill>
                <a:latin typeface="Open Sans"/>
                <a:ea typeface="Open Sans"/>
                <a:cs typeface="Calibri"/>
              </a:rPr>
              <a:t> projekta: </a:t>
            </a:r>
            <a:r>
              <a:rPr lang="sr-Latn-RS" sz="1600" dirty="0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 </a:t>
            </a:r>
            <a:r>
              <a:rPr lang="sr-Latn-RS" sz="1600" dirty="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84.013.537,73 €</a:t>
            </a:r>
            <a:endParaRPr lang="sr-Latn-RS" sz="1600">
              <a:solidFill>
                <a:schemeClr val="tx2"/>
              </a:solidFill>
              <a:cs typeface="Calibri"/>
            </a:endParaRPr>
          </a:p>
          <a:p>
            <a:r>
              <a:rPr lang="sr-Latn-RS" sz="1600" err="1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Vrijeme</a:t>
            </a:r>
            <a:r>
              <a:rPr lang="sr-Latn-RS" sz="1600" dirty="0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 provedbe: </a:t>
            </a:r>
            <a:r>
              <a:rPr lang="sr-Latn-RS" sz="1600" dirty="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 3.2022. - 12.2025.</a:t>
            </a:r>
          </a:p>
          <a:p>
            <a:r>
              <a:rPr lang="sr-Latn-RS" sz="1600" dirty="0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Izvor </a:t>
            </a:r>
            <a:r>
              <a:rPr lang="sr-Latn-RS" sz="1600" err="1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financiranja</a:t>
            </a:r>
            <a:r>
              <a:rPr lang="sr-Latn-RS" sz="1600" dirty="0">
                <a:solidFill>
                  <a:srgbClr val="000000"/>
                </a:solidFill>
                <a:latin typeface="Open Sans"/>
                <a:ea typeface="Open Sans"/>
                <a:cs typeface="Calibri"/>
              </a:rPr>
              <a:t>: </a:t>
            </a:r>
            <a:r>
              <a:rPr lang="sr-Latn-RS" sz="1600" dirty="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NPOO</a:t>
            </a:r>
          </a:p>
          <a:p>
            <a:endParaRPr lang="sr-Latn-RS" sz="2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1D50E3-5549-D8A2-1607-3E18CC67AA70}"/>
              </a:ext>
            </a:extLst>
          </p:cNvPr>
          <p:cNvSpPr/>
          <p:nvPr/>
        </p:nvSpPr>
        <p:spPr>
          <a:xfrm>
            <a:off x="6713075" y="648668"/>
            <a:ext cx="5031706" cy="1380275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5" tIns="22857" rIns="45715" bIns="22857"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500" b="1" dirty="0">
              <a:solidFill>
                <a:schemeClr val="dk2"/>
              </a:solidFill>
              <a:latin typeface="Arial"/>
              <a:ea typeface="Open Sans"/>
              <a:cs typeface="Arial"/>
            </a:endParaRPr>
          </a:p>
          <a:p>
            <a:pPr>
              <a:lnSpc>
                <a:spcPct val="150000"/>
              </a:lnSpc>
            </a:pPr>
            <a:endParaRPr lang="en-US" sz="1400" b="1" dirty="0">
              <a:solidFill>
                <a:schemeClr val="dk2"/>
              </a:solidFill>
              <a:latin typeface="Open Sans"/>
              <a:ea typeface="Open Sans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1400" b="1" err="1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Opći</a:t>
            </a:r>
            <a:r>
              <a:rPr lang="en-US" sz="1400" b="1" dirty="0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 </a:t>
            </a:r>
            <a:r>
              <a:rPr lang="en-US" sz="1400" b="1" err="1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cilj</a:t>
            </a:r>
            <a:r>
              <a:rPr lang="en-US" sz="1400" b="1" dirty="0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:</a:t>
            </a:r>
            <a:r>
              <a:rPr lang="en-US" sz="1400" b="1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 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digitalna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preobrazba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visokog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obrazovanja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poboljšanjem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digitalne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nastavne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infrastrukture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,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uvođenjem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digitalnih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nastavnih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alata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te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osnaživanjem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digitalnih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kompetencija</a:t>
            </a:r>
            <a:r>
              <a:rPr lang="en-US" sz="1400" dirty="0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 </a:t>
            </a:r>
            <a:r>
              <a:rPr lang="en-US" sz="1400" err="1">
                <a:solidFill>
                  <a:schemeClr val="dk2"/>
                </a:solidFill>
                <a:latin typeface="Open Sans"/>
                <a:ea typeface="Open Sans"/>
                <a:cs typeface="Arial"/>
              </a:rPr>
              <a:t>nastavnika</a:t>
            </a:r>
            <a:endParaRPr lang="en-US" sz="1400">
              <a:solidFill>
                <a:schemeClr val="dk2"/>
              </a:solidFill>
              <a:latin typeface="Open Sans"/>
              <a:ea typeface="Open Sans"/>
              <a:cs typeface="Arial"/>
            </a:endParaRPr>
          </a:p>
          <a:p>
            <a:pPr>
              <a:lnSpc>
                <a:spcPct val="150000"/>
              </a:lnSpc>
            </a:pPr>
            <a:endParaRPr lang="en-US" sz="1500" b="1" dirty="0">
              <a:solidFill>
                <a:schemeClr val="dk2"/>
              </a:solidFill>
              <a:latin typeface="Arial"/>
              <a:ea typeface="Open Sans"/>
              <a:cs typeface="Arial"/>
            </a:endParaRPr>
          </a:p>
          <a:p>
            <a:endParaRPr lang="hr-HR" sz="1800" dirty="0">
              <a:solidFill>
                <a:srgbClr val="44546A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63A716-2D51-2AF1-40E1-A730A4C7A58A}"/>
              </a:ext>
            </a:extLst>
          </p:cNvPr>
          <p:cNvSpPr/>
          <p:nvPr/>
        </p:nvSpPr>
        <p:spPr>
          <a:xfrm>
            <a:off x="1786956" y="5774829"/>
            <a:ext cx="8617090" cy="862673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5" tIns="22857" rIns="45715" bIns="22857"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600" dirty="0">
                <a:solidFill>
                  <a:schemeClr val="tx1"/>
                </a:solidFill>
                <a:latin typeface="Open Sans"/>
                <a:ea typeface="Open Sans"/>
                <a:cs typeface="Open Sans"/>
              </a:rPr>
              <a:t>Pokazatelji: 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hr-HR" sz="1600" dirty="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Udio javnih visokih učilišta opremljen digitalnom infrastrukturom</a:t>
            </a:r>
            <a:endParaRPr lang="hr-HR">
              <a:solidFill>
                <a:schemeClr val="tx2"/>
              </a:solidFill>
              <a:cs typeface="Calibri" panose="020F0502020204030204"/>
            </a:endParaRPr>
          </a:p>
          <a:p>
            <a:pPr marL="285750" indent="-285750">
              <a:buFont typeface="Arial"/>
              <a:buChar char="•"/>
            </a:pPr>
            <a:r>
              <a:rPr lang="hr-HR" sz="1600" dirty="0">
                <a:solidFill>
                  <a:srgbClr val="44546A"/>
                </a:solidFill>
                <a:latin typeface="Open Sans"/>
                <a:ea typeface="Open Sans"/>
                <a:cs typeface="Open Sans"/>
              </a:rPr>
              <a:t>Korisnici novih i poboljšanih javnih digitalnih usluga, proizvoda i procesa</a:t>
            </a:r>
            <a:endParaRPr lang="hr-HR" dirty="0">
              <a:cs typeface="Calibri" panose="020F0502020204030204"/>
            </a:endParaRPr>
          </a:p>
        </p:txBody>
      </p:sp>
      <p:cxnSp>
        <p:nvCxnSpPr>
          <p:cNvPr id="8" name="Google Shape;130;g24958ad7e5b_0_180">
            <a:extLst>
              <a:ext uri="{FF2B5EF4-FFF2-40B4-BE49-F238E27FC236}">
                <a16:creationId xmlns:a16="http://schemas.microsoft.com/office/drawing/2014/main" id="{52091CDE-9E49-7F8C-B320-08A0482734BD}"/>
              </a:ext>
            </a:extLst>
          </p:cNvPr>
          <p:cNvCxnSpPr>
            <a:cxnSpLocks/>
          </p:cNvCxnSpPr>
          <p:nvPr/>
        </p:nvCxnSpPr>
        <p:spPr>
          <a:xfrm>
            <a:off x="146653" y="5650210"/>
            <a:ext cx="11879375" cy="0"/>
          </a:xfrm>
          <a:prstGeom prst="straightConnector1">
            <a:avLst/>
          </a:prstGeom>
          <a:noFill/>
          <a:ln w="9525" cap="flat" cmpd="sng">
            <a:solidFill>
              <a:srgbClr val="33B345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8813" y="90950"/>
            <a:ext cx="11051161" cy="654101"/>
          </a:xfrm>
        </p:spPr>
        <p:txBody>
          <a:bodyPr spcFirstLastPara="1" vert="horz" wrap="square" lIns="45715" tIns="22857" rIns="45715" bIns="22857" rtlCol="0" anchor="t" anchorCtr="0">
            <a:noAutofit/>
          </a:bodyPr>
          <a:lstStyle/>
          <a:p>
            <a:pPr algn="ctr"/>
            <a:r>
              <a:rPr lang="hr-HR" sz="4199"/>
              <a:t>e-Upisi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02F376-2E42-03CD-4476-89E5A27F0BE7}"/>
              </a:ext>
            </a:extLst>
          </p:cNvPr>
          <p:cNvSpPr/>
          <p:nvPr/>
        </p:nvSpPr>
        <p:spPr>
          <a:xfrm>
            <a:off x="1011020" y="833454"/>
            <a:ext cx="4858833" cy="1459560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r-Latn-RS" sz="3598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B0FB3BC-7FDE-C4F7-440F-FD44C048BA60}"/>
              </a:ext>
            </a:extLst>
          </p:cNvPr>
          <p:cNvSpPr/>
          <p:nvPr/>
        </p:nvSpPr>
        <p:spPr>
          <a:xfrm>
            <a:off x="6199980" y="833456"/>
            <a:ext cx="4861554" cy="1459516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r-Latn-RS" sz="3598"/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B97434FA-DE3D-35D1-824C-B37BCF4C4DF3}"/>
              </a:ext>
            </a:extLst>
          </p:cNvPr>
          <p:cNvSpPr txBox="1"/>
          <p:nvPr/>
        </p:nvSpPr>
        <p:spPr>
          <a:xfrm>
            <a:off x="1159410" y="869130"/>
            <a:ext cx="4257299" cy="1608126"/>
          </a:xfrm>
          <a:prstGeom prst="rect">
            <a:avLst/>
          </a:prstGeom>
          <a:noFill/>
        </p:spPr>
        <p:txBody>
          <a:bodyPr wrap="square" lIns="45715" tIns="22857" rIns="45715" bIns="22857" rtlCol="0" anchor="t">
            <a:spAutoFit/>
          </a:bodyPr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r-HR" sz="1900" dirty="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Vrijednost projekta: </a:t>
            </a:r>
            <a:r>
              <a:rPr lang="hr-HR" sz="1900" b="1" dirty="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5.309.180,39 €</a:t>
            </a:r>
            <a:endParaRPr lang="en-US" sz="1900" b="1" dirty="0">
              <a:solidFill>
                <a:schemeClr val="bg1">
                  <a:lumMod val="50000"/>
                </a:schemeClr>
              </a:solidFill>
              <a:latin typeface="Open Sans Light"/>
              <a:ea typeface="Open Sans Light"/>
              <a:cs typeface="Open Sans Light"/>
            </a:endParaRPr>
          </a:p>
          <a:p>
            <a:pPr algn="ctr">
              <a:lnSpc>
                <a:spcPct val="150000"/>
              </a:lnSpc>
            </a:pPr>
            <a:r>
              <a:rPr lang="hr-HR" sz="1900" dirty="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Vrijeme provedbe: </a:t>
            </a:r>
            <a:r>
              <a:rPr lang="hr-HR" sz="1900" b="1" dirty="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2019. - 2023.</a:t>
            </a:r>
          </a:p>
          <a:p>
            <a:pPr algn="ctr">
              <a:lnSpc>
                <a:spcPct val="150000"/>
              </a:lnSpc>
            </a:pPr>
            <a:r>
              <a:rPr lang="hr-HR" sz="1900" dirty="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Izvor financiranja: </a:t>
            </a:r>
            <a:r>
              <a:rPr lang="hr-HR" sz="1900" b="1" dirty="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OP ULJP</a:t>
            </a:r>
          </a:p>
          <a:p>
            <a:pPr algn="ctr"/>
            <a:endParaRPr lang="hr-HR" sz="1600" dirty="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13181A85-2C74-BF6E-D036-E2A7D5FC77EB}"/>
              </a:ext>
            </a:extLst>
          </p:cNvPr>
          <p:cNvSpPr txBox="1"/>
          <p:nvPr/>
        </p:nvSpPr>
        <p:spPr>
          <a:xfrm>
            <a:off x="6345447" y="740428"/>
            <a:ext cx="4597582" cy="1486555"/>
          </a:xfrm>
          <a:prstGeom prst="rect">
            <a:avLst/>
          </a:prstGeom>
          <a:noFill/>
        </p:spPr>
        <p:txBody>
          <a:bodyPr wrap="square" lIns="45715" tIns="22857" rIns="45715" bIns="22857" rtlCol="0" anchor="t">
            <a:spAutoFit/>
          </a:bodyPr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r-HR" sz="1900" b="1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Ciljane skupine:</a:t>
            </a:r>
            <a:r>
              <a:rPr lang="hr-HR" sz="19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 </a:t>
            </a:r>
            <a:endParaRPr lang="hr-HR" sz="1900" b="1">
              <a:solidFill>
                <a:schemeClr val="bg1">
                  <a:lumMod val="50000"/>
                </a:schemeClr>
              </a:solidFill>
              <a:latin typeface="Open Sans Light"/>
              <a:ea typeface="Open Sans Light"/>
              <a:cs typeface="Open Sans Light"/>
            </a:endParaRPr>
          </a:p>
          <a:p>
            <a:pPr marL="228554" indent="-228554" algn="ctr">
              <a:lnSpc>
                <a:spcPct val="150000"/>
              </a:lnSpc>
              <a:buFont typeface="Arial"/>
              <a:buChar char="•"/>
            </a:pPr>
            <a:r>
              <a:rPr lang="hr-HR" sz="15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zaposlenici u državnoj i javnoj upravi na nacionalnoj i regionalnoj razini </a:t>
            </a:r>
          </a:p>
          <a:p>
            <a:pPr marL="228554" indent="-228554" algn="ctr">
              <a:lnSpc>
                <a:spcPct val="150000"/>
              </a:lnSpc>
              <a:buFont typeface="Arial"/>
              <a:buChar char="•"/>
            </a:pPr>
            <a:r>
              <a:rPr lang="hr-HR" sz="15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Open Sans Light"/>
              </a:rPr>
              <a:t> građani RH - indirektni/krajnji korisnici 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01038A5-DBB0-27F4-00A0-55C210B97B54}"/>
              </a:ext>
            </a:extLst>
          </p:cNvPr>
          <p:cNvSpPr/>
          <p:nvPr/>
        </p:nvSpPr>
        <p:spPr>
          <a:xfrm>
            <a:off x="1011011" y="2432856"/>
            <a:ext cx="10045857" cy="3638306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r-Latn-RS" sz="3598"/>
          </a:p>
        </p:txBody>
      </p:sp>
      <p:sp>
        <p:nvSpPr>
          <p:cNvPr id="18" name="TextBox 3">
            <a:extLst>
              <a:ext uri="{FF2B5EF4-FFF2-40B4-BE49-F238E27FC236}">
                <a16:creationId xmlns:a16="http://schemas.microsoft.com/office/drawing/2014/main" id="{FDB2EB8C-F410-2376-E604-9779F312B484}"/>
              </a:ext>
            </a:extLst>
          </p:cNvPr>
          <p:cNvSpPr txBox="1"/>
          <p:nvPr/>
        </p:nvSpPr>
        <p:spPr>
          <a:xfrm>
            <a:off x="1462324" y="2431763"/>
            <a:ext cx="9398338" cy="4101117"/>
          </a:xfrm>
          <a:prstGeom prst="rect">
            <a:avLst/>
          </a:prstGeom>
          <a:noFill/>
        </p:spPr>
        <p:txBody>
          <a:bodyPr wrap="square" lIns="45715" tIns="22857" rIns="45715" bIns="22857" rtlCol="0" anchor="t">
            <a:spAutoFit/>
          </a:bodyPr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r-HR" sz="1800" b="1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Calibri"/>
              </a:rPr>
              <a:t>Specifični ciljevi:</a:t>
            </a:r>
            <a:endParaRPr lang="en-US" sz="1800" b="1">
              <a:solidFill>
                <a:schemeClr val="bg1">
                  <a:lumMod val="50000"/>
                </a:schemeClr>
              </a:solidFill>
              <a:latin typeface="Open Sans Light"/>
              <a:ea typeface="+mn-lt"/>
              <a:cs typeface="Calibri"/>
            </a:endParaRPr>
          </a:p>
          <a:p>
            <a:pPr marL="371401" indent="-371401">
              <a:buAutoNum type="arabicPeriod"/>
            </a:pPr>
            <a:r>
              <a:rPr lang="hr-HR" sz="15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Calibri"/>
              </a:rPr>
              <a:t>Unaprjeđenje postojećih te razvoj novih kompleksnih vertikalnih e-usluga u vezi s procesom upisa u cjelokupnu obrazovnu vertikalu</a:t>
            </a:r>
            <a:endParaRPr lang="en-US" sz="1500">
              <a:solidFill>
                <a:schemeClr val="bg1">
                  <a:lumMod val="50000"/>
                </a:schemeClr>
              </a:solidFill>
              <a:latin typeface="Open Sans Light"/>
              <a:ea typeface="+mn-lt"/>
              <a:cs typeface="+mn-lt"/>
            </a:endParaRPr>
          </a:p>
          <a:p>
            <a:pPr marL="371401" indent="-371401">
              <a:buAutoNum type="arabicPeriod"/>
            </a:pPr>
            <a:r>
              <a:rPr lang="hr-HR" sz="15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Calibri"/>
              </a:rPr>
              <a:t>Podizanje razine kompetencija zaposlenih u javnoj upravi i korisnika njenih e-usluga u korištenju unaprjeđenih i novo razvijenih usluga </a:t>
            </a:r>
            <a:endParaRPr lang="en-US" sz="1500">
              <a:solidFill>
                <a:schemeClr val="bg1">
                  <a:lumMod val="50000"/>
                </a:schemeClr>
              </a:solidFill>
              <a:latin typeface="Open Sans Light"/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hr-HR" sz="1800" b="1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Calibri"/>
              </a:rPr>
              <a:t>Projektom se razvijaju sljedeće cjeline i uspostavljaju sljedeće elektroničke usluge:</a:t>
            </a:r>
            <a:endParaRPr lang="hr-HR" sz="1800" b="1">
              <a:solidFill>
                <a:schemeClr val="bg1">
                  <a:lumMod val="50000"/>
                </a:schemeClr>
              </a:solidFill>
              <a:latin typeface="Open Sans Light"/>
              <a:ea typeface="+mn-lt"/>
              <a:cs typeface="Calibri"/>
            </a:endParaRPr>
          </a:p>
          <a:p>
            <a:pPr marL="228554" indent="-228554">
              <a:lnSpc>
                <a:spcPct val="150000"/>
              </a:lnSpc>
              <a:buFont typeface="Arial,Sans-Serif"/>
              <a:buChar char="•"/>
            </a:pPr>
            <a:r>
              <a:rPr lang="hr-HR" sz="15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Calibri"/>
              </a:rPr>
              <a:t>E-Matica</a:t>
            </a:r>
            <a:endParaRPr lang="en-US" sz="1500">
              <a:solidFill>
                <a:schemeClr val="bg1">
                  <a:lumMod val="50000"/>
                </a:schemeClr>
              </a:solidFill>
              <a:latin typeface="Open Sans Light"/>
              <a:ea typeface="+mn-lt"/>
              <a:cs typeface="+mn-lt"/>
            </a:endParaRPr>
          </a:p>
          <a:p>
            <a:pPr marL="228554" indent="-228554">
              <a:buFont typeface="Arial,Sans-Serif"/>
              <a:buChar char="•"/>
            </a:pPr>
            <a:r>
              <a:rPr lang="hr-HR" sz="15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Calibri"/>
              </a:rPr>
              <a:t>Prijave i upisi u ustanove ranog i predškolskog odgoja i obrazovanja</a:t>
            </a:r>
            <a:endParaRPr lang="en-US" sz="1500">
              <a:solidFill>
                <a:schemeClr val="bg1">
                  <a:lumMod val="50000"/>
                </a:schemeClr>
              </a:solidFill>
              <a:latin typeface="Open Sans Light"/>
              <a:ea typeface="+mn-lt"/>
              <a:cs typeface="+mn-lt"/>
            </a:endParaRPr>
          </a:p>
          <a:p>
            <a:pPr marL="228554" indent="-228554">
              <a:buFont typeface="Arial,Sans-Serif"/>
              <a:buChar char="•"/>
            </a:pPr>
            <a:r>
              <a:rPr lang="hr-HR" sz="15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Calibri"/>
              </a:rPr>
              <a:t>Prijave i upisi u osnovne škole</a:t>
            </a:r>
            <a:endParaRPr lang="en-US" sz="1500">
              <a:solidFill>
                <a:schemeClr val="bg1">
                  <a:lumMod val="50000"/>
                </a:schemeClr>
              </a:solidFill>
              <a:latin typeface="Open Sans Light"/>
              <a:ea typeface="+mn-lt"/>
              <a:cs typeface="+mn-lt"/>
            </a:endParaRPr>
          </a:p>
          <a:p>
            <a:pPr marL="228554" indent="-228554">
              <a:buFont typeface="Arial,Sans-Serif"/>
              <a:buChar char="•"/>
            </a:pPr>
            <a:r>
              <a:rPr lang="hr-HR" sz="15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Calibri"/>
              </a:rPr>
              <a:t>Prijave i upisi u srednje škole</a:t>
            </a:r>
            <a:endParaRPr lang="en-US" sz="1500">
              <a:solidFill>
                <a:schemeClr val="bg1">
                  <a:lumMod val="50000"/>
                </a:schemeClr>
              </a:solidFill>
              <a:latin typeface="Open Sans Light"/>
              <a:ea typeface="+mn-lt"/>
              <a:cs typeface="+mn-lt"/>
            </a:endParaRPr>
          </a:p>
          <a:p>
            <a:pPr marL="228554" indent="-228554">
              <a:buFont typeface="Arial,Sans-Serif"/>
              <a:buChar char="•"/>
            </a:pPr>
            <a:r>
              <a:rPr lang="hr-HR" sz="15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Calibri"/>
              </a:rPr>
              <a:t>Prijave i upisi u učeničke domove</a:t>
            </a:r>
            <a:endParaRPr lang="en-US" sz="1500">
              <a:solidFill>
                <a:schemeClr val="bg1">
                  <a:lumMod val="50000"/>
                </a:schemeClr>
              </a:solidFill>
              <a:latin typeface="Open Sans Light"/>
              <a:ea typeface="+mn-lt"/>
              <a:cs typeface="+mn-lt"/>
            </a:endParaRPr>
          </a:p>
          <a:p>
            <a:pPr marL="228554" indent="-228554">
              <a:buFont typeface="Arial,Sans-Serif"/>
              <a:buChar char="•"/>
            </a:pPr>
            <a:r>
              <a:rPr lang="hr-HR" sz="15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Calibri"/>
              </a:rPr>
              <a:t>Prijave na visokoškolske ustanove i registar državne mature</a:t>
            </a:r>
            <a:endParaRPr lang="en-US" sz="1500">
              <a:solidFill>
                <a:schemeClr val="bg1">
                  <a:lumMod val="50000"/>
                </a:schemeClr>
              </a:solidFill>
              <a:latin typeface="Open Sans Light"/>
              <a:ea typeface="+mn-lt"/>
              <a:cs typeface="+mn-lt"/>
            </a:endParaRPr>
          </a:p>
          <a:p>
            <a:pPr marL="228554" indent="-228554">
              <a:buFont typeface="Arial,Sans-Serif"/>
              <a:buChar char="•"/>
            </a:pPr>
            <a:r>
              <a:rPr lang="hr-HR" sz="1500">
                <a:solidFill>
                  <a:schemeClr val="bg1">
                    <a:lumMod val="50000"/>
                  </a:schemeClr>
                </a:solidFill>
                <a:latin typeface="Open Sans Light"/>
                <a:ea typeface="Open Sans Light"/>
                <a:cs typeface="Calibri"/>
              </a:rPr>
              <a:t>Nacionalni informacijski sustav obrazovanja odraslih</a:t>
            </a:r>
            <a:endParaRPr lang="hr-HR" sz="1500">
              <a:solidFill>
                <a:schemeClr val="bg1">
                  <a:lumMod val="50000"/>
                </a:schemeClr>
              </a:solidFill>
              <a:latin typeface="Open Sans Light"/>
              <a:ea typeface="+mn-lt"/>
              <a:cs typeface="+mn-lt"/>
            </a:endParaRPr>
          </a:p>
          <a:p>
            <a:pPr algn="ctr">
              <a:lnSpc>
                <a:spcPct val="150000"/>
              </a:lnSpc>
            </a:pPr>
            <a:endParaRPr lang="hr-HR" sz="1400" b="1">
              <a:solidFill>
                <a:schemeClr val="bg1">
                  <a:lumMod val="50000"/>
                </a:schemeClr>
              </a:solidFill>
              <a:latin typeface="Open Sans Light"/>
              <a:ea typeface="Open Sans Light"/>
              <a:cs typeface="Open Sans Light"/>
            </a:endParaRPr>
          </a:p>
          <a:p>
            <a:pPr algn="ctr"/>
            <a:endParaRPr lang="hr-HR" sz="16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668612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18E55C1-3BBE-45FC-BD95-AD5F923FFB33}"/>
              </a:ext>
            </a:extLst>
          </p:cNvPr>
          <p:cNvSpPr txBox="1">
            <a:spLocks/>
          </p:cNvSpPr>
          <p:nvPr/>
        </p:nvSpPr>
        <p:spPr>
          <a:xfrm>
            <a:off x="541154" y="533169"/>
            <a:ext cx="11161240" cy="59473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hr-HR" sz="20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B5DF229-E2F6-40A1-9F9C-087B8FDC4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311249"/>
              </p:ext>
            </p:extLst>
          </p:nvPr>
        </p:nvGraphicFramePr>
        <p:xfrm>
          <a:off x="1287162" y="2471351"/>
          <a:ext cx="8975744" cy="276636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995217">
                  <a:extLst>
                    <a:ext uri="{9D8B030D-6E8A-4147-A177-3AD203B41FA5}">
                      <a16:colId xmlns:a16="http://schemas.microsoft.com/office/drawing/2014/main" val="4196820027"/>
                    </a:ext>
                  </a:extLst>
                </a:gridCol>
                <a:gridCol w="2004883">
                  <a:extLst>
                    <a:ext uri="{9D8B030D-6E8A-4147-A177-3AD203B41FA5}">
                      <a16:colId xmlns:a16="http://schemas.microsoft.com/office/drawing/2014/main" val="135706637"/>
                    </a:ext>
                  </a:extLst>
                </a:gridCol>
                <a:gridCol w="1975644">
                  <a:extLst>
                    <a:ext uri="{9D8B030D-6E8A-4147-A177-3AD203B41FA5}">
                      <a16:colId xmlns:a16="http://schemas.microsoft.com/office/drawing/2014/main" val="2756268363"/>
                    </a:ext>
                  </a:extLst>
                </a:gridCol>
              </a:tblGrid>
              <a:tr h="553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effectLst/>
                        </a:rPr>
                        <a:t>OP pokazatelj</a:t>
                      </a:r>
                      <a:endParaRPr lang="hr-HR" sz="1600">
                        <a:effectLst/>
                        <a:latin typeface="Calibri"/>
                        <a:ea typeface="DengXian"/>
                        <a:cs typeface="Times New Roman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effectLst/>
                        </a:rPr>
                        <a:t>Ciljana vrijednost </a:t>
                      </a:r>
                      <a:endParaRPr lang="hr-HR" sz="1600">
                        <a:effectLst/>
                        <a:latin typeface="Calibri"/>
                        <a:ea typeface="DengXian"/>
                        <a:cs typeface="Times New Roman"/>
                      </a:endParaRP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effectLst/>
                        </a:rPr>
                        <a:t>Ostvarenje</a:t>
                      </a:r>
                      <a:endParaRPr lang="hr-HR" sz="1600">
                        <a:effectLst/>
                        <a:latin typeface="Calibri"/>
                        <a:ea typeface="DengXian"/>
                        <a:cs typeface="Times New Roman"/>
                      </a:endParaRP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3106955771"/>
                  </a:ext>
                </a:extLst>
              </a:tr>
              <a:tr h="657947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r-HR" sz="1600" b="0">
                          <a:solidFill>
                            <a:schemeClr val="tx1"/>
                          </a:solidFill>
                          <a:effectLst/>
                        </a:rPr>
                        <a:t>SO400: Broj podržanih usluga za razvoj ili unaprjeđenje</a:t>
                      </a:r>
                    </a:p>
                  </a:txBody>
                  <a:tcPr marL="26249" marR="26249" marT="26249" marB="26249"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effectLst/>
                        </a:rPr>
                        <a:t>7</a:t>
                      </a:r>
                    </a:p>
                  </a:txBody>
                  <a:tcPr marL="26249" marR="26249" marT="26249" marB="26249"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effectLst/>
                        </a:rPr>
                        <a:t>7</a:t>
                      </a:r>
                    </a:p>
                  </a:txBody>
                  <a:tcPr marL="26249" marR="26249" marT="26249" marB="26249"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9963"/>
                  </a:ext>
                </a:extLst>
              </a:tr>
              <a:tr h="762620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hr-HR" sz="16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SO403: </a:t>
                      </a:r>
                      <a:r>
                        <a:rPr lang="hr-HR" sz="1600" b="0">
                          <a:solidFill>
                            <a:schemeClr val="tx1"/>
                          </a:solidFill>
                          <a:effectLst/>
                        </a:rPr>
                        <a:t>Broj podržanih tijela za poboljšanje organizacije rada</a:t>
                      </a:r>
                    </a:p>
                  </a:txBody>
                  <a:tcPr marL="26249" marR="26249" marT="26249" marB="26249"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effectLst/>
                        </a:rPr>
                        <a:t>23</a:t>
                      </a:r>
                    </a:p>
                  </a:txBody>
                  <a:tcPr marL="26249" marR="26249" marT="26249" marB="26249"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effectLst/>
                        </a:rPr>
                        <a:t>23</a:t>
                      </a: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948191057"/>
                  </a:ext>
                </a:extLst>
              </a:tr>
              <a:tr h="7925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b="0">
                          <a:solidFill>
                            <a:schemeClr val="tx1"/>
                          </a:solidFill>
                          <a:effectLst/>
                        </a:rPr>
                        <a:t>SO402: Broj zaposlenih koji su sudjelovali u osposobljavanju za poboljšanje svojih profesionalnih kompetencija</a:t>
                      </a:r>
                    </a:p>
                  </a:txBody>
                  <a:tcPr marL="26249" marR="26249" marT="26249" marB="26249"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solidFill>
                            <a:schemeClr val="tx1"/>
                          </a:solidFill>
                          <a:effectLst/>
                        </a:rPr>
                        <a:t>1000</a:t>
                      </a:r>
                    </a:p>
                  </a:txBody>
                  <a:tcPr marL="26249" marR="26249" marT="26249" marB="262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1419</a:t>
                      </a:r>
                    </a:p>
                  </a:txBody>
                  <a:tcPr marL="26249" marR="26249" marT="26249" marB="26249"/>
                </a:tc>
                <a:extLst>
                  <a:ext uri="{0D108BD9-81ED-4DB2-BD59-A6C34878D82A}">
                    <a16:rowId xmlns:a16="http://schemas.microsoft.com/office/drawing/2014/main" val="287916444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AB7C4EE-B6BA-866D-5271-8CDF679E8D9D}"/>
              </a:ext>
            </a:extLst>
          </p:cNvPr>
          <p:cNvSpPr txBox="1"/>
          <p:nvPr/>
        </p:nvSpPr>
        <p:spPr>
          <a:xfrm>
            <a:off x="1373659" y="989570"/>
            <a:ext cx="9302577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/>
                <a:ea typeface="Open Sans Light"/>
                <a:cs typeface="Calibri"/>
              </a:rPr>
              <a:t>OP </a:t>
            </a:r>
            <a:r>
              <a:rPr lang="en-US" sz="480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/>
                <a:ea typeface="Open Sans Light"/>
                <a:cs typeface="Calibri"/>
              </a:rPr>
              <a:t>pokazatelji</a:t>
            </a:r>
            <a:r>
              <a:rPr lang="en-US" sz="48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/>
                <a:ea typeface="Open Sans Light"/>
                <a:cs typeface="Calibri"/>
              </a:rPr>
              <a:t> (e-</a:t>
            </a:r>
            <a:r>
              <a:rPr lang="en-US" sz="480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 Light"/>
                <a:ea typeface="Open Sans Light"/>
                <a:cs typeface="Calibri"/>
              </a:rPr>
              <a:t>Upisi</a:t>
            </a:r>
            <a:r>
              <a:rPr lang="en-US" sz="4800">
                <a:solidFill>
                  <a:schemeClr val="tx1">
                    <a:lumMod val="50000"/>
                    <a:lumOff val="50000"/>
                  </a:schemeClr>
                </a:solidFill>
                <a:latin typeface="Open Sans Light"/>
                <a:ea typeface="Open Sans Light"/>
                <a:cs typeface="Calibri"/>
              </a:rPr>
              <a:t>)</a:t>
            </a:r>
            <a:endParaRPr lang="en-US" sz="4800">
              <a:solidFill>
                <a:schemeClr val="tx1">
                  <a:lumMod val="50000"/>
                  <a:lumOff val="50000"/>
                </a:schemeClr>
              </a:solidFill>
              <a:latin typeface="Open Sans Light"/>
              <a:ea typeface="Open Sans Light"/>
              <a:cs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306581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785" y="477014"/>
            <a:ext cx="11509470" cy="791996"/>
          </a:xfrm>
        </p:spPr>
        <p:txBody>
          <a:bodyPr spcFirstLastPara="1" vert="horz" wrap="square" lIns="45715" tIns="22857" rIns="45715" bIns="22857" rtlCol="0" anchor="t" anchorCtr="0">
            <a:noAutofit/>
          </a:bodyPr>
          <a:lstStyle/>
          <a:p>
            <a:pPr algn="ctr"/>
            <a:r>
              <a:rPr lang="hr-HR" sz="2999"/>
              <a:t>Cjelovita informatizacija sustava odgoja i obrazovanja (CISOO)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10D19F-F5F7-C7CE-0030-5043095C97F0}"/>
              </a:ext>
            </a:extLst>
          </p:cNvPr>
          <p:cNvSpPr/>
          <p:nvPr/>
        </p:nvSpPr>
        <p:spPr>
          <a:xfrm>
            <a:off x="613889" y="1362299"/>
            <a:ext cx="5430749" cy="17380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r-Latn-RS" sz="3598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A3E0C557-3FF6-EB18-AAA5-81C9321F8E78}"/>
              </a:ext>
            </a:extLst>
          </p:cNvPr>
          <p:cNvSpPr txBox="1"/>
          <p:nvPr/>
        </p:nvSpPr>
        <p:spPr>
          <a:xfrm>
            <a:off x="645061" y="1357872"/>
            <a:ext cx="5386041" cy="17391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45715" tIns="22857" rIns="45715" bIns="22857" rtlCol="0" anchor="t">
            <a:spAutoFit/>
          </a:bodyPr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800" b="1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Vrijednost projekta:</a:t>
            </a:r>
            <a:r>
              <a:rPr lang="hr-HR" sz="1800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 8.155.631,68 €</a:t>
            </a:r>
            <a:endParaRPr lang="en-US" sz="180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ctr"/>
            <a:endParaRPr lang="hr-HR" sz="1800">
              <a:solidFill>
                <a:schemeClr val="bg1">
                  <a:lumMod val="50000"/>
                </a:schemeClr>
              </a:solidFill>
              <a:latin typeface="Open Sans"/>
              <a:ea typeface="Open Sans Light"/>
              <a:cs typeface="Open Sans Light"/>
            </a:endParaRPr>
          </a:p>
          <a:p>
            <a:pPr algn="ctr"/>
            <a:r>
              <a:rPr lang="hr-HR" sz="1800" b="1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Provedba:</a:t>
            </a:r>
            <a:r>
              <a:rPr lang="hr-HR" sz="1800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 1/2023-12/2028 (72 mjeseca)</a:t>
            </a:r>
          </a:p>
          <a:p>
            <a:pPr algn="ctr"/>
            <a:endParaRPr lang="hr-HR" sz="1800">
              <a:solidFill>
                <a:schemeClr val="bg1">
                  <a:lumMod val="50000"/>
                </a:schemeClr>
              </a:solidFill>
              <a:latin typeface="Open Sans"/>
              <a:ea typeface="Open Sans Light"/>
              <a:cs typeface="Open Sans Light"/>
            </a:endParaRPr>
          </a:p>
          <a:p>
            <a:pPr algn="ctr"/>
            <a:r>
              <a:rPr lang="hr-HR" sz="1800" b="1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P ULJP 2021.-2027.</a:t>
            </a:r>
            <a:endParaRPr lang="hr-HR" sz="1800" b="1">
              <a:solidFill>
                <a:schemeClr val="bg1">
                  <a:lumMod val="50000"/>
                </a:schemeClr>
              </a:solidFill>
              <a:latin typeface="Open Sans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ctr"/>
            <a:endParaRPr lang="hr-HR" sz="1600" b="1">
              <a:solidFill>
                <a:schemeClr val="bg1">
                  <a:lumMod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FD292C-4BF6-D65E-0072-DEB5C9302C1B}"/>
              </a:ext>
            </a:extLst>
          </p:cNvPr>
          <p:cNvSpPr/>
          <p:nvPr/>
        </p:nvSpPr>
        <p:spPr>
          <a:xfrm>
            <a:off x="613686" y="3368546"/>
            <a:ext cx="5430749" cy="2619115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r-Latn-RS" sz="3598"/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AA765AD1-6E4A-6250-06AD-AAD4BA03B8F9}"/>
              </a:ext>
            </a:extLst>
          </p:cNvPr>
          <p:cNvSpPr txBox="1"/>
          <p:nvPr/>
        </p:nvSpPr>
        <p:spPr>
          <a:xfrm>
            <a:off x="649652" y="3368135"/>
            <a:ext cx="5385978" cy="25391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45715" tIns="22857" rIns="45715" bIns="22857" rtlCol="0" anchor="t">
            <a:spAutoFit/>
          </a:bodyPr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sz="1600">
              <a:solidFill>
                <a:schemeClr val="bg1">
                  <a:lumMod val="50000"/>
                </a:schemeClr>
              </a:solidFill>
              <a:latin typeface="Open Sans"/>
              <a:ea typeface="Open Sans Light"/>
              <a:cs typeface="Open Sans Light"/>
            </a:endParaRPr>
          </a:p>
          <a:p>
            <a:r>
              <a:rPr lang="hr-HR" sz="1600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Ciljane skupine:</a:t>
            </a:r>
            <a:endParaRPr lang="en-US" sz="16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Calibri"/>
            </a:endParaRPr>
          </a:p>
          <a:p>
            <a:endParaRPr lang="hr-HR" sz="1300">
              <a:solidFill>
                <a:schemeClr val="bg1">
                  <a:lumMod val="50000"/>
                </a:schemeClr>
              </a:solidFill>
              <a:latin typeface="Open Sans"/>
              <a:ea typeface="Open Sans Light"/>
              <a:cs typeface="Open Sans Light"/>
            </a:endParaRPr>
          </a:p>
          <a:p>
            <a:pPr marL="227965" indent="-227965">
              <a:buFont typeface="Arial"/>
              <a:buChar char="•"/>
            </a:pPr>
            <a:r>
              <a:rPr lang="hr-HR" sz="1300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Ustanove u sustavu obrazovanja </a:t>
            </a:r>
          </a:p>
          <a:p>
            <a:pPr marL="227965" indent="-227965">
              <a:buFont typeface="Arial"/>
              <a:buChar char="•"/>
            </a:pPr>
            <a:r>
              <a:rPr lang="hr-HR" sz="1300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Zaposlenici i suradnici ustanova u sustavu obrazovanja</a:t>
            </a:r>
          </a:p>
          <a:p>
            <a:pPr marL="227965" indent="-227965">
              <a:buFont typeface="Arial"/>
              <a:buChar char="•"/>
            </a:pPr>
            <a:r>
              <a:rPr lang="hr-HR" sz="1300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Zaposlenici javnih tijela i jedinica regionalne i lokalne samouprave</a:t>
            </a:r>
          </a:p>
          <a:p>
            <a:pPr marL="227965" indent="-227965">
              <a:buFont typeface="Arial"/>
              <a:buChar char="•"/>
            </a:pPr>
            <a:r>
              <a:rPr lang="hr-HR" sz="1300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Stručnjaci koji se bave razvojem i provedbom politike odgoja i obrazovanja</a:t>
            </a:r>
          </a:p>
          <a:p>
            <a:pPr marL="227965" indent="-227965">
              <a:buFont typeface="Arial"/>
              <a:buChar char="•"/>
            </a:pPr>
            <a:r>
              <a:rPr lang="hr-HR" sz="1300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Ministarstvo znanosti i obrazovanja </a:t>
            </a:r>
            <a:endParaRPr lang="hr-HR" sz="13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Calibri"/>
            </a:endParaRPr>
          </a:p>
          <a:p>
            <a:pPr marL="227965" indent="-227965">
              <a:buFont typeface="Arial"/>
              <a:buChar char="•"/>
            </a:pPr>
            <a:r>
              <a:rPr lang="hr-HR" sz="1300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Javne pravne osobe odgovorne za razvoj i provedbu obrazovnih politika</a:t>
            </a:r>
          </a:p>
          <a:p>
            <a:pPr marL="227965" indent="-227965">
              <a:buFont typeface="Arial"/>
              <a:buChar char="•"/>
            </a:pPr>
            <a:r>
              <a:rPr lang="hr-HR" sz="1300">
                <a:solidFill>
                  <a:schemeClr val="bg1">
                    <a:lumMod val="50000"/>
                  </a:schemeClr>
                </a:solidFill>
                <a:latin typeface="Open Sans"/>
                <a:ea typeface="Open Sans Light"/>
                <a:cs typeface="Open Sans Light"/>
              </a:rPr>
              <a:t>Djeca, učenici, studenti, polaznici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224772-5C2D-5222-8893-B1444CF15889}"/>
              </a:ext>
            </a:extLst>
          </p:cNvPr>
          <p:cNvSpPr/>
          <p:nvPr/>
        </p:nvSpPr>
        <p:spPr>
          <a:xfrm>
            <a:off x="6432911" y="1367906"/>
            <a:ext cx="5005983" cy="3246668"/>
          </a:xfrm>
          <a:prstGeom prst="rect">
            <a:avLst/>
          </a:prstGeom>
          <a:solidFill>
            <a:srgbClr val="F5F3E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r-Latn-RS" sz="3598"/>
          </a:p>
        </p:txBody>
      </p:sp>
      <p:sp>
        <p:nvSpPr>
          <p:cNvPr id="11" name="TextBox 4">
            <a:extLst>
              <a:ext uri="{FF2B5EF4-FFF2-40B4-BE49-F238E27FC236}">
                <a16:creationId xmlns:a16="http://schemas.microsoft.com/office/drawing/2014/main" id="{5C599623-EC94-E6CE-CD09-7CF18399EF10}"/>
              </a:ext>
            </a:extLst>
          </p:cNvPr>
          <p:cNvSpPr txBox="1"/>
          <p:nvPr/>
        </p:nvSpPr>
        <p:spPr>
          <a:xfrm>
            <a:off x="6428418" y="1365292"/>
            <a:ext cx="4910762" cy="34064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45715" tIns="22857" rIns="45715" bIns="22857" rtlCol="0" anchor="t">
            <a:spAutoFit/>
          </a:bodyPr>
          <a:lstStyle>
            <a:defPPr>
              <a:defRPr lang="sr-Latn-RS"/>
            </a:defPPr>
            <a:lvl1pPr marL="0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8319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76638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64957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53276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41594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29913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18232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06551" algn="l" defTabSz="2176638" rtl="0" eaLnBrk="1" latinLnBrk="0" hangingPunct="1"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60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Specifični ciljevi:</a:t>
            </a:r>
            <a:endParaRPr lang="en-US" sz="16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Calibri"/>
            </a:endParaRPr>
          </a:p>
          <a:p>
            <a:endParaRPr lang="hr-HR" sz="13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</a:endParaRPr>
          </a:p>
          <a:p>
            <a:pPr marL="285115" indent="-285115">
              <a:buFont typeface="Arial"/>
              <a:buChar char="•"/>
            </a:pPr>
            <a:r>
              <a:rPr lang="hr-HR" sz="130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Razviti nove te unaprijediti i povezati postojeće elektroničke usluge, upisnike i evidencije kroz cijelu vertikalu u sustavu odgoja i obrazovanja</a:t>
            </a:r>
          </a:p>
          <a:p>
            <a:endParaRPr lang="hr-HR" sz="13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</a:endParaRPr>
          </a:p>
          <a:p>
            <a:pPr marL="285115" indent="-285115">
              <a:buFont typeface="Arial"/>
              <a:buChar char="•"/>
            </a:pPr>
            <a:r>
              <a:rPr lang="hr-HR" sz="130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Unaprijediti kompetencije i pružiti podršku zaposlenima u sustavu odgoja i obrazovanja za korištenje usluga koje su unaprijeđene ili novo razvijene u okviru operacije</a:t>
            </a:r>
            <a:endParaRPr lang="hr-HR" sz="13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Calibri"/>
            </a:endParaRPr>
          </a:p>
          <a:p>
            <a:endParaRPr lang="hr-HR" sz="1300">
              <a:solidFill>
                <a:schemeClr val="bg1">
                  <a:lumMod val="50000"/>
                </a:schemeClr>
              </a:solidFill>
              <a:latin typeface="Open Sans"/>
              <a:ea typeface="Open Sans"/>
              <a:cs typeface="Open Sans"/>
            </a:endParaRPr>
          </a:p>
          <a:p>
            <a:r>
              <a:rPr lang="hr-HR" sz="130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Operacija je nastavak projekta e-Upisi te obuhvaća nadogradnju dijelova sustava razvijenih kroz e-Upise i razvoj novih modula koji omogućuju dodatno unapređenje kompleksnih elektroničkih usluga. </a:t>
            </a:r>
          </a:p>
          <a:p>
            <a:r>
              <a:rPr lang="hr-HR" sz="130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</a:rPr>
              <a:t>Operacija također obuhvaća izradu digitalne evidencije izdanih završnih isprava.</a:t>
            </a:r>
            <a:endParaRPr lang="hr-HR" sz="1400">
              <a:solidFill>
                <a:schemeClr val="bg1">
                  <a:lumMod val="50000"/>
                </a:schemeClr>
              </a:solidFill>
              <a:cs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F46C21-787B-4E10-FA45-F89BBF2A3513}"/>
              </a:ext>
            </a:extLst>
          </p:cNvPr>
          <p:cNvSpPr txBox="1"/>
          <p:nvPr/>
        </p:nvSpPr>
        <p:spPr>
          <a:xfrm>
            <a:off x="6431692" y="4981833"/>
            <a:ext cx="5008604" cy="938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D5E3C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Open Sans"/>
                <a:ea typeface="Segoe UI"/>
                <a:cs typeface="Segoe UI"/>
              </a:rPr>
              <a:t>OP </a:t>
            </a:r>
            <a:r>
              <a:rPr lang="en-US" sz="160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/>
                <a:ea typeface="Segoe UI"/>
                <a:cs typeface="Segoe UI"/>
              </a:rPr>
              <a:t>pokazatelj</a:t>
            </a: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  <a:latin typeface="Open Sans"/>
                <a:ea typeface="Segoe UI"/>
                <a:cs typeface="Segoe UI"/>
              </a:rPr>
              <a:t>: ​</a:t>
            </a:r>
            <a:endParaRPr lang="en-US" sz="1600">
              <a:solidFill>
                <a:schemeClr val="tx1">
                  <a:lumMod val="50000"/>
                  <a:lumOff val="50000"/>
                </a:schemeClr>
              </a:solidFill>
              <a:latin typeface="Open Sans"/>
              <a:ea typeface="Open Sans"/>
              <a:cs typeface="Segoe UI"/>
            </a:endParaRPr>
          </a:p>
          <a:p>
            <a:endParaRPr lang="en-US" sz="1300">
              <a:solidFill>
                <a:schemeClr val="tx1">
                  <a:lumMod val="50000"/>
                  <a:lumOff val="50000"/>
                </a:schemeClr>
              </a:solidFill>
              <a:latin typeface="Open Sans"/>
              <a:ea typeface="Segoe UI"/>
              <a:cs typeface="Segoe UI"/>
            </a:endParaRPr>
          </a:p>
          <a:p>
            <a:r>
              <a:rPr lang="hr-HR" sz="1300">
                <a:solidFill>
                  <a:schemeClr val="tx1">
                    <a:lumMod val="50000"/>
                    <a:lumOff val="50000"/>
                  </a:schemeClr>
                </a:solidFill>
                <a:latin typeface="Open Sans"/>
                <a:ea typeface="Segoe UI"/>
                <a:cs typeface="Segoe UI"/>
              </a:rPr>
              <a:t>EECO18 Broj javnih uprava ili javnih službi koje primaju potporu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594953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9BEA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42635DC31030408CEE133D5C5468D3" ma:contentTypeVersion="15" ma:contentTypeDescription="Create a new document." ma:contentTypeScope="" ma:versionID="5ab943f9256f1ad20f70d966a056ca7e">
  <xsd:schema xmlns:xsd="http://www.w3.org/2001/XMLSchema" xmlns:xs="http://www.w3.org/2001/XMLSchema" xmlns:p="http://schemas.microsoft.com/office/2006/metadata/properties" xmlns:ns2="cb136fed-6b2a-4920-9c4f-3e8572f31362" xmlns:ns3="8dcd04af-ab25-4704-bca9-97b9aaa55bf4" targetNamespace="http://schemas.microsoft.com/office/2006/metadata/properties" ma:root="true" ma:fieldsID="fb7fea28e4e3c36448214e2cb37b3a14" ns2:_="" ns3:_="">
    <xsd:import namespace="cb136fed-6b2a-4920-9c4f-3e8572f31362"/>
    <xsd:import namespace="8dcd04af-ab25-4704-bca9-97b9aaa55b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36fed-6b2a-4920-9c4f-3e8572f313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d986ede-ccc4-4a57-b6a6-e316a042c0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d04af-ab25-4704-bca9-97b9aaa55bf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230720f-00e1-4389-a857-f7daa368d0e6}" ma:internalName="TaxCatchAll" ma:showField="CatchAllData" ma:web="8dcd04af-ab25-4704-bca9-97b9aaa55b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136fed-6b2a-4920-9c4f-3e8572f31362">
      <Terms xmlns="http://schemas.microsoft.com/office/infopath/2007/PartnerControls"/>
    </lcf76f155ced4ddcb4097134ff3c332f>
    <TaxCatchAll xmlns="8dcd04af-ab25-4704-bca9-97b9aaa55bf4" xsi:nil="true"/>
  </documentManagement>
</p:properties>
</file>

<file path=customXml/itemProps1.xml><?xml version="1.0" encoding="utf-8"?>
<ds:datastoreItem xmlns:ds="http://schemas.openxmlformats.org/officeDocument/2006/customXml" ds:itemID="{29773645-8D37-4207-A54E-C7E613BFBF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0F30F9-94F1-44FF-A4C7-442B55C5B5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136fed-6b2a-4920-9c4f-3e8572f31362"/>
    <ds:schemaRef ds:uri="8dcd04af-ab25-4704-bca9-97b9aaa55b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2A0397-8DEF-4FEF-838F-B7E29393FDDE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a587e19-ebcb-45eb-80a3-2908977f315c"/>
    <ds:schemaRef ds:uri="http://schemas.microsoft.com/office/2006/metadata/properties"/>
    <ds:schemaRef ds:uri="http://purl.org/dc/dcmitype/"/>
    <ds:schemaRef ds:uri="cb136fed-6b2a-4920-9c4f-3e8572f31362"/>
    <ds:schemaRef ds:uri="8dcd04af-ab25-4704-bca9-97b9aaa55bf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13021</TotalTime>
  <Words>1226</Words>
  <Application>Microsoft Office PowerPoint</Application>
  <PresentationFormat>Widescreen</PresentationFormat>
  <Paragraphs>227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Arial,Sans-Serif</vt:lpstr>
      <vt:lpstr>Calibri</vt:lpstr>
      <vt:lpstr>Open Sans</vt:lpstr>
      <vt:lpstr>Open Sans ExtraBold</vt:lpstr>
      <vt:lpstr>Open Sans Light</vt:lpstr>
      <vt:lpstr>Wingdings</vt:lpstr>
      <vt:lpstr>Custom Design</vt:lpstr>
      <vt:lpstr>EU projekti u obrazovanju</vt:lpstr>
      <vt:lpstr>e-Škole</vt:lpstr>
      <vt:lpstr>OP pokazatelji (e-Škole)</vt:lpstr>
      <vt:lpstr>PowerPoint Presentation</vt:lpstr>
      <vt:lpstr>Podrška primjeni digitalnih tehnologija u obrazovanju (BrAIn) </vt:lpstr>
      <vt:lpstr>e-Sveučilišta</vt:lpstr>
      <vt:lpstr>e-Upisi</vt:lpstr>
      <vt:lpstr>PowerPoint Presentation</vt:lpstr>
      <vt:lpstr>Cjelovita informatizacija sustava odgoja i obrazovanja (CISOO)</vt:lpstr>
      <vt:lpstr>Podrška ostvarenju jednakih mogućnosti u obrazovanju za učenike s teškoćama u razvoju "ATTEND"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 što ste htjeli znati o  e-Školama</dc:title>
  <dc:creator>Anja Korda</dc:creator>
  <cp:lastModifiedBy>Filip Kanižaj</cp:lastModifiedBy>
  <cp:revision>868</cp:revision>
  <dcterms:created xsi:type="dcterms:W3CDTF">2019-10-31T11:36:08Z</dcterms:created>
  <dcterms:modified xsi:type="dcterms:W3CDTF">2023-06-05T10:32:33Z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0x0101001142635DC31030408CEE133D5C5468D3</vt:lpwstr>
  </property>
  <property fmtid="{D5CDD505-2E9C-101B-9397-08002B2CF9AE}" pid="3" name="MediaServiceImageTags">
    <vt:lpwstr/>
  </property>
</Properties>
</file>