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1" r:id="rId4"/>
    <p:sldId id="259" r:id="rId5"/>
    <p:sldId id="262" r:id="rId6"/>
    <p:sldId id="260" r:id="rId7"/>
    <p:sldId id="263" r:id="rId8"/>
    <p:sldId id="265" r:id="rId9"/>
    <p:sldId id="257" r:id="rId10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104" d="100"/>
          <a:sy n="104" d="100"/>
        </p:scale>
        <p:origin x="811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5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3319" y="1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7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 dirty="0"/>
              <a:t>Z.Bekić: Umjetna inteligencija - izazovi u sustavu obrazovanja i znanosti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dirty="0"/>
              <a:t>Hrvatski sabor, 6. lipnja 2023.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292431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9183723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7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05.06.2023.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srce.unizg.hr/otvoreni-pristup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807" y="4056962"/>
            <a:ext cx="917784" cy="3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www.srce.unizg.hr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5950051" y="30377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b="0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51" y="4020088"/>
            <a:ext cx="918000" cy="36275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613574" y="3058320"/>
            <a:ext cx="27622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9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pt-B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5" y="2982485"/>
            <a:ext cx="1384975" cy="5400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48126" y="3654941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662737" y="3654941"/>
            <a:ext cx="26639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creativecommons.org/licenses/by/4.0/deed.hr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239506" y="3654941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www.srce.unizg.hr/otvoreni-pristup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hr-HR" dirty="0"/>
              <a:t>Umjetna inteligencija - izazovi u sustavu obrazovanja i znanosti</a:t>
            </a:r>
          </a:p>
          <a:p>
            <a:r>
              <a:rPr lang="hr-HR" dirty="0"/>
              <a:t>Hrvatski sabor, Odbor za obrazovanje, znanost i kulturu, 6. lipnja 2023.</a:t>
            </a:r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www.srce.unizg.hr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5" y="2394290"/>
            <a:ext cx="5186491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000" dirty="0">
                <a:solidFill>
                  <a:schemeClr val="bg1"/>
                </a:solidFill>
              </a:rPr>
              <a:t>Umjetna inteligencija - </a:t>
            </a:r>
            <a:br>
              <a:rPr lang="hr-HR" sz="2000" dirty="0">
                <a:solidFill>
                  <a:schemeClr val="bg1"/>
                </a:solidFill>
              </a:rPr>
            </a:br>
            <a:r>
              <a:rPr lang="hr-HR" sz="2000" dirty="0">
                <a:solidFill>
                  <a:schemeClr val="bg1"/>
                </a:solidFill>
              </a:rPr>
              <a:t>izazovi u sustavu obrazovanja i znanosti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46" y="3195583"/>
            <a:ext cx="4533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dr.sc. Zoran Bekić</a:t>
            </a:r>
          </a:p>
          <a:p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 sabor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 za znanost, obrazovanje i kulturu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Tematska sjednica, 6. lipnja 2023.</a:t>
            </a:r>
          </a:p>
          <a:p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265FA-40C0-4D33-B2A3-DB5D4F6FF1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8" b="37456"/>
          <a:stretch/>
        </p:blipFill>
        <p:spPr>
          <a:xfrm>
            <a:off x="156693" y="337848"/>
            <a:ext cx="1983581" cy="9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3049CF-49BC-4315-8D86-7575E493A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75A9BC-8759-445F-BFDA-2E2FFF13CF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8000"/>
                    </a14:imgEffect>
                    <a14:imgEffect>
                      <a14:saturation sat="33000"/>
                    </a14:imgEffect>
                    <a14:imgEffect>
                      <a14:brightnessContrast bright="30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93846"/>
            <a:ext cx="9144000" cy="414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17A0BF53-8A47-4C77-AF1E-6A9DB1EB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98EC0B-3FAD-4A80-9A52-66F2DE7D2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hr-HR" sz="800" dirty="0"/>
              <a:t>Umjetna inteligencija - izazovi u sustavu obrazovanja i znanosti</a:t>
            </a:r>
          </a:p>
          <a:p>
            <a:r>
              <a:rPr lang="hr-HR" sz="800" dirty="0"/>
              <a:t>Hrvatski sabor, Odbor za obrazovanje, znanost i kulturu, 6. lipnja 2023.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8EDC09-B579-4184-B3C0-96D7D63E53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5" y="108159"/>
            <a:ext cx="3160555" cy="72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2F879B-056D-4A44-8A5C-C8AEC45899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50" y="108159"/>
            <a:ext cx="953513" cy="72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7810E0-F8A2-4F23-8AE7-667C64078D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91" y="108159"/>
            <a:ext cx="981509" cy="72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FB5837-C933-4A95-B1F0-D33B34EE91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6" y="108159"/>
            <a:ext cx="1016471" cy="72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A8AC53-8C48-4206-8307-C4FF56166C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07" y="108159"/>
            <a:ext cx="946849" cy="72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50002E-05A5-480C-801D-1A0C74F483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95" y="108159"/>
            <a:ext cx="1091470" cy="72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D8CE636-AF47-43FA-9DD6-5A45B30E6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268019"/>
            <a:ext cx="8170154" cy="3364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1600" b="1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Neke općenite poruke vezane uz stalno nadolazeće "valove" novih tehnologija, pa tako i umjetne inteligencije:</a:t>
            </a:r>
          </a:p>
          <a:p>
            <a:pPr marL="0" indent="0">
              <a:buNone/>
            </a:pPr>
            <a:endParaRPr lang="hr-HR" sz="1600" b="1" noProof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hr-HR" sz="16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primjena tehnologije ne smije biti sama sebi svrhom ili posljedica trenutne "mode" </a:t>
            </a:r>
          </a:p>
          <a:p>
            <a:r>
              <a:rPr lang="hr-HR" sz="16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gubitak je vremena vođenje rasprava o apsurdnim (izmišljenim) tezama vezanim uz nove tehnologije</a:t>
            </a:r>
          </a:p>
          <a:p>
            <a:r>
              <a:rPr lang="hr-HR" sz="16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umjesto beskonačne elaboracije mogućih negativnih scenarija treba brzo i učinkovito stvarati pravni i etički okvir koji onemogućava zlouporabe, osigurava nadzor čovjeka nad radom sustava, ali je fleksibilan što se tiče omogućavanja dobre / primjerene primjene tehnologije</a:t>
            </a:r>
          </a:p>
          <a:p>
            <a:r>
              <a:rPr lang="hr-HR" sz="16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nije realno zabraniti uporabu novih tehnologija ili nadati se da će nas "već nekako zaobići" - umjesto toga treba promišljati i sustavno implementirati pozitivne  scenarije primjene</a:t>
            </a:r>
          </a:p>
          <a:p>
            <a:r>
              <a:rPr lang="hr-HR" sz="16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strateške odluke i dobro i dugoročno planiranje su temelj za uspješnu primjenu novih tehnologija i dugoročnu održivost inicijative i povezanih infrastruktura  </a:t>
            </a:r>
          </a:p>
          <a:p>
            <a:r>
              <a:rPr lang="hr-HR" sz="16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načelo otvorenosti - otvorene infrastrukture, otvoreno obrazovanje i otvorena znanost</a:t>
            </a:r>
          </a:p>
          <a:p>
            <a:endParaRPr lang="hr-HR" sz="16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0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805806"/>
          </a:xfrm>
        </p:spPr>
        <p:txBody>
          <a:bodyPr/>
          <a:lstStyle/>
          <a:p>
            <a:r>
              <a:rPr lang="hr-HR" cap="small" noProof="0" dirty="0"/>
              <a:t>Tri grupe izazova vezanih uz umjetnu inteligenciju i obrazovni i istraživački sustav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31065"/>
            <a:ext cx="7886700" cy="3501658"/>
          </a:xfrm>
        </p:spPr>
        <p:txBody>
          <a:bodyPr>
            <a:normAutofit/>
          </a:bodyPr>
          <a:lstStyle/>
          <a:p>
            <a:pPr marL="172800" indent="-172800">
              <a:spcBef>
                <a:spcPts val="750"/>
              </a:spcBef>
            </a:pPr>
            <a:r>
              <a:rPr lang="hr-HR" sz="1600" b="1" cap="small" noProof="0" dirty="0">
                <a:solidFill>
                  <a:srgbClr val="C00000"/>
                </a:solidFill>
              </a:rPr>
              <a:t>Kako kvalitetno iskoristiti UI u procesu obrazovanja i istraživanja?</a:t>
            </a:r>
            <a:br>
              <a:rPr lang="hr-HR" sz="1600" b="1" cap="small" noProof="0" dirty="0">
                <a:solidFill>
                  <a:srgbClr val="C00000"/>
                </a:solidFill>
              </a:rPr>
            </a:br>
            <a:r>
              <a:rPr lang="hr-HR" sz="1600" b="1" noProof="0" dirty="0"/>
              <a:t>Primjena</a:t>
            </a:r>
            <a:r>
              <a:rPr lang="hr-HR" sz="1600" noProof="0" dirty="0"/>
              <a:t> metoda, tehnologija i alata umjetne inteligencije </a:t>
            </a:r>
            <a:r>
              <a:rPr lang="hr-HR" sz="1600" b="1" noProof="0" dirty="0"/>
              <a:t>u procesima obrazovanja i istraživanja</a:t>
            </a:r>
            <a:r>
              <a:rPr lang="hr-HR" sz="1600" noProof="0" dirty="0"/>
              <a:t> s ciljem unapređenja tih procesa i njihovih ishoda (uključujući pitanja vezana uz osposobljavanje i unapređenje kompetencija profesora / nastavnika za uporabu UI)</a:t>
            </a:r>
          </a:p>
          <a:p>
            <a:pPr marL="172800" indent="-172800">
              <a:spcBef>
                <a:spcPts val="750"/>
              </a:spcBef>
            </a:pPr>
            <a:r>
              <a:rPr lang="hr-HR" sz="1600" b="1" cap="small" noProof="0" dirty="0">
                <a:solidFill>
                  <a:srgbClr val="C00000"/>
                </a:solidFill>
              </a:rPr>
              <a:t>Kako osposobiti sve studente / građane da uspješno koriste UI?</a:t>
            </a:r>
            <a:br>
              <a:rPr lang="hr-HR" sz="1600" b="1" cap="small" noProof="0" dirty="0">
                <a:solidFill>
                  <a:srgbClr val="C00000"/>
                </a:solidFill>
              </a:rPr>
            </a:br>
            <a:r>
              <a:rPr lang="hr-HR" sz="1600" b="1" noProof="0" dirty="0"/>
              <a:t>Osposobljavanje i unapređenje kompetencija svih studenata </a:t>
            </a:r>
            <a:r>
              <a:rPr lang="hr-HR" sz="1600" noProof="0" dirty="0"/>
              <a:t>/ učenika / svih građana za uporabu i "suživot" s umjetnom inteligencijom u budućem radu, cjeloživotnom učenju i životu općenito</a:t>
            </a:r>
          </a:p>
          <a:p>
            <a:pPr marL="172800" indent="-172800">
              <a:spcBef>
                <a:spcPts val="750"/>
              </a:spcBef>
            </a:pPr>
            <a:r>
              <a:rPr lang="hr-HR" sz="1600" b="1" cap="small" noProof="0" dirty="0">
                <a:solidFill>
                  <a:srgbClr val="C00000"/>
                </a:solidFill>
              </a:rPr>
              <a:t>Kako  osigurati dovoljan broj stručnjaka za područje UI?</a:t>
            </a:r>
            <a:br>
              <a:rPr lang="hr-HR" sz="1600" noProof="0" dirty="0"/>
            </a:br>
            <a:r>
              <a:rPr lang="hr-HR" sz="1600" b="1" noProof="0" dirty="0"/>
              <a:t>Obrazovanje stručnjaka / profesionalaca </a:t>
            </a:r>
            <a:r>
              <a:rPr lang="hr-HR" sz="1600" noProof="0" dirty="0"/>
              <a:t>za područje UI (uključujući IT općenito)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98EC0B-3FAD-4A80-9A52-66F2DE7D2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hr-HR" sz="800" dirty="0"/>
              <a:t>Umjetna inteligencija - izazovi u sustavu obrazovanja i znanosti</a:t>
            </a:r>
          </a:p>
          <a:p>
            <a:r>
              <a:rPr lang="hr-HR" sz="800" dirty="0"/>
              <a:t>Hrvatski sabor, Odbor za obrazovanje, znanost i kulturu, 6. lipnja 2023.</a:t>
            </a:r>
          </a:p>
        </p:txBody>
      </p:sp>
    </p:spTree>
    <p:extLst>
      <p:ext uri="{BB962C8B-B14F-4D97-AF65-F5344CB8AC3E}">
        <p14:creationId xmlns:p14="http://schemas.microsoft.com/office/powerpoint/2010/main" val="22603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04090"/>
            <a:ext cx="7886700" cy="805806"/>
          </a:xfrm>
        </p:spPr>
        <p:txBody>
          <a:bodyPr/>
          <a:lstStyle/>
          <a:p>
            <a:r>
              <a:rPr lang="hr-HR" cap="small" noProof="0" dirty="0"/>
              <a:t>Primjeri mogućnosti i dobre prakse primjene UI u obrazovanju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825661"/>
            <a:ext cx="8193060" cy="3807062"/>
          </a:xfrm>
        </p:spPr>
        <p:txBody>
          <a:bodyPr>
            <a:normAutofit lnSpcReduction="10000"/>
          </a:bodyPr>
          <a:lstStyle/>
          <a:p>
            <a:pPr marL="172800" indent="-172800">
              <a:spcBef>
                <a:spcPts val="750"/>
              </a:spcBef>
            </a:pPr>
            <a:r>
              <a:rPr lang="hr-HR" sz="1400" noProof="0" dirty="0"/>
              <a:t>personalizacija procesa učenja</a:t>
            </a:r>
          </a:p>
          <a:p>
            <a:pPr marL="172800" indent="-172800">
              <a:spcBef>
                <a:spcPts val="750"/>
              </a:spcBef>
            </a:pPr>
            <a:r>
              <a:rPr lang="hr-HR" sz="1400" noProof="0" dirty="0"/>
              <a:t>omogućavanje adaptivnih kurikuluma (brze prilagodbe kurikuluma promjenama u okruženju i stvarnim potrebama)</a:t>
            </a:r>
          </a:p>
          <a:p>
            <a:pPr marL="172800" indent="-172800">
              <a:spcBef>
                <a:spcPts val="750"/>
              </a:spcBef>
            </a:pPr>
            <a:r>
              <a:rPr lang="hr-HR" sz="1400" noProof="0" dirty="0"/>
              <a:t>asistencija osobama s posebnim potrebama – širenje dostupnosti obrazovanja</a:t>
            </a:r>
          </a:p>
          <a:p>
            <a:pPr marL="172800" indent="-172800">
              <a:spcBef>
                <a:spcPts val="750"/>
              </a:spcBef>
            </a:pPr>
            <a:r>
              <a:rPr lang="hr-HR" sz="1400" noProof="0" dirty="0"/>
              <a:t>inteligentne platforme za učenje, uključujući sustave za podršku i savjetovanje studenata (i nastavnika) u režimu 24/365</a:t>
            </a:r>
          </a:p>
          <a:p>
            <a:pPr marL="172800" indent="-172800">
              <a:spcBef>
                <a:spcPts val="750"/>
              </a:spcBef>
            </a:pPr>
            <a:r>
              <a:rPr lang="hr-HR" sz="1400" noProof="0" dirty="0"/>
              <a:t>(djelomična) automatizacija procesa pripreme provjere i same provjere znanja i ocjenjivanja</a:t>
            </a:r>
          </a:p>
          <a:p>
            <a:pPr marL="172800" indent="-172800">
              <a:spcBef>
                <a:spcPts val="750"/>
              </a:spcBef>
            </a:pPr>
            <a:r>
              <a:rPr lang="hr-HR" sz="1400" noProof="0" dirty="0"/>
              <a:t>redizajn obrazovnog procesa na način da vrijeme koje nastavnik i učenik provode zajedno bude iskorišteno za najkvalitetnije forme podučavanje i razvijanje onih znanja i vještina učenika / studenta koji će mu biti potrebni u životu, tipa kritičko razmišljanje, definiranje i rješavanje problema i sl.</a:t>
            </a:r>
            <a:br>
              <a:rPr lang="hr-HR" sz="1400" noProof="0" dirty="0"/>
            </a:br>
            <a:r>
              <a:rPr lang="hr-HR" sz="1400" noProof="0" dirty="0"/>
              <a:t>(npr. analiza outputa kojeg ChatGPT nudi kao esej na neku temu umjesto pisanje eseja)</a:t>
            </a:r>
          </a:p>
          <a:p>
            <a:pPr marL="172800" indent="-172800">
              <a:spcBef>
                <a:spcPts val="750"/>
              </a:spcBef>
            </a:pPr>
            <a:r>
              <a:rPr lang="hr-HR" sz="1400" noProof="0" dirty="0"/>
              <a:t>kvalitetna analitika velikih količina vlastitih i dostupnih otvorenih podataka </a:t>
            </a:r>
          </a:p>
          <a:p>
            <a:pPr marL="172800" indent="-172800">
              <a:spcBef>
                <a:spcPts val="750"/>
              </a:spcBef>
            </a:pPr>
            <a:r>
              <a:rPr lang="hr-HR" sz="1400" noProof="0" dirty="0"/>
              <a:t>unapređenje upravljanja sustavom obrazovanja i obrazovnim institucijama, kroz bolje upravljanje resursima (od onih financijskih do vremena nastavnika, uporabe infrastrukture, automatizacije repetitivnih i rutinskih procesa i sl.) na temelju mnogobrojnih raspoloživih podataka i njihovog praćenja</a:t>
            </a:r>
          </a:p>
          <a:p>
            <a:pPr marL="172800" indent="-172800">
              <a:spcBef>
                <a:spcPts val="750"/>
              </a:spcBef>
            </a:pPr>
            <a:r>
              <a:rPr lang="hr-HR" sz="1400" noProof="0" dirty="0"/>
              <a:t>...</a:t>
            </a:r>
          </a:p>
          <a:p>
            <a:pPr marL="856800" lvl="2" indent="-172800">
              <a:spcBef>
                <a:spcPts val="375"/>
              </a:spcBef>
            </a:pPr>
            <a:endParaRPr lang="hr-HR" sz="1400" noProof="0" dirty="0"/>
          </a:p>
          <a:p>
            <a:pPr marL="684000" lvl="2" indent="0">
              <a:spcBef>
                <a:spcPts val="375"/>
              </a:spcBef>
              <a:buNone/>
            </a:pPr>
            <a:endParaRPr lang="hr-HR" sz="1400" noProof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98EC0B-3FAD-4A80-9A52-66F2DE7D2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hr-HR" sz="800" dirty="0"/>
              <a:t>Umjetna inteligencija - izazovi u sustavu obrazovanja i znanosti</a:t>
            </a:r>
          </a:p>
          <a:p>
            <a:r>
              <a:rPr lang="hr-HR" sz="800" dirty="0"/>
              <a:t>Hrvatski sabor, Odbor za obrazovanje, znanost i kulturu, 6. lipnja 2023.</a:t>
            </a:r>
          </a:p>
        </p:txBody>
      </p:sp>
    </p:spTree>
    <p:extLst>
      <p:ext uri="{BB962C8B-B14F-4D97-AF65-F5344CB8AC3E}">
        <p14:creationId xmlns:p14="http://schemas.microsoft.com/office/powerpoint/2010/main" val="17185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cap="small" noProof="0" dirty="0"/>
              <a:t>Današnje i buduće usluge Srca u službi umjetne inteligencije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9E061-5142-4F9D-8737-4323B9E63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8" b="37456"/>
          <a:stretch/>
        </p:blipFill>
        <p:spPr>
          <a:xfrm>
            <a:off x="3505821" y="2901106"/>
            <a:ext cx="1983581" cy="9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805806"/>
          </a:xfrm>
        </p:spPr>
        <p:txBody>
          <a:bodyPr/>
          <a:lstStyle/>
          <a:p>
            <a:r>
              <a:rPr lang="hr-HR" cap="small" noProof="0" dirty="0"/>
              <a:t>Usluge Srca u službi umjetne inteligencije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31065"/>
            <a:ext cx="7886700" cy="3501658"/>
          </a:xfrm>
        </p:spPr>
        <p:txBody>
          <a:bodyPr/>
          <a:lstStyle/>
          <a:p>
            <a:pPr marL="0" indent="0">
              <a:spcBef>
                <a:spcPts val="750"/>
              </a:spcBef>
              <a:buNone/>
            </a:pPr>
            <a:r>
              <a:rPr lang="hr-HR" b="1" noProof="0" dirty="0">
                <a:solidFill>
                  <a:srgbClr val="C00000"/>
                </a:solidFill>
              </a:rPr>
              <a:t>Hrvatski znanstveni i obrazovni oblak (HR-ZOO) - e-infrastruktura nove generacije</a:t>
            </a:r>
          </a:p>
          <a:p>
            <a:pPr marL="856800" lvl="2" indent="-172800">
              <a:spcBef>
                <a:spcPts val="375"/>
              </a:spcBef>
            </a:pPr>
            <a:endParaRPr lang="hr-HR" noProof="0" dirty="0"/>
          </a:p>
          <a:p>
            <a:pPr marL="684000" lvl="2" indent="0">
              <a:spcBef>
                <a:spcPts val="375"/>
              </a:spcBef>
              <a:buNone/>
            </a:pPr>
            <a:endParaRPr lang="hr-HR" noProof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98EC0B-3FAD-4A80-9A52-66F2DE7D2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hr-HR" sz="800" dirty="0"/>
              <a:t>Umjetna inteligencija - izazovi u sustavu obrazovanja i znanosti</a:t>
            </a:r>
          </a:p>
          <a:p>
            <a:r>
              <a:rPr lang="hr-HR" sz="800" dirty="0"/>
              <a:t>Hrvatski sabor, Odbor za obrazovanje, znanost i kulturu, 6. lipnja 2023.</a:t>
            </a:r>
          </a:p>
        </p:txBody>
      </p:sp>
      <p:pic>
        <p:nvPicPr>
          <p:cNvPr id="1026" name="Picture 2" descr="horizontalni logo HR-ZOO color">
            <a:extLst>
              <a:ext uri="{FF2B5EF4-FFF2-40B4-BE49-F238E27FC236}">
                <a16:creationId xmlns:a16="http://schemas.microsoft.com/office/drawing/2014/main" id="{2D53C14D-A851-4403-B57B-F544D05FD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16" y="415536"/>
            <a:ext cx="1424638" cy="5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6D1BD9-533B-4C6C-9058-2D73204AA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67" y="1522394"/>
            <a:ext cx="1920000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F1D31C-ABE1-4E70-889F-235A34B82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84" y="1522394"/>
            <a:ext cx="1920000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26E8DE-ACA1-4742-8FC0-673107681E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01" y="1522394"/>
            <a:ext cx="1920000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D7F3CC-447B-4C75-89AB-E9C44E5644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8" y="1522394"/>
            <a:ext cx="1920000" cy="10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226EB6-D87C-42C2-AFE5-5F0E71AB3648}"/>
              </a:ext>
            </a:extLst>
          </p:cNvPr>
          <p:cNvSpPr txBox="1"/>
          <p:nvPr/>
        </p:nvSpPr>
        <p:spPr>
          <a:xfrm>
            <a:off x="708872" y="1522394"/>
            <a:ext cx="8499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PC Osijek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BAC77B-5DE8-4DC6-9A47-24EE09ED1004}"/>
              </a:ext>
            </a:extLst>
          </p:cNvPr>
          <p:cNvSpPr txBox="1"/>
          <p:nvPr/>
        </p:nvSpPr>
        <p:spPr>
          <a:xfrm>
            <a:off x="2779781" y="1522394"/>
            <a:ext cx="8445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PC Rijeka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703F0-E711-409F-8D5B-D77E96B90705}"/>
              </a:ext>
            </a:extLst>
          </p:cNvPr>
          <p:cNvSpPr txBox="1"/>
          <p:nvPr/>
        </p:nvSpPr>
        <p:spPr>
          <a:xfrm>
            <a:off x="4822287" y="1513992"/>
            <a:ext cx="7264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PC Split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20BED8-271B-4B7E-929F-C2F3EB2BBF0A}"/>
              </a:ext>
            </a:extLst>
          </p:cNvPr>
          <p:cNvSpPr txBox="1"/>
          <p:nvPr/>
        </p:nvSpPr>
        <p:spPr>
          <a:xfrm>
            <a:off x="6878901" y="1504026"/>
            <a:ext cx="15783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PC Zagreb Borongaj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545628-BB43-450D-ACA6-9562E2800B97}"/>
              </a:ext>
            </a:extLst>
          </p:cNvPr>
          <p:cNvGrpSpPr/>
          <p:nvPr/>
        </p:nvGrpSpPr>
        <p:grpSpPr>
          <a:xfrm>
            <a:off x="686718" y="2807558"/>
            <a:ext cx="11347716" cy="3785424"/>
            <a:chOff x="686718" y="2807558"/>
            <a:chExt cx="11347716" cy="37854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3B43CA-FB69-4D6D-A101-7D58455F5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18" y="2807558"/>
              <a:ext cx="1082042" cy="1620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7019D5-EF0A-4966-9399-4187330EA93A}"/>
                </a:ext>
              </a:extLst>
            </p:cNvPr>
            <p:cNvSpPr txBox="1"/>
            <p:nvPr/>
          </p:nvSpPr>
          <p:spPr>
            <a:xfrm>
              <a:off x="9051010" y="5885096"/>
              <a:ext cx="29834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„Supek” </a:t>
              </a:r>
              <a:endParaRPr lang="en-GB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EF12907-729E-407C-ACEB-1BE432B6B4D7}"/>
              </a:ext>
            </a:extLst>
          </p:cNvPr>
          <p:cNvSpPr txBox="1"/>
          <p:nvPr/>
        </p:nvSpPr>
        <p:spPr>
          <a:xfrm>
            <a:off x="1051505" y="4141629"/>
            <a:ext cx="7729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"Supek"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7C7579-944C-4726-8C3F-3174C12A99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2373" y="2808927"/>
            <a:ext cx="3884311" cy="162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BFC0EB-D19C-403D-8F98-CB65FB8ECB7C}"/>
              </a:ext>
            </a:extLst>
          </p:cNvPr>
          <p:cNvSpPr txBox="1"/>
          <p:nvPr/>
        </p:nvSpPr>
        <p:spPr>
          <a:xfrm>
            <a:off x="4981105" y="4180257"/>
            <a:ext cx="8556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"Vrančić"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8ADEEE2-52CE-4973-AFF4-0426E1BC6E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97" y="2807558"/>
            <a:ext cx="1082038" cy="162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C51489-17EB-412E-9835-F61E05B5BEBE}"/>
              </a:ext>
            </a:extLst>
          </p:cNvPr>
          <p:cNvSpPr txBox="1"/>
          <p:nvPr/>
        </p:nvSpPr>
        <p:spPr>
          <a:xfrm>
            <a:off x="6121214" y="4141629"/>
            <a:ext cx="9945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"Štampar"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778427C-EE4C-4C32-BF93-AC61BE2094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15" y="2814904"/>
            <a:ext cx="1235845" cy="1505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DD4E64A-F131-4403-938A-B135C7473D6C}"/>
              </a:ext>
            </a:extLst>
          </p:cNvPr>
          <p:cNvSpPr txBox="1"/>
          <p:nvPr/>
        </p:nvSpPr>
        <p:spPr>
          <a:xfrm>
            <a:off x="7307294" y="4030216"/>
            <a:ext cx="12748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e-znanstvenici</a:t>
            </a:r>
          </a:p>
        </p:txBody>
      </p:sp>
    </p:spTree>
    <p:extLst>
      <p:ext uri="{BB962C8B-B14F-4D97-AF65-F5344CB8AC3E}">
        <p14:creationId xmlns:p14="http://schemas.microsoft.com/office/powerpoint/2010/main" val="2883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805806"/>
          </a:xfrm>
        </p:spPr>
        <p:txBody>
          <a:bodyPr/>
          <a:lstStyle/>
          <a:p>
            <a:r>
              <a:rPr lang="hr-HR" cap="small" noProof="0" dirty="0"/>
              <a:t>Usluge Srca u službi umjetne inteligencije (2)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31065"/>
            <a:ext cx="7886700" cy="3501658"/>
          </a:xfrm>
        </p:spPr>
        <p:txBody>
          <a:bodyPr>
            <a:normAutofit/>
          </a:bodyPr>
          <a:lstStyle/>
          <a:p>
            <a:pPr marL="172800" indent="-172800">
              <a:spcBef>
                <a:spcPts val="750"/>
              </a:spcBef>
            </a:pPr>
            <a:r>
              <a:rPr lang="hr-HR" sz="1400" noProof="0" dirty="0"/>
              <a:t>postojeći (ISVU, MOZVAG, MERLIN, ...) i novi (CroRIS, ISeVO, ...) </a:t>
            </a:r>
            <a:r>
              <a:rPr lang="hr-HR" sz="1400" b="1" noProof="0" dirty="0"/>
              <a:t>informacijski sustavi i platforme kao prostori i jezera relevantnih povijesnih i aktualnih podataka  </a:t>
            </a:r>
          </a:p>
          <a:p>
            <a:pPr marL="172800" indent="-172800">
              <a:spcBef>
                <a:spcPts val="750"/>
              </a:spcBef>
            </a:pPr>
            <a:r>
              <a:rPr lang="hr-HR" sz="1400" b="1" noProof="0" dirty="0"/>
              <a:t>digitalni repozitoriji </a:t>
            </a:r>
            <a:r>
              <a:rPr lang="hr-HR" sz="1400" noProof="0" dirty="0"/>
              <a:t>(DABAR, HRČAK, ...) </a:t>
            </a:r>
            <a:r>
              <a:rPr lang="hr-HR" sz="1400" b="1" noProof="0" dirty="0"/>
              <a:t>s digitalnim objektima </a:t>
            </a:r>
            <a:r>
              <a:rPr lang="hr-HR" sz="1400" noProof="0" dirty="0"/>
              <a:t>(članci, knjige, istraživački podaci po FAIR načelu, otvoreni obrazovni sadržaji i moduli i sl.) poželjno </a:t>
            </a:r>
            <a:r>
              <a:rPr lang="hr-HR" sz="1400" b="1" noProof="0" dirty="0"/>
              <a:t>u otvorenom pristupu </a:t>
            </a:r>
            <a:r>
              <a:rPr lang="hr-HR" sz="1400" noProof="0" dirty="0"/>
              <a:t>u sklopu šireg zalaganja za otvorenu znanost i otvoreno obrazovanje</a:t>
            </a:r>
          </a:p>
          <a:p>
            <a:pPr marL="172800" indent="-172800">
              <a:spcBef>
                <a:spcPts val="750"/>
              </a:spcBef>
            </a:pPr>
            <a:r>
              <a:rPr lang="hr-HR" sz="1400" b="1" noProof="0" dirty="0"/>
              <a:t>već su implementirani neki jednostavni elementi UI u postojećim sustavima i platformama </a:t>
            </a:r>
            <a:r>
              <a:rPr lang="hr-HR" sz="1400" noProof="0" dirty="0"/>
              <a:t>(npr. ponude kolegija kod upisa na više godine, generiranje i provjera testova, omogućeni personalizirani putevi učenja za svakog studenta, sustavi za prepoznavanje plagijata itd.)...</a:t>
            </a:r>
          </a:p>
          <a:p>
            <a:pPr marL="172800" indent="-172800">
              <a:spcBef>
                <a:spcPts val="750"/>
              </a:spcBef>
            </a:pPr>
            <a:r>
              <a:rPr lang="hr-HR" sz="1400" noProof="0" dirty="0"/>
              <a:t>... ali sigurno postoji prostor za unapređenje – osluškujemo potrebe i želje nastavnika i istraživača za dodavanjem novih konkretnih alata i mogućnosti koje temelje i na UI, </a:t>
            </a:r>
            <a:r>
              <a:rPr lang="hr-HR" sz="1400" u="sng" noProof="0" dirty="0"/>
              <a:t>prilagođenih područjima i konkretnim potrebama</a:t>
            </a:r>
          </a:p>
          <a:p>
            <a:pPr marL="172800" indent="-172800">
              <a:spcBef>
                <a:spcPts val="750"/>
              </a:spcBef>
            </a:pPr>
            <a:r>
              <a:rPr lang="hr-HR" sz="1400" b="1" noProof="0" dirty="0"/>
              <a:t>Centar za e-učenje </a:t>
            </a:r>
            <a:r>
              <a:rPr lang="hr-HR" sz="1400" noProof="0" dirty="0"/>
              <a:t>(CEU) Srca - 15 godina tradicije usavršavanja i unapređenja kompetencija sveučilišnih nastavnika u području primjene novih (IT) tehnologija  </a:t>
            </a:r>
          </a:p>
          <a:p>
            <a:pPr marL="172800" indent="-172800">
              <a:spcBef>
                <a:spcPts val="750"/>
              </a:spcBef>
            </a:pPr>
            <a:endParaRPr lang="hr-HR" sz="1400" noProof="0" dirty="0"/>
          </a:p>
          <a:p>
            <a:pPr marL="856800" lvl="2" indent="-172800">
              <a:spcBef>
                <a:spcPts val="375"/>
              </a:spcBef>
            </a:pPr>
            <a:endParaRPr lang="hr-HR" sz="1400" noProof="0" dirty="0"/>
          </a:p>
          <a:p>
            <a:pPr marL="684000" lvl="2" indent="0">
              <a:spcBef>
                <a:spcPts val="375"/>
              </a:spcBef>
              <a:buNone/>
            </a:pPr>
            <a:endParaRPr lang="hr-HR" sz="1400" noProof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98EC0B-3FAD-4A80-9A52-66F2DE7D2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hr-HR" sz="800" dirty="0"/>
              <a:t>Umjetna inteligencija - izazovi u sustavu obrazovanja i znanosti</a:t>
            </a:r>
          </a:p>
          <a:p>
            <a:r>
              <a:rPr lang="hr-HR" sz="800" dirty="0"/>
              <a:t>Hrvatski sabor, Odbor za obrazovanje, znanost i kulturu, 6. lipnja 2023.</a:t>
            </a:r>
          </a:p>
        </p:txBody>
      </p:sp>
    </p:spTree>
    <p:extLst>
      <p:ext uri="{BB962C8B-B14F-4D97-AF65-F5344CB8AC3E}">
        <p14:creationId xmlns:p14="http://schemas.microsoft.com/office/powerpoint/2010/main" val="226700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noProof="0" dirty="0"/>
              <a:t>Umjetna inteligencija - </a:t>
            </a:r>
            <a:br>
              <a:rPr lang="hr-HR" noProof="0" dirty="0"/>
            </a:br>
            <a:r>
              <a:rPr lang="hr-HR" noProof="0" dirty="0"/>
              <a:t>izazovi u sustavu obrazovanja i znanosti</a:t>
            </a:r>
            <a:br>
              <a:rPr lang="hr-HR" noProof="0" dirty="0"/>
            </a:br>
            <a:r>
              <a:rPr lang="hr-HR" sz="1400" i="1" noProof="0" dirty="0">
                <a:solidFill>
                  <a:schemeClr val="tx1"/>
                </a:solidFill>
              </a:rPr>
              <a:t>dr.sc. Zoran Bekić</a:t>
            </a:r>
            <a:endParaRPr lang="hr-HR" i="1" noProof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750"/>
              </a:spcBef>
            </a:pPr>
            <a:r>
              <a:rPr lang="hr-HR" noProof="0" dirty="0"/>
              <a:t>Hrvatski sabor, Odbor za obrazovanje, znanost i kulturu</a:t>
            </a:r>
            <a:br>
              <a:rPr lang="hr-HR" noProof="0" dirty="0"/>
            </a:br>
            <a:r>
              <a:rPr lang="hr-HR" sz="1200" i="1" noProof="0" dirty="0"/>
              <a:t>Tematska sjednica, 6. lipnja 2023. godine</a:t>
            </a:r>
            <a:endParaRPr lang="hr-HR" i="1" noProof="0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804</TotalTime>
  <Words>881</Words>
  <Application>Microsoft Office PowerPoint</Application>
  <PresentationFormat>On-screen Show (16:9)</PresentationFormat>
  <Paragraphs>62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Roboto</vt:lpstr>
      <vt:lpstr>Srce - 4x3</vt:lpstr>
      <vt:lpstr>Imenovanje-Nekomercijalno-Bez prerada (CC BY-NC-ND)</vt:lpstr>
      <vt:lpstr>PowerPoint Presentation</vt:lpstr>
      <vt:lpstr>PowerPoint Presentation</vt:lpstr>
      <vt:lpstr>Tri grupe izazova vezanih uz umjetnu inteligenciju i obrazovni i istraživački sustav</vt:lpstr>
      <vt:lpstr>Primjeri mogućnosti i dobre prakse primjene UI u obrazovanju</vt:lpstr>
      <vt:lpstr>Današnje i buduće usluge Srca u službi umjetne inteligencije</vt:lpstr>
      <vt:lpstr>Usluge Srca u službi umjetne inteligencije (1)</vt:lpstr>
      <vt:lpstr>Usluge Srca u službi umjetne inteligencije (2) </vt:lpstr>
      <vt:lpstr>Umjetna inteligencija -  izazovi u sustavu obrazovanja i znanosti dr.sc. Zoran Bekić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Bekić</dc:creator>
  <cp:lastModifiedBy>Zoran Bekic</cp:lastModifiedBy>
  <cp:revision>74</cp:revision>
  <cp:lastPrinted>2014-06-24T07:01:20Z</cp:lastPrinted>
  <dcterms:created xsi:type="dcterms:W3CDTF">2014-09-19T07:16:42Z</dcterms:created>
  <dcterms:modified xsi:type="dcterms:W3CDTF">2023-06-05T08:01:22Z</dcterms:modified>
</cp:coreProperties>
</file>