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4"/>
  </p:sldMasterIdLst>
  <p:notesMasterIdLst>
    <p:notesMasterId r:id="rId17"/>
  </p:notesMasterIdLst>
  <p:handoutMasterIdLst>
    <p:handoutMasterId r:id="rId18"/>
  </p:handoutMasterIdLst>
  <p:sldIdLst>
    <p:sldId id="265" r:id="rId5"/>
    <p:sldId id="329" r:id="rId6"/>
    <p:sldId id="344" r:id="rId7"/>
    <p:sldId id="345" r:id="rId8"/>
    <p:sldId id="349" r:id="rId9"/>
    <p:sldId id="348" r:id="rId10"/>
    <p:sldId id="350" r:id="rId11"/>
    <p:sldId id="321" r:id="rId12"/>
    <p:sldId id="351" r:id="rId13"/>
    <p:sldId id="353" r:id="rId14"/>
    <p:sldId id="354" r:id="rId15"/>
    <p:sldId id="355" r:id="rId16"/>
  </p:sldIdLst>
  <p:sldSz cx="9144000" cy="6858000" type="screen4x3"/>
  <p:notesSz cx="6724650" cy="9774238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rana Barisic" initials="ZB" lastIdx="1" clrIdx="0">
    <p:extLst>
      <p:ext uri="{19B8F6BF-5375-455C-9EA6-DF929625EA0E}">
        <p15:presenceInfo xmlns:p15="http://schemas.microsoft.com/office/powerpoint/2012/main" userId="S::zorana.barisic@ucitelji.hr::3a7bfa76-74ad-4e56-b2ea-db28e9f3e0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9900CC"/>
    <a:srgbClr val="CC33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56"/>
    <p:restoredTop sz="92598" autoAdjust="0"/>
  </p:normalViewPr>
  <p:slideViewPr>
    <p:cSldViewPr snapToGrid="0">
      <p:cViewPr varScale="1">
        <p:scale>
          <a:sx n="76" d="100"/>
          <a:sy n="76" d="100"/>
        </p:scale>
        <p:origin x="121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79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589714-48F0-42F6-917D-D3F20C723349}" type="doc">
      <dgm:prSet loTypeId="urn:microsoft.com/office/officeart/2005/8/layout/h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E95AC22E-D56C-4B6B-99FE-0C201A3CAEBF}">
      <dgm:prSet phldrT="[Text]" custT="1"/>
      <dgm:spPr/>
      <dgm:t>
        <a:bodyPr/>
        <a:lstStyle/>
        <a:p>
          <a:r>
            <a:rPr lang="hr-HR" sz="3200" dirty="0">
              <a:latin typeface="Garamond" panose="02020404030301010803" pitchFamily="18" charset="0"/>
            </a:rPr>
            <a:t>Prednosti UI</a:t>
          </a:r>
          <a:endParaRPr lang="en-US" sz="3200" dirty="0">
            <a:latin typeface="Garamond" panose="02020404030301010803" pitchFamily="18" charset="0"/>
          </a:endParaRPr>
        </a:p>
      </dgm:t>
    </dgm:pt>
    <dgm:pt modelId="{A9CAD165-37F9-462E-BE83-FF3E3CFDC7D2}" type="parTrans" cxnId="{7AF00D8A-E079-49E5-B18A-296A5C120184}">
      <dgm:prSet/>
      <dgm:spPr/>
      <dgm:t>
        <a:bodyPr/>
        <a:lstStyle/>
        <a:p>
          <a:endParaRPr lang="en-US"/>
        </a:p>
      </dgm:t>
    </dgm:pt>
    <dgm:pt modelId="{F4190395-7F35-404F-A7F1-CEA001E309E8}" type="sibTrans" cxnId="{7AF00D8A-E079-49E5-B18A-296A5C120184}">
      <dgm:prSet/>
      <dgm:spPr/>
      <dgm:t>
        <a:bodyPr/>
        <a:lstStyle/>
        <a:p>
          <a:endParaRPr lang="en-US"/>
        </a:p>
      </dgm:t>
    </dgm:pt>
    <dgm:pt modelId="{369B93EC-A7AF-4180-A6F9-720D3D4BB1A9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Jača ljudski potencijal za mnoge izume i znanstvene radove</a:t>
          </a:r>
        </a:p>
      </dgm:t>
    </dgm:pt>
    <dgm:pt modelId="{A996C703-589C-41FA-94D2-1BE195D8A3AF}" type="parTrans" cxnId="{FDBF4160-F60C-475C-93EA-8C5356819D9F}">
      <dgm:prSet/>
      <dgm:spPr/>
      <dgm:t>
        <a:bodyPr/>
        <a:lstStyle/>
        <a:p>
          <a:endParaRPr lang="en-US"/>
        </a:p>
      </dgm:t>
    </dgm:pt>
    <dgm:pt modelId="{B8F8583E-9585-419B-9467-4D15C88B6B79}" type="sibTrans" cxnId="{FDBF4160-F60C-475C-93EA-8C5356819D9F}">
      <dgm:prSet/>
      <dgm:spPr/>
      <dgm:t>
        <a:bodyPr/>
        <a:lstStyle/>
        <a:p>
          <a:endParaRPr lang="en-US"/>
        </a:p>
      </dgm:t>
    </dgm:pt>
    <dgm:pt modelId="{D61CE560-2DB2-4746-B05C-0EA5DBD49D48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Razvija suradnju znanstvenih organizacija i javnog sektora u rješavanju društvenih izazova </a:t>
          </a:r>
        </a:p>
      </dgm:t>
    </dgm:pt>
    <dgm:pt modelId="{4F5DBF8F-4A3A-45DF-825E-6FBDAF869201}" type="parTrans" cxnId="{8EA0BF94-AFC4-46BA-B7A4-CEB1136CC566}">
      <dgm:prSet/>
      <dgm:spPr/>
      <dgm:t>
        <a:bodyPr/>
        <a:lstStyle/>
        <a:p>
          <a:endParaRPr lang="en-US"/>
        </a:p>
      </dgm:t>
    </dgm:pt>
    <dgm:pt modelId="{CE81F53B-93D3-46E3-B104-7748C416C402}" type="sibTrans" cxnId="{8EA0BF94-AFC4-46BA-B7A4-CEB1136CC566}">
      <dgm:prSet/>
      <dgm:spPr/>
      <dgm:t>
        <a:bodyPr/>
        <a:lstStyle/>
        <a:p>
          <a:endParaRPr lang="en-US"/>
        </a:p>
      </dgm:t>
    </dgm:pt>
    <dgm:pt modelId="{A8A2D36A-CD56-4126-BF69-BC1423DC9BC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Rezultira boljim prilikama za sinergije javnog i privatnog sektora za konkurentnije gospodarstvo</a:t>
          </a:r>
        </a:p>
      </dgm:t>
    </dgm:pt>
    <dgm:pt modelId="{2586ABA8-EF4D-43A1-9BAC-9590895FE6A9}" type="parTrans" cxnId="{5695461A-BE3F-4EDE-9715-178E1098CDA6}">
      <dgm:prSet/>
      <dgm:spPr/>
      <dgm:t>
        <a:bodyPr/>
        <a:lstStyle/>
        <a:p>
          <a:endParaRPr lang="en-US"/>
        </a:p>
      </dgm:t>
    </dgm:pt>
    <dgm:pt modelId="{25221908-036F-499C-B96C-6FEA53002D20}" type="sibTrans" cxnId="{5695461A-BE3F-4EDE-9715-178E1098CDA6}">
      <dgm:prSet/>
      <dgm:spPr/>
      <dgm:t>
        <a:bodyPr/>
        <a:lstStyle/>
        <a:p>
          <a:endParaRPr lang="en-US"/>
        </a:p>
      </dgm:t>
    </dgm:pt>
    <dgm:pt modelId="{D22EF718-777A-4CBE-A56B-450FDD19A27E}">
      <dgm:prSet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Primjenjivost rješenja baziranih na UI za gotovo sva područja i sektore (pametni gradovi, transport, turizam, zdravstvo, itd.)</a:t>
          </a:r>
        </a:p>
      </dgm:t>
    </dgm:pt>
    <dgm:pt modelId="{B7CC6890-F206-48E5-8836-81FD748B7E8E}" type="parTrans" cxnId="{3D5A3F70-FDD0-4CCC-AA12-1FCAC5BBE021}">
      <dgm:prSet/>
      <dgm:spPr/>
      <dgm:t>
        <a:bodyPr/>
        <a:lstStyle/>
        <a:p>
          <a:endParaRPr lang="en-US"/>
        </a:p>
      </dgm:t>
    </dgm:pt>
    <dgm:pt modelId="{9303F8AA-2CCD-434C-B9D5-C5B88D140129}" type="sibTrans" cxnId="{3D5A3F70-FDD0-4CCC-AA12-1FCAC5BBE021}">
      <dgm:prSet/>
      <dgm:spPr/>
      <dgm:t>
        <a:bodyPr/>
        <a:lstStyle/>
        <a:p>
          <a:endParaRPr lang="en-US"/>
        </a:p>
      </dgm:t>
    </dgm:pt>
    <dgm:pt modelId="{7BEF07DF-06DC-4E11-BBB3-D8B5BE25BE41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Povećava razinu znanstvene efikasnosti (dostupnost, brzina)</a:t>
          </a:r>
        </a:p>
      </dgm:t>
    </dgm:pt>
    <dgm:pt modelId="{05064A6D-4ACF-47FD-A947-C28AED6B07C5}" type="parTrans" cxnId="{88962A29-7AD1-4FB2-966A-957F299D20C0}">
      <dgm:prSet/>
      <dgm:spPr/>
      <dgm:t>
        <a:bodyPr/>
        <a:lstStyle/>
        <a:p>
          <a:endParaRPr lang="en-US"/>
        </a:p>
      </dgm:t>
    </dgm:pt>
    <dgm:pt modelId="{E5873E58-9741-47B0-8407-799EEA7943E0}" type="sibTrans" cxnId="{88962A29-7AD1-4FB2-966A-957F299D20C0}">
      <dgm:prSet/>
      <dgm:spPr/>
      <dgm:t>
        <a:bodyPr/>
        <a:lstStyle/>
        <a:p>
          <a:endParaRPr lang="en-US"/>
        </a:p>
      </dgm:t>
    </dgm:pt>
    <dgm:pt modelId="{B08E24DF-E359-474B-A1FA-7D02312CE4D6}" type="pres">
      <dgm:prSet presAssocID="{9D589714-48F0-42F6-917D-D3F20C723349}" presName="linearFlow" presStyleCnt="0">
        <dgm:presLayoutVars>
          <dgm:dir/>
          <dgm:animLvl val="lvl"/>
          <dgm:resizeHandles/>
        </dgm:presLayoutVars>
      </dgm:prSet>
      <dgm:spPr/>
    </dgm:pt>
    <dgm:pt modelId="{739FFB0A-515E-443A-B123-26EA0655AD6C}" type="pres">
      <dgm:prSet presAssocID="{E95AC22E-D56C-4B6B-99FE-0C201A3CAEBF}" presName="compositeNode" presStyleCnt="0">
        <dgm:presLayoutVars>
          <dgm:bulletEnabled val="1"/>
        </dgm:presLayoutVars>
      </dgm:prSet>
      <dgm:spPr/>
    </dgm:pt>
    <dgm:pt modelId="{38EB4F37-C650-4303-A24C-A8628564A3D1}" type="pres">
      <dgm:prSet presAssocID="{E95AC22E-D56C-4B6B-99FE-0C201A3CAEBF}" presName="image" presStyleLbl="fgImgPlace1" presStyleIdx="0" presStyleCnt="1" custLinFactNeighborX="4685" custLinFactNeighborY="-33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9E9C0E2-315C-4666-AEDC-7E4EA358222C}" type="pres">
      <dgm:prSet presAssocID="{E95AC22E-D56C-4B6B-99FE-0C201A3CAEBF}" presName="childNode" presStyleLbl="node1" presStyleIdx="0" presStyleCnt="1" custLinFactNeighborX="393" custLinFactNeighborY="141">
        <dgm:presLayoutVars>
          <dgm:bulletEnabled val="1"/>
        </dgm:presLayoutVars>
      </dgm:prSet>
      <dgm:spPr/>
    </dgm:pt>
    <dgm:pt modelId="{B97577E0-4380-4B48-88BE-972CD903FAC6}" type="pres">
      <dgm:prSet presAssocID="{E95AC22E-D56C-4B6B-99FE-0C201A3CAEBF}" presName="parentNode" presStyleLbl="revTx" presStyleIdx="0" presStyleCnt="1">
        <dgm:presLayoutVars>
          <dgm:chMax val="0"/>
          <dgm:bulletEnabled val="1"/>
        </dgm:presLayoutVars>
      </dgm:prSet>
      <dgm:spPr/>
    </dgm:pt>
  </dgm:ptLst>
  <dgm:cxnLst>
    <dgm:cxn modelId="{5695461A-BE3F-4EDE-9715-178E1098CDA6}" srcId="{E95AC22E-D56C-4B6B-99FE-0C201A3CAEBF}" destId="{A8A2D36A-CD56-4126-BF69-BC1423DC9BC6}" srcOrd="3" destOrd="0" parTransId="{2586ABA8-EF4D-43A1-9BAC-9590895FE6A9}" sibTransId="{25221908-036F-499C-B96C-6FEA53002D20}"/>
    <dgm:cxn modelId="{88962A29-7AD1-4FB2-966A-957F299D20C0}" srcId="{E95AC22E-D56C-4B6B-99FE-0C201A3CAEBF}" destId="{7BEF07DF-06DC-4E11-BBB3-D8B5BE25BE41}" srcOrd="0" destOrd="0" parTransId="{05064A6D-4ACF-47FD-A947-C28AED6B07C5}" sibTransId="{E5873E58-9741-47B0-8407-799EEA7943E0}"/>
    <dgm:cxn modelId="{FDBF4160-F60C-475C-93EA-8C5356819D9F}" srcId="{E95AC22E-D56C-4B6B-99FE-0C201A3CAEBF}" destId="{369B93EC-A7AF-4180-A6F9-720D3D4BB1A9}" srcOrd="1" destOrd="0" parTransId="{A996C703-589C-41FA-94D2-1BE195D8A3AF}" sibTransId="{B8F8583E-9585-419B-9467-4D15C88B6B79}"/>
    <dgm:cxn modelId="{3D5A3F70-FDD0-4CCC-AA12-1FCAC5BBE021}" srcId="{E95AC22E-D56C-4B6B-99FE-0C201A3CAEBF}" destId="{D22EF718-777A-4CBE-A56B-450FDD19A27E}" srcOrd="4" destOrd="0" parTransId="{B7CC6890-F206-48E5-8836-81FD748B7E8E}" sibTransId="{9303F8AA-2CCD-434C-B9D5-C5B88D140129}"/>
    <dgm:cxn modelId="{3B3F9373-C7F1-48DA-A019-37BD5F8F5A12}" type="presOf" srcId="{9D589714-48F0-42F6-917D-D3F20C723349}" destId="{B08E24DF-E359-474B-A1FA-7D02312CE4D6}" srcOrd="0" destOrd="0" presId="urn:microsoft.com/office/officeart/2005/8/layout/hList2"/>
    <dgm:cxn modelId="{4A89B874-F1E8-420C-8C1B-C613D429ED43}" type="presOf" srcId="{E95AC22E-D56C-4B6B-99FE-0C201A3CAEBF}" destId="{B97577E0-4380-4B48-88BE-972CD903FAC6}" srcOrd="0" destOrd="0" presId="urn:microsoft.com/office/officeart/2005/8/layout/hList2"/>
    <dgm:cxn modelId="{7AF00D8A-E079-49E5-B18A-296A5C120184}" srcId="{9D589714-48F0-42F6-917D-D3F20C723349}" destId="{E95AC22E-D56C-4B6B-99FE-0C201A3CAEBF}" srcOrd="0" destOrd="0" parTransId="{A9CAD165-37F9-462E-BE83-FF3E3CFDC7D2}" sibTransId="{F4190395-7F35-404F-A7F1-CEA001E309E8}"/>
    <dgm:cxn modelId="{8EA0BF94-AFC4-46BA-B7A4-CEB1136CC566}" srcId="{E95AC22E-D56C-4B6B-99FE-0C201A3CAEBF}" destId="{D61CE560-2DB2-4746-B05C-0EA5DBD49D48}" srcOrd="2" destOrd="0" parTransId="{4F5DBF8F-4A3A-45DF-825E-6FBDAF869201}" sibTransId="{CE81F53B-93D3-46E3-B104-7748C416C402}"/>
    <dgm:cxn modelId="{7AFB43C5-8456-4405-A1CF-6F7784FAE8A5}" type="presOf" srcId="{7BEF07DF-06DC-4E11-BBB3-D8B5BE25BE41}" destId="{79E9C0E2-315C-4666-AEDC-7E4EA358222C}" srcOrd="0" destOrd="0" presId="urn:microsoft.com/office/officeart/2005/8/layout/hList2"/>
    <dgm:cxn modelId="{D704D9D7-BA31-409A-98E1-D438550AB7DC}" type="presOf" srcId="{A8A2D36A-CD56-4126-BF69-BC1423DC9BC6}" destId="{79E9C0E2-315C-4666-AEDC-7E4EA358222C}" srcOrd="0" destOrd="3" presId="urn:microsoft.com/office/officeart/2005/8/layout/hList2"/>
    <dgm:cxn modelId="{028949D8-FDB6-4520-8065-218EEF4D79B3}" type="presOf" srcId="{369B93EC-A7AF-4180-A6F9-720D3D4BB1A9}" destId="{79E9C0E2-315C-4666-AEDC-7E4EA358222C}" srcOrd="0" destOrd="1" presId="urn:microsoft.com/office/officeart/2005/8/layout/hList2"/>
    <dgm:cxn modelId="{FF44F2E0-0E54-4E35-B821-B418B14E9DF9}" type="presOf" srcId="{D22EF718-777A-4CBE-A56B-450FDD19A27E}" destId="{79E9C0E2-315C-4666-AEDC-7E4EA358222C}" srcOrd="0" destOrd="4" presId="urn:microsoft.com/office/officeart/2005/8/layout/hList2"/>
    <dgm:cxn modelId="{F50D9AE8-0A72-49AD-9583-1533227A565C}" type="presOf" srcId="{D61CE560-2DB2-4746-B05C-0EA5DBD49D48}" destId="{79E9C0E2-315C-4666-AEDC-7E4EA358222C}" srcOrd="0" destOrd="2" presId="urn:microsoft.com/office/officeart/2005/8/layout/hList2"/>
    <dgm:cxn modelId="{BC57EBE6-564D-43DF-8AA3-EFAF3431232F}" type="presParOf" srcId="{B08E24DF-E359-474B-A1FA-7D02312CE4D6}" destId="{739FFB0A-515E-443A-B123-26EA0655AD6C}" srcOrd="0" destOrd="0" presId="urn:microsoft.com/office/officeart/2005/8/layout/hList2"/>
    <dgm:cxn modelId="{39B632EE-E010-426B-B0C4-C0C18DB3998B}" type="presParOf" srcId="{739FFB0A-515E-443A-B123-26EA0655AD6C}" destId="{38EB4F37-C650-4303-A24C-A8628564A3D1}" srcOrd="0" destOrd="0" presId="urn:microsoft.com/office/officeart/2005/8/layout/hList2"/>
    <dgm:cxn modelId="{256A0246-6337-4812-BBAB-BAECB4FE7C82}" type="presParOf" srcId="{739FFB0A-515E-443A-B123-26EA0655AD6C}" destId="{79E9C0E2-315C-4666-AEDC-7E4EA358222C}" srcOrd="1" destOrd="0" presId="urn:microsoft.com/office/officeart/2005/8/layout/hList2"/>
    <dgm:cxn modelId="{13BD0758-4E2B-4C61-A929-8BC749BA1511}" type="presParOf" srcId="{739FFB0A-515E-443A-B123-26EA0655AD6C}" destId="{B97577E0-4380-4B48-88BE-972CD903FAC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589714-48F0-42F6-917D-D3F20C723349}" type="doc">
      <dgm:prSet loTypeId="urn:microsoft.com/office/officeart/2005/8/layout/h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E95AC22E-D56C-4B6B-99FE-0C201A3CAEBF}">
      <dgm:prSet phldrT="[Text]" custT="1"/>
      <dgm:spPr/>
      <dgm:t>
        <a:bodyPr/>
        <a:lstStyle/>
        <a:p>
          <a:r>
            <a:rPr lang="hr-HR" sz="3200" dirty="0">
              <a:latin typeface="Garamond" panose="02020404030301010803" pitchFamily="18" charset="0"/>
            </a:rPr>
            <a:t>Opasnosti UI</a:t>
          </a:r>
          <a:endParaRPr lang="en-US" sz="3200" dirty="0">
            <a:latin typeface="Garamond" panose="02020404030301010803" pitchFamily="18" charset="0"/>
          </a:endParaRPr>
        </a:p>
      </dgm:t>
    </dgm:pt>
    <dgm:pt modelId="{A9CAD165-37F9-462E-BE83-FF3E3CFDC7D2}" type="parTrans" cxnId="{7AF00D8A-E079-49E5-B18A-296A5C120184}">
      <dgm:prSet/>
      <dgm:spPr/>
      <dgm:t>
        <a:bodyPr/>
        <a:lstStyle/>
        <a:p>
          <a:endParaRPr lang="en-US"/>
        </a:p>
      </dgm:t>
    </dgm:pt>
    <dgm:pt modelId="{F4190395-7F35-404F-A7F1-CEA001E309E8}" type="sibTrans" cxnId="{7AF00D8A-E079-49E5-B18A-296A5C120184}">
      <dgm:prSet/>
      <dgm:spPr/>
      <dgm:t>
        <a:bodyPr/>
        <a:lstStyle/>
        <a:p>
          <a:endParaRPr lang="en-US"/>
        </a:p>
      </dgm:t>
    </dgm:pt>
    <dgm:pt modelId="{FF64337C-57AB-40BA-9F96-91FCE329D3B9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Nedostatak nestandardnog razmišljanja (mogućnost lažnih rezultata)</a:t>
          </a:r>
        </a:p>
      </dgm:t>
    </dgm:pt>
    <dgm:pt modelId="{76008A48-3EC1-4312-BED2-6394221F3364}" type="parTrans" cxnId="{5FF11BF3-B69B-4314-BA9C-D9BE8A48B8C3}">
      <dgm:prSet/>
      <dgm:spPr/>
      <dgm:t>
        <a:bodyPr/>
        <a:lstStyle/>
        <a:p>
          <a:endParaRPr lang="en-US"/>
        </a:p>
      </dgm:t>
    </dgm:pt>
    <dgm:pt modelId="{BA415221-D50B-4A49-8F85-5283A9EBDA02}" type="sibTrans" cxnId="{5FF11BF3-B69B-4314-BA9C-D9BE8A48B8C3}">
      <dgm:prSet/>
      <dgm:spPr/>
      <dgm:t>
        <a:bodyPr/>
        <a:lstStyle/>
        <a:p>
          <a:endParaRPr lang="en-US"/>
        </a:p>
      </dgm:t>
    </dgm:pt>
    <dgm:pt modelId="{5664BA96-DAC6-4DDC-8197-7BC6A1F134EE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Nedostatak emocija, kreativnosti</a:t>
          </a:r>
        </a:p>
      </dgm:t>
    </dgm:pt>
    <dgm:pt modelId="{E01D0371-B40B-4D55-938F-24EA26782C20}" type="parTrans" cxnId="{1687A7C1-587B-4138-84CA-DDCC0AB99C33}">
      <dgm:prSet/>
      <dgm:spPr/>
      <dgm:t>
        <a:bodyPr/>
        <a:lstStyle/>
        <a:p>
          <a:endParaRPr lang="en-US"/>
        </a:p>
      </dgm:t>
    </dgm:pt>
    <dgm:pt modelId="{9D074D93-B20B-4A2A-ACEE-0D0E39B376FA}" type="sibTrans" cxnId="{1687A7C1-587B-4138-84CA-DDCC0AB99C33}">
      <dgm:prSet/>
      <dgm:spPr/>
      <dgm:t>
        <a:bodyPr/>
        <a:lstStyle/>
        <a:p>
          <a:endParaRPr lang="en-US"/>
        </a:p>
      </dgm:t>
    </dgm:pt>
    <dgm:pt modelId="{2FC06BFF-B627-4046-A1CC-4E4B35A33A63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Visoki troškovi stvaranja UI </a:t>
          </a:r>
        </a:p>
      </dgm:t>
    </dgm:pt>
    <dgm:pt modelId="{F9C19B3A-6249-4EE4-BB95-F09EFDB6AC77}" type="parTrans" cxnId="{BE242FEF-AEE0-4945-8D7E-957652F09325}">
      <dgm:prSet/>
      <dgm:spPr/>
      <dgm:t>
        <a:bodyPr/>
        <a:lstStyle/>
        <a:p>
          <a:endParaRPr lang="en-US"/>
        </a:p>
      </dgm:t>
    </dgm:pt>
    <dgm:pt modelId="{90E50C22-FD05-468D-8682-994D11EFEEB3}" type="sibTrans" cxnId="{BE242FEF-AEE0-4945-8D7E-957652F09325}">
      <dgm:prSet/>
      <dgm:spPr/>
      <dgm:t>
        <a:bodyPr/>
        <a:lstStyle/>
        <a:p>
          <a:endParaRPr lang="en-US"/>
        </a:p>
      </dgm:t>
    </dgm:pt>
    <dgm:pt modelId="{2C7EA747-1CB2-4DDE-9E4E-AAB19673AB4D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Pitanje zaštite intelektualnog vlasništva</a:t>
          </a:r>
        </a:p>
      </dgm:t>
    </dgm:pt>
    <dgm:pt modelId="{29FF8DBB-69DC-4F34-8695-8F509A758E58}" type="parTrans" cxnId="{49DF55E7-6395-439E-B698-2F44F6534EA4}">
      <dgm:prSet/>
      <dgm:spPr/>
      <dgm:t>
        <a:bodyPr/>
        <a:lstStyle/>
        <a:p>
          <a:endParaRPr lang="en-US"/>
        </a:p>
      </dgm:t>
    </dgm:pt>
    <dgm:pt modelId="{AE9F9718-A747-4DA0-AA0A-6EBDB2602AE3}" type="sibTrans" cxnId="{49DF55E7-6395-439E-B698-2F44F6534EA4}">
      <dgm:prSet/>
      <dgm:spPr/>
      <dgm:t>
        <a:bodyPr/>
        <a:lstStyle/>
        <a:p>
          <a:endParaRPr lang="en-US"/>
        </a:p>
      </dgm:t>
    </dgm:pt>
    <dgm:pt modelId="{37162DAB-8BF2-4C6B-8831-1F46D9A1B1F2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hr-HR" sz="2000" noProof="0" dirty="0">
              <a:latin typeface="Garamond" panose="02020404030301010803" pitchFamily="18" charset="0"/>
            </a:rPr>
            <a:t>Pitanje moralne odgovornosti (kako, kada i za što koristimo UI)</a:t>
          </a:r>
        </a:p>
      </dgm:t>
    </dgm:pt>
    <dgm:pt modelId="{3CDD5558-74D5-47F3-80FF-53C9730169A2}" type="parTrans" cxnId="{ACC21264-150A-4A9D-8DB8-07335DEAECC4}">
      <dgm:prSet/>
      <dgm:spPr/>
      <dgm:t>
        <a:bodyPr/>
        <a:lstStyle/>
        <a:p>
          <a:endParaRPr lang="en-US"/>
        </a:p>
      </dgm:t>
    </dgm:pt>
    <dgm:pt modelId="{D7969B9B-C7EA-4BD5-95CE-C7CB7B89ACCC}" type="sibTrans" cxnId="{ACC21264-150A-4A9D-8DB8-07335DEAECC4}">
      <dgm:prSet/>
      <dgm:spPr/>
      <dgm:t>
        <a:bodyPr/>
        <a:lstStyle/>
        <a:p>
          <a:endParaRPr lang="en-US"/>
        </a:p>
      </dgm:t>
    </dgm:pt>
    <dgm:pt modelId="{B08E24DF-E359-474B-A1FA-7D02312CE4D6}" type="pres">
      <dgm:prSet presAssocID="{9D589714-48F0-42F6-917D-D3F20C723349}" presName="linearFlow" presStyleCnt="0">
        <dgm:presLayoutVars>
          <dgm:dir/>
          <dgm:animLvl val="lvl"/>
          <dgm:resizeHandles/>
        </dgm:presLayoutVars>
      </dgm:prSet>
      <dgm:spPr/>
    </dgm:pt>
    <dgm:pt modelId="{739FFB0A-515E-443A-B123-26EA0655AD6C}" type="pres">
      <dgm:prSet presAssocID="{E95AC22E-D56C-4B6B-99FE-0C201A3CAEBF}" presName="compositeNode" presStyleCnt="0">
        <dgm:presLayoutVars>
          <dgm:bulletEnabled val="1"/>
        </dgm:presLayoutVars>
      </dgm:prSet>
      <dgm:spPr/>
    </dgm:pt>
    <dgm:pt modelId="{38EB4F37-C650-4303-A24C-A8628564A3D1}" type="pres">
      <dgm:prSet presAssocID="{E95AC22E-D56C-4B6B-99FE-0C201A3CAEBF}" presName="image" presStyleLbl="fgImgPlace1" presStyleIdx="0" presStyleCnt="1" custLinFactNeighborX="4685" custLinFactNeighborY="-33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9E9C0E2-315C-4666-AEDC-7E4EA358222C}" type="pres">
      <dgm:prSet presAssocID="{E95AC22E-D56C-4B6B-99FE-0C201A3CAEBF}" presName="childNode" presStyleLbl="node1" presStyleIdx="0" presStyleCnt="1" custLinFactNeighborX="393" custLinFactNeighborY="141">
        <dgm:presLayoutVars>
          <dgm:bulletEnabled val="1"/>
        </dgm:presLayoutVars>
      </dgm:prSet>
      <dgm:spPr/>
    </dgm:pt>
    <dgm:pt modelId="{B97577E0-4380-4B48-88BE-972CD903FAC6}" type="pres">
      <dgm:prSet presAssocID="{E95AC22E-D56C-4B6B-99FE-0C201A3CAEBF}" presName="parentNode" presStyleLbl="revTx" presStyleIdx="0" presStyleCnt="1">
        <dgm:presLayoutVars>
          <dgm:chMax val="0"/>
          <dgm:bulletEnabled val="1"/>
        </dgm:presLayoutVars>
      </dgm:prSet>
      <dgm:spPr/>
    </dgm:pt>
  </dgm:ptLst>
  <dgm:cxnLst>
    <dgm:cxn modelId="{ACC21264-150A-4A9D-8DB8-07335DEAECC4}" srcId="{E95AC22E-D56C-4B6B-99FE-0C201A3CAEBF}" destId="{37162DAB-8BF2-4C6B-8831-1F46D9A1B1F2}" srcOrd="4" destOrd="0" parTransId="{3CDD5558-74D5-47F3-80FF-53C9730169A2}" sibTransId="{D7969B9B-C7EA-4BD5-95CE-C7CB7B89ACCC}"/>
    <dgm:cxn modelId="{A1D1B351-9CAE-43BA-BF9E-B13DF648C610}" type="presOf" srcId="{5664BA96-DAC6-4DDC-8197-7BC6A1F134EE}" destId="{79E9C0E2-315C-4666-AEDC-7E4EA358222C}" srcOrd="0" destOrd="1" presId="urn:microsoft.com/office/officeart/2005/8/layout/hList2"/>
    <dgm:cxn modelId="{3BCC1D72-86B4-48DB-B513-C3B35E6658D6}" type="presOf" srcId="{FF64337C-57AB-40BA-9F96-91FCE329D3B9}" destId="{79E9C0E2-315C-4666-AEDC-7E4EA358222C}" srcOrd="0" destOrd="0" presId="urn:microsoft.com/office/officeart/2005/8/layout/hList2"/>
    <dgm:cxn modelId="{3B3F9373-C7F1-48DA-A019-37BD5F8F5A12}" type="presOf" srcId="{9D589714-48F0-42F6-917D-D3F20C723349}" destId="{B08E24DF-E359-474B-A1FA-7D02312CE4D6}" srcOrd="0" destOrd="0" presId="urn:microsoft.com/office/officeart/2005/8/layout/hList2"/>
    <dgm:cxn modelId="{4A89B874-F1E8-420C-8C1B-C613D429ED43}" type="presOf" srcId="{E95AC22E-D56C-4B6B-99FE-0C201A3CAEBF}" destId="{B97577E0-4380-4B48-88BE-972CD903FAC6}" srcOrd="0" destOrd="0" presId="urn:microsoft.com/office/officeart/2005/8/layout/hList2"/>
    <dgm:cxn modelId="{7AF00D8A-E079-49E5-B18A-296A5C120184}" srcId="{9D589714-48F0-42F6-917D-D3F20C723349}" destId="{E95AC22E-D56C-4B6B-99FE-0C201A3CAEBF}" srcOrd="0" destOrd="0" parTransId="{A9CAD165-37F9-462E-BE83-FF3E3CFDC7D2}" sibTransId="{F4190395-7F35-404F-A7F1-CEA001E309E8}"/>
    <dgm:cxn modelId="{64DDA1AB-EEEB-442A-A80F-768466631350}" type="presOf" srcId="{2FC06BFF-B627-4046-A1CC-4E4B35A33A63}" destId="{79E9C0E2-315C-4666-AEDC-7E4EA358222C}" srcOrd="0" destOrd="2" presId="urn:microsoft.com/office/officeart/2005/8/layout/hList2"/>
    <dgm:cxn modelId="{5F2600BC-650C-4520-A470-189166D561C4}" type="presOf" srcId="{37162DAB-8BF2-4C6B-8831-1F46D9A1B1F2}" destId="{79E9C0E2-315C-4666-AEDC-7E4EA358222C}" srcOrd="0" destOrd="4" presId="urn:microsoft.com/office/officeart/2005/8/layout/hList2"/>
    <dgm:cxn modelId="{1687A7C1-587B-4138-84CA-DDCC0AB99C33}" srcId="{E95AC22E-D56C-4B6B-99FE-0C201A3CAEBF}" destId="{5664BA96-DAC6-4DDC-8197-7BC6A1F134EE}" srcOrd="1" destOrd="0" parTransId="{E01D0371-B40B-4D55-938F-24EA26782C20}" sibTransId="{9D074D93-B20B-4A2A-ACEE-0D0E39B376FA}"/>
    <dgm:cxn modelId="{49DF55E7-6395-439E-B698-2F44F6534EA4}" srcId="{E95AC22E-D56C-4B6B-99FE-0C201A3CAEBF}" destId="{2C7EA747-1CB2-4DDE-9E4E-AAB19673AB4D}" srcOrd="3" destOrd="0" parTransId="{29FF8DBB-69DC-4F34-8695-8F509A758E58}" sibTransId="{AE9F9718-A747-4DA0-AA0A-6EBDB2602AE3}"/>
    <dgm:cxn modelId="{DA2270EA-48AD-4577-B045-3B0B2A4DF21C}" type="presOf" srcId="{2C7EA747-1CB2-4DDE-9E4E-AAB19673AB4D}" destId="{79E9C0E2-315C-4666-AEDC-7E4EA358222C}" srcOrd="0" destOrd="3" presId="urn:microsoft.com/office/officeart/2005/8/layout/hList2"/>
    <dgm:cxn modelId="{BE242FEF-AEE0-4945-8D7E-957652F09325}" srcId="{E95AC22E-D56C-4B6B-99FE-0C201A3CAEBF}" destId="{2FC06BFF-B627-4046-A1CC-4E4B35A33A63}" srcOrd="2" destOrd="0" parTransId="{F9C19B3A-6249-4EE4-BB95-F09EFDB6AC77}" sibTransId="{90E50C22-FD05-468D-8682-994D11EFEEB3}"/>
    <dgm:cxn modelId="{5FF11BF3-B69B-4314-BA9C-D9BE8A48B8C3}" srcId="{E95AC22E-D56C-4B6B-99FE-0C201A3CAEBF}" destId="{FF64337C-57AB-40BA-9F96-91FCE329D3B9}" srcOrd="0" destOrd="0" parTransId="{76008A48-3EC1-4312-BED2-6394221F3364}" sibTransId="{BA415221-D50B-4A49-8F85-5283A9EBDA02}"/>
    <dgm:cxn modelId="{BC57EBE6-564D-43DF-8AA3-EFAF3431232F}" type="presParOf" srcId="{B08E24DF-E359-474B-A1FA-7D02312CE4D6}" destId="{739FFB0A-515E-443A-B123-26EA0655AD6C}" srcOrd="0" destOrd="0" presId="urn:microsoft.com/office/officeart/2005/8/layout/hList2"/>
    <dgm:cxn modelId="{39B632EE-E010-426B-B0C4-C0C18DB3998B}" type="presParOf" srcId="{739FFB0A-515E-443A-B123-26EA0655AD6C}" destId="{38EB4F37-C650-4303-A24C-A8628564A3D1}" srcOrd="0" destOrd="0" presId="urn:microsoft.com/office/officeart/2005/8/layout/hList2"/>
    <dgm:cxn modelId="{256A0246-6337-4812-BBAB-BAECB4FE7C82}" type="presParOf" srcId="{739FFB0A-515E-443A-B123-26EA0655AD6C}" destId="{79E9C0E2-315C-4666-AEDC-7E4EA358222C}" srcOrd="1" destOrd="0" presId="urn:microsoft.com/office/officeart/2005/8/layout/hList2"/>
    <dgm:cxn modelId="{13BD0758-4E2B-4C61-A929-8BC749BA1511}" type="presParOf" srcId="{739FFB0A-515E-443A-B123-26EA0655AD6C}" destId="{B97577E0-4380-4B48-88BE-972CD903FAC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CC23BC-92BE-425F-BA6C-813CC877D6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2FAD6D2-6A64-41DB-8D3E-042655A9FA2E}">
      <dgm:prSet/>
      <dgm:spPr/>
      <dgm:t>
        <a:bodyPr/>
        <a:lstStyle/>
        <a:p>
          <a:r>
            <a:rPr lang="hr-HR" noProof="0" dirty="0">
              <a:latin typeface="Garamond" panose="02020404030301010803" pitchFamily="18" charset="0"/>
            </a:rPr>
            <a:t>Poticati provođenje istraživanja u području UI. </a:t>
          </a:r>
        </a:p>
      </dgm:t>
    </dgm:pt>
    <dgm:pt modelId="{5C30E6F9-69BE-4868-B99D-D8635A25DB9D}" type="parTrans" cxnId="{DA95DEB0-6964-4B2B-9F0D-F999E77250B3}">
      <dgm:prSet/>
      <dgm:spPr/>
      <dgm:t>
        <a:bodyPr/>
        <a:lstStyle/>
        <a:p>
          <a:endParaRPr lang="en-US"/>
        </a:p>
      </dgm:t>
    </dgm:pt>
    <dgm:pt modelId="{8EAB572D-8FFF-4483-ADAF-78146C68AFC8}" type="sibTrans" cxnId="{DA95DEB0-6964-4B2B-9F0D-F999E77250B3}">
      <dgm:prSet/>
      <dgm:spPr/>
      <dgm:t>
        <a:bodyPr/>
        <a:lstStyle/>
        <a:p>
          <a:endParaRPr lang="en-US"/>
        </a:p>
      </dgm:t>
    </dgm:pt>
    <dgm:pt modelId="{2A31AA31-66EA-4A4D-8EAD-E9E4D164E6F0}">
      <dgm:prSet/>
      <dgm:spPr/>
      <dgm:t>
        <a:bodyPr/>
        <a:lstStyle/>
        <a:p>
          <a:r>
            <a:rPr lang="hr-HR" noProof="0" dirty="0">
              <a:latin typeface="Garamond" panose="02020404030301010803" pitchFamily="18" charset="0"/>
            </a:rPr>
            <a:t>Provoditi edukacije i razvijati svijest o važnosti UI kako bi se potaknulo prihvaćanje tehnologija u različitim sektorima.</a:t>
          </a:r>
        </a:p>
      </dgm:t>
    </dgm:pt>
    <dgm:pt modelId="{F107802F-1601-45A8-AD9D-E9FBA046916D}" type="parTrans" cxnId="{92B4B752-A819-41BC-8CC6-F61F40511B97}">
      <dgm:prSet/>
      <dgm:spPr/>
      <dgm:t>
        <a:bodyPr/>
        <a:lstStyle/>
        <a:p>
          <a:endParaRPr lang="en-US"/>
        </a:p>
      </dgm:t>
    </dgm:pt>
    <dgm:pt modelId="{31EB65D3-5D2B-4419-AA8B-B5259F760960}" type="sibTrans" cxnId="{92B4B752-A819-41BC-8CC6-F61F40511B97}">
      <dgm:prSet/>
      <dgm:spPr/>
      <dgm:t>
        <a:bodyPr/>
        <a:lstStyle/>
        <a:p>
          <a:endParaRPr lang="en-US"/>
        </a:p>
      </dgm:t>
    </dgm:pt>
    <dgm:pt modelId="{EB1F10EE-1713-4595-946A-466C401AA576}">
      <dgm:prSet/>
      <dgm:spPr/>
      <dgm:t>
        <a:bodyPr/>
        <a:lstStyle/>
        <a:p>
          <a:r>
            <a:rPr lang="hr-HR" noProof="0" dirty="0">
              <a:latin typeface="Garamond" panose="02020404030301010803" pitchFamily="18" charset="0"/>
            </a:rPr>
            <a:t>Jačanje suradnje znanstvenog i poslovnog sektora u području UI.</a:t>
          </a:r>
        </a:p>
      </dgm:t>
    </dgm:pt>
    <dgm:pt modelId="{8BE0647B-7F4E-4900-945A-6C87B1D09FE6}" type="parTrans" cxnId="{B652409D-67E7-4F6A-A43D-DBF9F15A2510}">
      <dgm:prSet/>
      <dgm:spPr/>
      <dgm:t>
        <a:bodyPr/>
        <a:lstStyle/>
        <a:p>
          <a:endParaRPr lang="en-US"/>
        </a:p>
      </dgm:t>
    </dgm:pt>
    <dgm:pt modelId="{451DFE30-0C5E-4E92-A1D3-28F9813B6098}" type="sibTrans" cxnId="{B652409D-67E7-4F6A-A43D-DBF9F15A2510}">
      <dgm:prSet/>
      <dgm:spPr/>
      <dgm:t>
        <a:bodyPr/>
        <a:lstStyle/>
        <a:p>
          <a:endParaRPr lang="en-US"/>
        </a:p>
      </dgm:t>
    </dgm:pt>
    <dgm:pt modelId="{6B298332-CC60-4F39-99AB-F7D4AB146EC3}">
      <dgm:prSet/>
      <dgm:spPr/>
      <dgm:t>
        <a:bodyPr/>
        <a:lstStyle/>
        <a:p>
          <a:r>
            <a:rPr lang="hr-HR" noProof="0" dirty="0">
              <a:latin typeface="Garamond" panose="02020404030301010803" pitchFamily="18" charset="0"/>
            </a:rPr>
            <a:t>Provoditi procjene etičkih izazova i društvenih posljedica korištenja UI u javnom prostoru.</a:t>
          </a:r>
        </a:p>
      </dgm:t>
    </dgm:pt>
    <dgm:pt modelId="{F016A842-2B01-45D1-A93B-2AACAF2ED515}" type="parTrans" cxnId="{D4F3C4D4-678A-4ADC-8CAC-7030FAD20C44}">
      <dgm:prSet/>
      <dgm:spPr/>
      <dgm:t>
        <a:bodyPr/>
        <a:lstStyle/>
        <a:p>
          <a:endParaRPr lang="en-US"/>
        </a:p>
      </dgm:t>
    </dgm:pt>
    <dgm:pt modelId="{4AE7DF7A-324C-4D68-97AB-0426F0C5DC8A}" type="sibTrans" cxnId="{D4F3C4D4-678A-4ADC-8CAC-7030FAD20C44}">
      <dgm:prSet/>
      <dgm:spPr/>
      <dgm:t>
        <a:bodyPr/>
        <a:lstStyle/>
        <a:p>
          <a:endParaRPr lang="en-US"/>
        </a:p>
      </dgm:t>
    </dgm:pt>
    <dgm:pt modelId="{9C890360-E34D-4100-B3AA-1E79C72B9012}">
      <dgm:prSet/>
      <dgm:spPr/>
      <dgm:t>
        <a:bodyPr/>
        <a:lstStyle/>
        <a:p>
          <a:r>
            <a:rPr lang="hr-HR" noProof="0" dirty="0">
              <a:latin typeface="Garamond" panose="02020404030301010803" pitchFamily="18" charset="0"/>
            </a:rPr>
            <a:t>Razvijati i koristiti UI na siguran način.</a:t>
          </a:r>
        </a:p>
      </dgm:t>
    </dgm:pt>
    <dgm:pt modelId="{83B883E5-6820-4762-8697-93A88511CD2C}" type="parTrans" cxnId="{6009D7E6-EFCF-4C55-8D58-D832EB30D707}">
      <dgm:prSet/>
      <dgm:spPr/>
      <dgm:t>
        <a:bodyPr/>
        <a:lstStyle/>
        <a:p>
          <a:endParaRPr lang="en-US"/>
        </a:p>
      </dgm:t>
    </dgm:pt>
    <dgm:pt modelId="{7662C014-0636-478A-9E0E-485D6BF26E07}" type="sibTrans" cxnId="{6009D7E6-EFCF-4C55-8D58-D832EB30D707}">
      <dgm:prSet/>
      <dgm:spPr/>
      <dgm:t>
        <a:bodyPr/>
        <a:lstStyle/>
        <a:p>
          <a:endParaRPr lang="en-US"/>
        </a:p>
      </dgm:t>
    </dgm:pt>
    <dgm:pt modelId="{65DAA476-59A9-438E-8A5A-5EF706C16374}" type="pres">
      <dgm:prSet presAssocID="{BECC23BC-92BE-425F-BA6C-813CC877D60C}" presName="Name0" presStyleCnt="0">
        <dgm:presLayoutVars>
          <dgm:chMax val="7"/>
          <dgm:chPref val="7"/>
          <dgm:dir/>
        </dgm:presLayoutVars>
      </dgm:prSet>
      <dgm:spPr/>
    </dgm:pt>
    <dgm:pt modelId="{D4394BF5-77F9-458E-BEB6-85C13D10F7D7}" type="pres">
      <dgm:prSet presAssocID="{BECC23BC-92BE-425F-BA6C-813CC877D60C}" presName="Name1" presStyleCnt="0"/>
      <dgm:spPr/>
    </dgm:pt>
    <dgm:pt modelId="{BE9DA240-22FA-4877-BEB1-75573AF21F58}" type="pres">
      <dgm:prSet presAssocID="{BECC23BC-92BE-425F-BA6C-813CC877D60C}" presName="cycle" presStyleCnt="0"/>
      <dgm:spPr/>
    </dgm:pt>
    <dgm:pt modelId="{F1193F5D-9DF9-4F72-870D-CDD937E431C2}" type="pres">
      <dgm:prSet presAssocID="{BECC23BC-92BE-425F-BA6C-813CC877D60C}" presName="srcNode" presStyleLbl="node1" presStyleIdx="0" presStyleCnt="5"/>
      <dgm:spPr/>
    </dgm:pt>
    <dgm:pt modelId="{6ECC76EB-C74D-40B7-BA22-CBE21DF3547A}" type="pres">
      <dgm:prSet presAssocID="{BECC23BC-92BE-425F-BA6C-813CC877D60C}" presName="conn" presStyleLbl="parChTrans1D2" presStyleIdx="0" presStyleCnt="1"/>
      <dgm:spPr/>
    </dgm:pt>
    <dgm:pt modelId="{34144A26-A5BE-437E-AF6A-DED39DA266C4}" type="pres">
      <dgm:prSet presAssocID="{BECC23BC-92BE-425F-BA6C-813CC877D60C}" presName="extraNode" presStyleLbl="node1" presStyleIdx="0" presStyleCnt="5"/>
      <dgm:spPr/>
    </dgm:pt>
    <dgm:pt modelId="{A03CF82B-56AF-4F7A-B641-0E8656D4F5FC}" type="pres">
      <dgm:prSet presAssocID="{BECC23BC-92BE-425F-BA6C-813CC877D60C}" presName="dstNode" presStyleLbl="node1" presStyleIdx="0" presStyleCnt="5"/>
      <dgm:spPr/>
    </dgm:pt>
    <dgm:pt modelId="{E6FEDDF1-C8CD-46FB-A2A5-A0CA18EA2B71}" type="pres">
      <dgm:prSet presAssocID="{2A31AA31-66EA-4A4D-8EAD-E9E4D164E6F0}" presName="text_1" presStyleLbl="node1" presStyleIdx="0" presStyleCnt="5">
        <dgm:presLayoutVars>
          <dgm:bulletEnabled val="1"/>
        </dgm:presLayoutVars>
      </dgm:prSet>
      <dgm:spPr/>
    </dgm:pt>
    <dgm:pt modelId="{E6842F62-F31A-4542-B237-CBE12CA54E8A}" type="pres">
      <dgm:prSet presAssocID="{2A31AA31-66EA-4A4D-8EAD-E9E4D164E6F0}" presName="accent_1" presStyleCnt="0"/>
      <dgm:spPr/>
    </dgm:pt>
    <dgm:pt modelId="{057DBC71-11D3-49E8-AAC1-6CAE9DBDE0FC}" type="pres">
      <dgm:prSet presAssocID="{2A31AA31-66EA-4A4D-8EAD-E9E4D164E6F0}" presName="accentRepeatNode" presStyleLbl="solidFgAcc1" presStyleIdx="0" presStyleCnt="5"/>
      <dgm:spPr/>
    </dgm:pt>
    <dgm:pt modelId="{46CC8446-154B-4239-B655-A6BC139B0092}" type="pres">
      <dgm:prSet presAssocID="{6B298332-CC60-4F39-99AB-F7D4AB146EC3}" presName="text_2" presStyleLbl="node1" presStyleIdx="1" presStyleCnt="5">
        <dgm:presLayoutVars>
          <dgm:bulletEnabled val="1"/>
        </dgm:presLayoutVars>
      </dgm:prSet>
      <dgm:spPr/>
    </dgm:pt>
    <dgm:pt modelId="{34D30995-466B-428E-A878-6785465BF08C}" type="pres">
      <dgm:prSet presAssocID="{6B298332-CC60-4F39-99AB-F7D4AB146EC3}" presName="accent_2" presStyleCnt="0"/>
      <dgm:spPr/>
    </dgm:pt>
    <dgm:pt modelId="{619CF4BB-529F-409D-A0E7-3F4AA8FEE538}" type="pres">
      <dgm:prSet presAssocID="{6B298332-CC60-4F39-99AB-F7D4AB146EC3}" presName="accentRepeatNode" presStyleLbl="solidFgAcc1" presStyleIdx="1" presStyleCnt="5"/>
      <dgm:spPr/>
    </dgm:pt>
    <dgm:pt modelId="{9AB82BEE-762D-4B17-A72F-A67BA2C80E18}" type="pres">
      <dgm:prSet presAssocID="{9C890360-E34D-4100-B3AA-1E79C72B9012}" presName="text_3" presStyleLbl="node1" presStyleIdx="2" presStyleCnt="5">
        <dgm:presLayoutVars>
          <dgm:bulletEnabled val="1"/>
        </dgm:presLayoutVars>
      </dgm:prSet>
      <dgm:spPr/>
    </dgm:pt>
    <dgm:pt modelId="{B4042FC7-10A8-4129-B19E-5949E43B516E}" type="pres">
      <dgm:prSet presAssocID="{9C890360-E34D-4100-B3AA-1E79C72B9012}" presName="accent_3" presStyleCnt="0"/>
      <dgm:spPr/>
    </dgm:pt>
    <dgm:pt modelId="{5C707FEB-040A-4B3E-B315-8B2C932307B5}" type="pres">
      <dgm:prSet presAssocID="{9C890360-E34D-4100-B3AA-1E79C72B9012}" presName="accentRepeatNode" presStyleLbl="solidFgAcc1" presStyleIdx="2" presStyleCnt="5"/>
      <dgm:spPr/>
    </dgm:pt>
    <dgm:pt modelId="{F2FD9687-8DC1-4BC6-B831-5FF85809999A}" type="pres">
      <dgm:prSet presAssocID="{EB1F10EE-1713-4595-946A-466C401AA576}" presName="text_4" presStyleLbl="node1" presStyleIdx="3" presStyleCnt="5">
        <dgm:presLayoutVars>
          <dgm:bulletEnabled val="1"/>
        </dgm:presLayoutVars>
      </dgm:prSet>
      <dgm:spPr/>
    </dgm:pt>
    <dgm:pt modelId="{0423C068-B684-4462-8522-99254D3F99BD}" type="pres">
      <dgm:prSet presAssocID="{EB1F10EE-1713-4595-946A-466C401AA576}" presName="accent_4" presStyleCnt="0"/>
      <dgm:spPr/>
    </dgm:pt>
    <dgm:pt modelId="{D3ACD591-2D70-42A3-81CE-FFFEC230AD32}" type="pres">
      <dgm:prSet presAssocID="{EB1F10EE-1713-4595-946A-466C401AA576}" presName="accentRepeatNode" presStyleLbl="solidFgAcc1" presStyleIdx="3" presStyleCnt="5"/>
      <dgm:spPr/>
    </dgm:pt>
    <dgm:pt modelId="{DFD1D9C4-1ADE-400B-9046-F9F2FE7CABCA}" type="pres">
      <dgm:prSet presAssocID="{72FAD6D2-6A64-41DB-8D3E-042655A9FA2E}" presName="text_5" presStyleLbl="node1" presStyleIdx="4" presStyleCnt="5">
        <dgm:presLayoutVars>
          <dgm:bulletEnabled val="1"/>
        </dgm:presLayoutVars>
      </dgm:prSet>
      <dgm:spPr/>
    </dgm:pt>
    <dgm:pt modelId="{8CBB5D69-EC80-474B-BC6F-CB41AC08AD72}" type="pres">
      <dgm:prSet presAssocID="{72FAD6D2-6A64-41DB-8D3E-042655A9FA2E}" presName="accent_5" presStyleCnt="0"/>
      <dgm:spPr/>
    </dgm:pt>
    <dgm:pt modelId="{9E890437-3057-4021-BAF7-BAC033F84230}" type="pres">
      <dgm:prSet presAssocID="{72FAD6D2-6A64-41DB-8D3E-042655A9FA2E}" presName="accentRepeatNode" presStyleLbl="solidFgAcc1" presStyleIdx="4" presStyleCnt="5"/>
      <dgm:spPr/>
    </dgm:pt>
  </dgm:ptLst>
  <dgm:cxnLst>
    <dgm:cxn modelId="{D37EBD17-0519-4AD0-AEC9-E9FA7666D8EB}" type="presOf" srcId="{BECC23BC-92BE-425F-BA6C-813CC877D60C}" destId="{65DAA476-59A9-438E-8A5A-5EF706C16374}" srcOrd="0" destOrd="0" presId="urn:microsoft.com/office/officeart/2008/layout/VerticalCurvedList"/>
    <dgm:cxn modelId="{92B4B752-A819-41BC-8CC6-F61F40511B97}" srcId="{BECC23BC-92BE-425F-BA6C-813CC877D60C}" destId="{2A31AA31-66EA-4A4D-8EAD-E9E4D164E6F0}" srcOrd="0" destOrd="0" parTransId="{F107802F-1601-45A8-AD9D-E9FBA046916D}" sibTransId="{31EB65D3-5D2B-4419-AA8B-B5259F760960}"/>
    <dgm:cxn modelId="{BBE78F53-1524-4D88-BB0B-24E3E6CD68B7}" type="presOf" srcId="{31EB65D3-5D2B-4419-AA8B-B5259F760960}" destId="{6ECC76EB-C74D-40B7-BA22-CBE21DF3547A}" srcOrd="0" destOrd="0" presId="urn:microsoft.com/office/officeart/2008/layout/VerticalCurvedList"/>
    <dgm:cxn modelId="{CA3D4A59-ED94-480D-9BD5-6456788E6859}" type="presOf" srcId="{EB1F10EE-1713-4595-946A-466C401AA576}" destId="{F2FD9687-8DC1-4BC6-B831-5FF85809999A}" srcOrd="0" destOrd="0" presId="urn:microsoft.com/office/officeart/2008/layout/VerticalCurvedList"/>
    <dgm:cxn modelId="{E6373982-3D1D-4272-B226-7B9B178103B2}" type="presOf" srcId="{6B298332-CC60-4F39-99AB-F7D4AB146EC3}" destId="{46CC8446-154B-4239-B655-A6BC139B0092}" srcOrd="0" destOrd="0" presId="urn:microsoft.com/office/officeart/2008/layout/VerticalCurvedList"/>
    <dgm:cxn modelId="{B652409D-67E7-4F6A-A43D-DBF9F15A2510}" srcId="{BECC23BC-92BE-425F-BA6C-813CC877D60C}" destId="{EB1F10EE-1713-4595-946A-466C401AA576}" srcOrd="3" destOrd="0" parTransId="{8BE0647B-7F4E-4900-945A-6C87B1D09FE6}" sibTransId="{451DFE30-0C5E-4E92-A1D3-28F9813B6098}"/>
    <dgm:cxn modelId="{DA95DEB0-6964-4B2B-9F0D-F999E77250B3}" srcId="{BECC23BC-92BE-425F-BA6C-813CC877D60C}" destId="{72FAD6D2-6A64-41DB-8D3E-042655A9FA2E}" srcOrd="4" destOrd="0" parTransId="{5C30E6F9-69BE-4868-B99D-D8635A25DB9D}" sibTransId="{8EAB572D-8FFF-4483-ADAF-78146C68AFC8}"/>
    <dgm:cxn modelId="{2A4D73B3-6CB2-47AF-931C-A9691650FD68}" type="presOf" srcId="{9C890360-E34D-4100-B3AA-1E79C72B9012}" destId="{9AB82BEE-762D-4B17-A72F-A67BA2C80E18}" srcOrd="0" destOrd="0" presId="urn:microsoft.com/office/officeart/2008/layout/VerticalCurvedList"/>
    <dgm:cxn modelId="{D4F3C4D4-678A-4ADC-8CAC-7030FAD20C44}" srcId="{BECC23BC-92BE-425F-BA6C-813CC877D60C}" destId="{6B298332-CC60-4F39-99AB-F7D4AB146EC3}" srcOrd="1" destOrd="0" parTransId="{F016A842-2B01-45D1-A93B-2AACAF2ED515}" sibTransId="{4AE7DF7A-324C-4D68-97AB-0426F0C5DC8A}"/>
    <dgm:cxn modelId="{6009D7E6-EFCF-4C55-8D58-D832EB30D707}" srcId="{BECC23BC-92BE-425F-BA6C-813CC877D60C}" destId="{9C890360-E34D-4100-B3AA-1E79C72B9012}" srcOrd="2" destOrd="0" parTransId="{83B883E5-6820-4762-8697-93A88511CD2C}" sibTransId="{7662C014-0636-478A-9E0E-485D6BF26E07}"/>
    <dgm:cxn modelId="{37DAD7E9-583B-42B1-8970-BD1C0D3B59C7}" type="presOf" srcId="{72FAD6D2-6A64-41DB-8D3E-042655A9FA2E}" destId="{DFD1D9C4-1ADE-400B-9046-F9F2FE7CABCA}" srcOrd="0" destOrd="0" presId="urn:microsoft.com/office/officeart/2008/layout/VerticalCurvedList"/>
    <dgm:cxn modelId="{706B49F9-7EE9-4C1A-AFC7-71115419E386}" type="presOf" srcId="{2A31AA31-66EA-4A4D-8EAD-E9E4D164E6F0}" destId="{E6FEDDF1-C8CD-46FB-A2A5-A0CA18EA2B71}" srcOrd="0" destOrd="0" presId="urn:microsoft.com/office/officeart/2008/layout/VerticalCurvedList"/>
    <dgm:cxn modelId="{7AE831F4-2B0B-4B6E-BC12-BBC5E4E840BD}" type="presParOf" srcId="{65DAA476-59A9-438E-8A5A-5EF706C16374}" destId="{D4394BF5-77F9-458E-BEB6-85C13D10F7D7}" srcOrd="0" destOrd="0" presId="urn:microsoft.com/office/officeart/2008/layout/VerticalCurvedList"/>
    <dgm:cxn modelId="{901BCBBB-F694-426A-9DE3-7F0C3B510FF5}" type="presParOf" srcId="{D4394BF5-77F9-458E-BEB6-85C13D10F7D7}" destId="{BE9DA240-22FA-4877-BEB1-75573AF21F58}" srcOrd="0" destOrd="0" presId="urn:microsoft.com/office/officeart/2008/layout/VerticalCurvedList"/>
    <dgm:cxn modelId="{857FFECC-EA8D-4F32-AC6C-43EDFD05A182}" type="presParOf" srcId="{BE9DA240-22FA-4877-BEB1-75573AF21F58}" destId="{F1193F5D-9DF9-4F72-870D-CDD937E431C2}" srcOrd="0" destOrd="0" presId="urn:microsoft.com/office/officeart/2008/layout/VerticalCurvedList"/>
    <dgm:cxn modelId="{5F2A19D6-63E1-4DDD-B73D-D83262150149}" type="presParOf" srcId="{BE9DA240-22FA-4877-BEB1-75573AF21F58}" destId="{6ECC76EB-C74D-40B7-BA22-CBE21DF3547A}" srcOrd="1" destOrd="0" presId="urn:microsoft.com/office/officeart/2008/layout/VerticalCurvedList"/>
    <dgm:cxn modelId="{5931EAD7-B8BC-4960-89C4-0F2FCC395D2F}" type="presParOf" srcId="{BE9DA240-22FA-4877-BEB1-75573AF21F58}" destId="{34144A26-A5BE-437E-AF6A-DED39DA266C4}" srcOrd="2" destOrd="0" presId="urn:microsoft.com/office/officeart/2008/layout/VerticalCurvedList"/>
    <dgm:cxn modelId="{2D1C2A8E-0902-4B08-873D-AD3A59E072FF}" type="presParOf" srcId="{BE9DA240-22FA-4877-BEB1-75573AF21F58}" destId="{A03CF82B-56AF-4F7A-B641-0E8656D4F5FC}" srcOrd="3" destOrd="0" presId="urn:microsoft.com/office/officeart/2008/layout/VerticalCurvedList"/>
    <dgm:cxn modelId="{735DD117-145C-4DB2-90FA-6F64DD22A4C7}" type="presParOf" srcId="{D4394BF5-77F9-458E-BEB6-85C13D10F7D7}" destId="{E6FEDDF1-C8CD-46FB-A2A5-A0CA18EA2B71}" srcOrd="1" destOrd="0" presId="urn:microsoft.com/office/officeart/2008/layout/VerticalCurvedList"/>
    <dgm:cxn modelId="{52B6B555-AE20-4B5E-8EB8-87F225E3502E}" type="presParOf" srcId="{D4394BF5-77F9-458E-BEB6-85C13D10F7D7}" destId="{E6842F62-F31A-4542-B237-CBE12CA54E8A}" srcOrd="2" destOrd="0" presId="urn:microsoft.com/office/officeart/2008/layout/VerticalCurvedList"/>
    <dgm:cxn modelId="{36CD97E3-9426-4EEB-B416-1A1AAE3798D9}" type="presParOf" srcId="{E6842F62-F31A-4542-B237-CBE12CA54E8A}" destId="{057DBC71-11D3-49E8-AAC1-6CAE9DBDE0FC}" srcOrd="0" destOrd="0" presId="urn:microsoft.com/office/officeart/2008/layout/VerticalCurvedList"/>
    <dgm:cxn modelId="{7360B565-9E5F-4DB2-A23A-31C4271F5474}" type="presParOf" srcId="{D4394BF5-77F9-458E-BEB6-85C13D10F7D7}" destId="{46CC8446-154B-4239-B655-A6BC139B0092}" srcOrd="3" destOrd="0" presId="urn:microsoft.com/office/officeart/2008/layout/VerticalCurvedList"/>
    <dgm:cxn modelId="{8D94B55E-680C-4341-A6F5-31CD8BC91D96}" type="presParOf" srcId="{D4394BF5-77F9-458E-BEB6-85C13D10F7D7}" destId="{34D30995-466B-428E-A878-6785465BF08C}" srcOrd="4" destOrd="0" presId="urn:microsoft.com/office/officeart/2008/layout/VerticalCurvedList"/>
    <dgm:cxn modelId="{8BB2446C-16E8-4F67-AA76-0A887C207F42}" type="presParOf" srcId="{34D30995-466B-428E-A878-6785465BF08C}" destId="{619CF4BB-529F-409D-A0E7-3F4AA8FEE538}" srcOrd="0" destOrd="0" presId="urn:microsoft.com/office/officeart/2008/layout/VerticalCurvedList"/>
    <dgm:cxn modelId="{8D035576-BC53-4D20-842A-183D367DFCB8}" type="presParOf" srcId="{D4394BF5-77F9-458E-BEB6-85C13D10F7D7}" destId="{9AB82BEE-762D-4B17-A72F-A67BA2C80E18}" srcOrd="5" destOrd="0" presId="urn:microsoft.com/office/officeart/2008/layout/VerticalCurvedList"/>
    <dgm:cxn modelId="{FAA3C705-7146-4C0D-9768-231C642A685D}" type="presParOf" srcId="{D4394BF5-77F9-458E-BEB6-85C13D10F7D7}" destId="{B4042FC7-10A8-4129-B19E-5949E43B516E}" srcOrd="6" destOrd="0" presId="urn:microsoft.com/office/officeart/2008/layout/VerticalCurvedList"/>
    <dgm:cxn modelId="{D69CC4F4-CF11-4D85-8D2F-E19E87B7E37A}" type="presParOf" srcId="{B4042FC7-10A8-4129-B19E-5949E43B516E}" destId="{5C707FEB-040A-4B3E-B315-8B2C932307B5}" srcOrd="0" destOrd="0" presId="urn:microsoft.com/office/officeart/2008/layout/VerticalCurvedList"/>
    <dgm:cxn modelId="{17EC7BFE-95C9-4D9B-8E6F-31786E26EFC8}" type="presParOf" srcId="{D4394BF5-77F9-458E-BEB6-85C13D10F7D7}" destId="{F2FD9687-8DC1-4BC6-B831-5FF85809999A}" srcOrd="7" destOrd="0" presId="urn:microsoft.com/office/officeart/2008/layout/VerticalCurvedList"/>
    <dgm:cxn modelId="{4892E8C2-58A6-4898-8C61-AE723BC208CC}" type="presParOf" srcId="{D4394BF5-77F9-458E-BEB6-85C13D10F7D7}" destId="{0423C068-B684-4462-8522-99254D3F99BD}" srcOrd="8" destOrd="0" presId="urn:microsoft.com/office/officeart/2008/layout/VerticalCurvedList"/>
    <dgm:cxn modelId="{D033AA63-E149-4BEA-B825-60D50D5451B2}" type="presParOf" srcId="{0423C068-B684-4462-8522-99254D3F99BD}" destId="{D3ACD591-2D70-42A3-81CE-FFFEC230AD32}" srcOrd="0" destOrd="0" presId="urn:microsoft.com/office/officeart/2008/layout/VerticalCurvedList"/>
    <dgm:cxn modelId="{96E91B10-C508-4A00-9502-43CA4D342866}" type="presParOf" srcId="{D4394BF5-77F9-458E-BEB6-85C13D10F7D7}" destId="{DFD1D9C4-1ADE-400B-9046-F9F2FE7CABCA}" srcOrd="9" destOrd="0" presId="urn:microsoft.com/office/officeart/2008/layout/VerticalCurvedList"/>
    <dgm:cxn modelId="{36055F18-0ED7-4EEF-A847-D9AB15653B0C}" type="presParOf" srcId="{D4394BF5-77F9-458E-BEB6-85C13D10F7D7}" destId="{8CBB5D69-EC80-474B-BC6F-CB41AC08AD72}" srcOrd="10" destOrd="0" presId="urn:microsoft.com/office/officeart/2008/layout/VerticalCurvedList"/>
    <dgm:cxn modelId="{DD4B3217-1F31-44A0-B4F8-45631D10E4B9}" type="presParOf" srcId="{8CBB5D69-EC80-474B-BC6F-CB41AC08AD72}" destId="{9E890437-3057-4021-BAF7-BAC033F8423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577E0-4380-4B48-88BE-972CD903FAC6}">
      <dsp:nvSpPr>
        <dsp:cNvPr id="0" name=""/>
        <dsp:cNvSpPr/>
      </dsp:nvSpPr>
      <dsp:spPr>
        <a:xfrm rot="16200000">
          <a:off x="-1445988" y="2774441"/>
          <a:ext cx="4111064" cy="869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6981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>
              <a:latin typeface="Garamond" panose="02020404030301010803" pitchFamily="18" charset="0"/>
            </a:rPr>
            <a:t>Prednosti UI</a:t>
          </a:r>
          <a:endParaRPr lang="en-US" sz="3200" kern="1200" dirty="0">
            <a:latin typeface="Garamond" panose="02020404030301010803" pitchFamily="18" charset="0"/>
          </a:endParaRPr>
        </a:p>
      </dsp:txBody>
      <dsp:txXfrm>
        <a:off x="-1445988" y="2774441"/>
        <a:ext cx="4111064" cy="869648"/>
      </dsp:txXfrm>
    </dsp:sp>
    <dsp:sp modelId="{79E9C0E2-315C-4666-AEDC-7E4EA358222C}">
      <dsp:nvSpPr>
        <dsp:cNvPr id="0" name=""/>
        <dsp:cNvSpPr/>
      </dsp:nvSpPr>
      <dsp:spPr>
        <a:xfrm>
          <a:off x="1071516" y="1159529"/>
          <a:ext cx="6908155" cy="4111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766981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Povećava razinu znanstvene efikasnosti (dostupnost, brzina)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Jača ljudski potencijal za mnoge izume i znanstvene radove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Razvija suradnju znanstvenih organizacija i javnog sektora u rješavanju društvenih izazova 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Rezultira boljim prilikama za sinergije javnog i privatnog sektora za konkurentnije gospodarstvo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Primjenjivost rješenja baziranih na UI za gotovo sva područja i sektore (pametni gradovi, transport, turizam, zdravstvo, itd.)</a:t>
          </a:r>
        </a:p>
      </dsp:txBody>
      <dsp:txXfrm>
        <a:off x="1071516" y="1159529"/>
        <a:ext cx="6908155" cy="4111064"/>
      </dsp:txXfrm>
    </dsp:sp>
    <dsp:sp modelId="{38EB4F37-C650-4303-A24C-A8628564A3D1}">
      <dsp:nvSpPr>
        <dsp:cNvPr id="0" name=""/>
        <dsp:cNvSpPr/>
      </dsp:nvSpPr>
      <dsp:spPr>
        <a:xfrm>
          <a:off x="256205" y="5"/>
          <a:ext cx="1739296" cy="173929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577E0-4380-4B48-88BE-972CD903FAC6}">
      <dsp:nvSpPr>
        <dsp:cNvPr id="0" name=""/>
        <dsp:cNvSpPr/>
      </dsp:nvSpPr>
      <dsp:spPr>
        <a:xfrm rot="16200000">
          <a:off x="-1445988" y="2774441"/>
          <a:ext cx="4111064" cy="869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6981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>
              <a:latin typeface="Garamond" panose="02020404030301010803" pitchFamily="18" charset="0"/>
            </a:rPr>
            <a:t>Opasnosti UI</a:t>
          </a:r>
          <a:endParaRPr lang="en-US" sz="3200" kern="1200" dirty="0">
            <a:latin typeface="Garamond" panose="02020404030301010803" pitchFamily="18" charset="0"/>
          </a:endParaRPr>
        </a:p>
      </dsp:txBody>
      <dsp:txXfrm>
        <a:off x="-1445988" y="2774441"/>
        <a:ext cx="4111064" cy="869648"/>
      </dsp:txXfrm>
    </dsp:sp>
    <dsp:sp modelId="{79E9C0E2-315C-4666-AEDC-7E4EA358222C}">
      <dsp:nvSpPr>
        <dsp:cNvPr id="0" name=""/>
        <dsp:cNvSpPr/>
      </dsp:nvSpPr>
      <dsp:spPr>
        <a:xfrm>
          <a:off x="1071516" y="1159529"/>
          <a:ext cx="6908155" cy="41110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766981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Nedostatak nestandardnog razmišljanja (mogućnost lažnih rezultata)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Nedostatak emocija, kreativnosti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Visoki troškovi stvaranja UI 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Pitanje zaštite intelektualnog vlasništva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hr-HR" sz="2000" kern="1200" noProof="0" dirty="0">
              <a:latin typeface="Garamond" panose="02020404030301010803" pitchFamily="18" charset="0"/>
            </a:rPr>
            <a:t>Pitanje moralne odgovornosti (kako, kada i za što koristimo UI)</a:t>
          </a:r>
        </a:p>
      </dsp:txBody>
      <dsp:txXfrm>
        <a:off x="1071516" y="1159529"/>
        <a:ext cx="6908155" cy="4111064"/>
      </dsp:txXfrm>
    </dsp:sp>
    <dsp:sp modelId="{38EB4F37-C650-4303-A24C-A8628564A3D1}">
      <dsp:nvSpPr>
        <dsp:cNvPr id="0" name=""/>
        <dsp:cNvSpPr/>
      </dsp:nvSpPr>
      <dsp:spPr>
        <a:xfrm>
          <a:off x="256205" y="5"/>
          <a:ext cx="1739296" cy="173929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C76EB-C74D-40B7-BA22-CBE21DF3547A}">
      <dsp:nvSpPr>
        <dsp:cNvPr id="0" name=""/>
        <dsp:cNvSpPr/>
      </dsp:nvSpPr>
      <dsp:spPr>
        <a:xfrm>
          <a:off x="-5097377" y="-780883"/>
          <a:ext cx="6070393" cy="6070393"/>
        </a:xfrm>
        <a:prstGeom prst="blockArc">
          <a:avLst>
            <a:gd name="adj1" fmla="val 18900000"/>
            <a:gd name="adj2" fmla="val 2700000"/>
            <a:gd name="adj3" fmla="val 356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EDDF1-C8CD-46FB-A2A5-A0CA18EA2B71}">
      <dsp:nvSpPr>
        <dsp:cNvPr id="0" name=""/>
        <dsp:cNvSpPr/>
      </dsp:nvSpPr>
      <dsp:spPr>
        <a:xfrm>
          <a:off x="425624" y="281698"/>
          <a:ext cx="7741766" cy="563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4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noProof="0" dirty="0">
              <a:latin typeface="Garamond" panose="02020404030301010803" pitchFamily="18" charset="0"/>
            </a:rPr>
            <a:t>Provoditi edukacije i razvijati svijest o važnosti UI kako bi se potaknulo prihvaćanje tehnologija u različitim sektorima.</a:t>
          </a:r>
        </a:p>
      </dsp:txBody>
      <dsp:txXfrm>
        <a:off x="425624" y="281698"/>
        <a:ext cx="7741766" cy="563758"/>
      </dsp:txXfrm>
    </dsp:sp>
    <dsp:sp modelId="{057DBC71-11D3-49E8-AAC1-6CAE9DBDE0FC}">
      <dsp:nvSpPr>
        <dsp:cNvPr id="0" name=""/>
        <dsp:cNvSpPr/>
      </dsp:nvSpPr>
      <dsp:spPr>
        <a:xfrm>
          <a:off x="73275" y="211229"/>
          <a:ext cx="704698" cy="704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C8446-154B-4239-B655-A6BC139B0092}">
      <dsp:nvSpPr>
        <dsp:cNvPr id="0" name=""/>
        <dsp:cNvSpPr/>
      </dsp:nvSpPr>
      <dsp:spPr>
        <a:xfrm>
          <a:off x="829597" y="1127066"/>
          <a:ext cx="7337793" cy="563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4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noProof="0" dirty="0">
              <a:latin typeface="Garamond" panose="02020404030301010803" pitchFamily="18" charset="0"/>
            </a:rPr>
            <a:t>Provoditi procjene etičkih izazova i društvenih posljedica korištenja UI u javnom prostoru.</a:t>
          </a:r>
        </a:p>
      </dsp:txBody>
      <dsp:txXfrm>
        <a:off x="829597" y="1127066"/>
        <a:ext cx="7337793" cy="563758"/>
      </dsp:txXfrm>
    </dsp:sp>
    <dsp:sp modelId="{619CF4BB-529F-409D-A0E7-3F4AA8FEE538}">
      <dsp:nvSpPr>
        <dsp:cNvPr id="0" name=""/>
        <dsp:cNvSpPr/>
      </dsp:nvSpPr>
      <dsp:spPr>
        <a:xfrm>
          <a:off x="477248" y="1056596"/>
          <a:ext cx="704698" cy="704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B82BEE-762D-4B17-A72F-A67BA2C80E18}">
      <dsp:nvSpPr>
        <dsp:cNvPr id="0" name=""/>
        <dsp:cNvSpPr/>
      </dsp:nvSpPr>
      <dsp:spPr>
        <a:xfrm>
          <a:off x="953584" y="1972433"/>
          <a:ext cx="7213806" cy="563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4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noProof="0" dirty="0">
              <a:latin typeface="Garamond" panose="02020404030301010803" pitchFamily="18" charset="0"/>
            </a:rPr>
            <a:t>Razvijati i koristiti UI na siguran način.</a:t>
          </a:r>
        </a:p>
      </dsp:txBody>
      <dsp:txXfrm>
        <a:off x="953584" y="1972433"/>
        <a:ext cx="7213806" cy="563758"/>
      </dsp:txXfrm>
    </dsp:sp>
    <dsp:sp modelId="{5C707FEB-040A-4B3E-B315-8B2C932307B5}">
      <dsp:nvSpPr>
        <dsp:cNvPr id="0" name=""/>
        <dsp:cNvSpPr/>
      </dsp:nvSpPr>
      <dsp:spPr>
        <a:xfrm>
          <a:off x="601235" y="1901963"/>
          <a:ext cx="704698" cy="704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D9687-8DC1-4BC6-B831-5FF85809999A}">
      <dsp:nvSpPr>
        <dsp:cNvPr id="0" name=""/>
        <dsp:cNvSpPr/>
      </dsp:nvSpPr>
      <dsp:spPr>
        <a:xfrm>
          <a:off x="829597" y="2817801"/>
          <a:ext cx="7337793" cy="563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4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noProof="0" dirty="0">
              <a:latin typeface="Garamond" panose="02020404030301010803" pitchFamily="18" charset="0"/>
            </a:rPr>
            <a:t>Jačanje suradnje znanstvenog i poslovnog sektora u području UI.</a:t>
          </a:r>
        </a:p>
      </dsp:txBody>
      <dsp:txXfrm>
        <a:off x="829597" y="2817801"/>
        <a:ext cx="7337793" cy="563758"/>
      </dsp:txXfrm>
    </dsp:sp>
    <dsp:sp modelId="{D3ACD591-2D70-42A3-81CE-FFFEC230AD32}">
      <dsp:nvSpPr>
        <dsp:cNvPr id="0" name=""/>
        <dsp:cNvSpPr/>
      </dsp:nvSpPr>
      <dsp:spPr>
        <a:xfrm>
          <a:off x="477248" y="2747331"/>
          <a:ext cx="704698" cy="704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D1D9C4-1ADE-400B-9046-F9F2FE7CABCA}">
      <dsp:nvSpPr>
        <dsp:cNvPr id="0" name=""/>
        <dsp:cNvSpPr/>
      </dsp:nvSpPr>
      <dsp:spPr>
        <a:xfrm>
          <a:off x="425624" y="3663168"/>
          <a:ext cx="7741766" cy="563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4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noProof="0" dirty="0">
              <a:latin typeface="Garamond" panose="02020404030301010803" pitchFamily="18" charset="0"/>
            </a:rPr>
            <a:t>Poticati provođenje istraživanja u području UI. </a:t>
          </a:r>
        </a:p>
      </dsp:txBody>
      <dsp:txXfrm>
        <a:off x="425624" y="3663168"/>
        <a:ext cx="7741766" cy="563758"/>
      </dsp:txXfrm>
    </dsp:sp>
    <dsp:sp modelId="{9E890437-3057-4021-BAF7-BAC033F84230}">
      <dsp:nvSpPr>
        <dsp:cNvPr id="0" name=""/>
        <dsp:cNvSpPr/>
      </dsp:nvSpPr>
      <dsp:spPr>
        <a:xfrm>
          <a:off x="73275" y="3592698"/>
          <a:ext cx="704698" cy="704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9079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83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9079" y="928383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97E4C88-5017-4B78-989A-A5FA9AB8F6B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1859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9079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65" y="4642763"/>
            <a:ext cx="5379720" cy="439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83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079" y="928383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A9B0BD0-D4B2-4699-929C-C3941F9BDA3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1394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ABDE94-C954-4FD4-8BA1-D71FA73D7CE4}" type="slidenum">
              <a:rPr lang="hr-HR" altLang="en-US"/>
              <a:pPr eaLnBrk="1" hangingPunct="1">
                <a:spcBef>
                  <a:spcPct val="0"/>
                </a:spcBef>
              </a:pPr>
              <a:t>1</a:t>
            </a:fld>
            <a:endParaRPr lang="hr-HR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543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10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2326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8606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1276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48667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76156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90050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54085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63567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B0BD0-D4B2-4699-929C-C3941F9BDA32}" type="slidenum">
              <a:rPr lang="hr-HR" altLang="sr-Latn-RS" smtClean="0"/>
              <a:pPr/>
              <a:t>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46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A100B-0A20-47F9-976D-BB18D913BBE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8287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63367-6150-4FFB-A32F-F45DFA056CF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9271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B36085-6E6B-41CA-92C5-3B0FD3E0153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9783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3DDA8-AA67-40F2-978A-129FB3D9DB5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1392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6118"/>
            <a:ext cx="8229600" cy="651519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1C637-B37B-46A9-A5A3-428CB0EC33C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173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4EF2A-5AFA-4301-B8F9-E8A0483698C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8544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A0F73-5C57-4317-9EE3-EA46B1708A6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2055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49B24-4729-4070-B746-07AA621006D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3834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55A97-B306-4FB4-B221-D8B8DF63EEC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0207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5729D-C2A5-4312-B847-42273B99D14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5832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0C17E-4212-4A7F-A5C8-413B08E4B96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2965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C376A-F809-49A8-B4A9-3154C5AC2D3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2801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6457950"/>
            <a:ext cx="6350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accent2"/>
                </a:solidFill>
                <a:latin typeface="Book Antiqua" panose="02040602050305030304" pitchFamily="18" charset="0"/>
              </a:defRPr>
            </a:lvl1pPr>
          </a:lstStyle>
          <a:p>
            <a:fld id="{9D8269F9-3A4C-4C46-A2B6-A0AA1450EF4F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1027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zo.gov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7C8B681-565B-4287-961E-C5ED3ECD5003}" type="slidenum">
              <a:rPr lang="hr-HR" altLang="en-US">
                <a:solidFill>
                  <a:schemeClr val="accent2"/>
                </a:solidFill>
                <a:latin typeface="Book Antiqua" panose="02040602050305030304" pitchFamily="18" charset="0"/>
              </a:rPr>
              <a:pPr eaLnBrk="1" hangingPunct="1"/>
              <a:t>1</a:t>
            </a:fld>
            <a:endParaRPr lang="hr-HR" altLang="en-US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16688" y="977900"/>
            <a:ext cx="8383279" cy="56673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endParaRPr lang="sr-Latn-RS" altLang="en-US" sz="2400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sr-Latn-RS" altLang="en-US" sz="24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Odbor za obrazovanje, znanost i kulturu Hrvatskoga sabora</a:t>
            </a:r>
            <a:endParaRPr lang="sr-Latn-RS" altLang="en-US" sz="2200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sr-Latn-RS" altLang="en-US" sz="20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6. lipnja 2023. godine </a:t>
            </a:r>
          </a:p>
          <a:p>
            <a:pPr eaLnBrk="1" hangingPunct="1">
              <a:spcBef>
                <a:spcPts val="0"/>
              </a:spcBef>
            </a:pPr>
            <a:r>
              <a:rPr lang="sr-Latn-RS" altLang="en-US" sz="20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Zagreb</a:t>
            </a:r>
            <a:endParaRPr lang="sr-Latn-RS" altLang="en-US" sz="2800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sr-Latn-RS" altLang="en-US" sz="2800" b="1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sr-Latn-RS" altLang="en-US" sz="2800" b="1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	</a:t>
            </a:r>
          </a:p>
          <a:p>
            <a:pPr eaLnBrk="1" hangingPunct="1">
              <a:spcBef>
                <a:spcPts val="0"/>
              </a:spcBef>
            </a:pPr>
            <a:r>
              <a:rPr lang="hr-HR" altLang="en-US" b="1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Umjetna inteligencija</a:t>
            </a:r>
          </a:p>
          <a:p>
            <a:pPr eaLnBrk="1" hangingPunct="1">
              <a:spcBef>
                <a:spcPts val="0"/>
              </a:spcBef>
            </a:pPr>
            <a:r>
              <a:rPr lang="en-GB" altLang="en-US" b="1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 </a:t>
            </a:r>
            <a:r>
              <a:rPr lang="hr-HR" altLang="en-US" b="1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Izazovi u odgojno-obrazovnom sustavu</a:t>
            </a:r>
            <a:endParaRPr lang="en-GB" altLang="en-US" b="1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algn="l" eaLnBrk="1" hangingPunct="1">
              <a:spcBef>
                <a:spcPts val="0"/>
              </a:spcBef>
            </a:pPr>
            <a:endParaRPr lang="hr-HR" altLang="en-US" sz="2800" b="1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algn="r" eaLnBrk="1" hangingPunct="1">
              <a:spcBef>
                <a:spcPts val="0"/>
              </a:spcBef>
            </a:pPr>
            <a:endParaRPr lang="hr-HR" altLang="en-US" sz="2800" b="1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algn="l" eaLnBrk="1" hangingPunct="1">
              <a:spcBef>
                <a:spcPts val="0"/>
              </a:spcBef>
            </a:pPr>
            <a:r>
              <a:rPr lang="hr-HR" altLang="en-US" sz="16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						 dr. </a:t>
            </a:r>
            <a:r>
              <a:rPr lang="hr-HR" altLang="en-US" sz="1600" dirty="0" err="1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sc</a:t>
            </a:r>
            <a:r>
              <a:rPr lang="hr-HR" altLang="en-US" sz="16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. </a:t>
            </a:r>
            <a:r>
              <a:rPr lang="en-GB" altLang="en-US" sz="16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Hrvoje </a:t>
            </a:r>
            <a:r>
              <a:rPr lang="en-GB" altLang="en-US" sz="1600" dirty="0" err="1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Meštrić</a:t>
            </a:r>
            <a:endParaRPr lang="hr-HR" altLang="en-US" sz="1600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algn="r" eaLnBrk="1" hangingPunct="1">
              <a:spcBef>
                <a:spcPts val="0"/>
              </a:spcBef>
            </a:pPr>
            <a:r>
              <a:rPr lang="hr-HR" altLang="en-US" sz="16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Ravnatelj Uprave za znanost i tehnologiju</a:t>
            </a:r>
          </a:p>
          <a:p>
            <a:pPr algn="l" eaLnBrk="1" hangingPunct="1">
              <a:spcBef>
                <a:spcPts val="0"/>
              </a:spcBef>
            </a:pPr>
            <a:r>
              <a:rPr lang="hr-HR" altLang="en-US" sz="16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					          Ministarstvo znanosti i obrazovanja</a:t>
            </a:r>
            <a:r>
              <a:rPr lang="hr-HR" altLang="en-US" sz="20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    </a:t>
            </a:r>
          </a:p>
          <a:p>
            <a:pPr eaLnBrk="1" hangingPunct="1">
              <a:spcBef>
                <a:spcPts val="0"/>
              </a:spcBef>
            </a:pPr>
            <a:endParaRPr lang="hr-HR" altLang="en-US" sz="2000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hr-HR" altLang="en-US" sz="2000" dirty="0">
              <a:solidFill>
                <a:schemeClr val="accent2"/>
              </a:solidFill>
              <a:latin typeface="Garamond" panose="02020404030301010803" pitchFamily="18" charset="0"/>
              <a:ea typeface="Gadugi" panose="020B0502040204020203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hr-HR" altLang="en-US" sz="2000" dirty="0">
                <a:solidFill>
                  <a:schemeClr val="accent2"/>
                </a:solidFill>
                <a:latin typeface="Garamond" panose="02020404030301010803" pitchFamily="18" charset="0"/>
                <a:ea typeface="Gadugi" panose="020B0502040204020203" pitchFamily="34" charset="0"/>
              </a:rPr>
              <a:t>					</a:t>
            </a:r>
            <a:endParaRPr lang="sr-Latn-RS" altLang="en-US" sz="2400" dirty="0">
              <a:solidFill>
                <a:schemeClr val="accent2"/>
              </a:solidFill>
              <a:latin typeface="Tahoma"/>
              <a:ea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940706"/>
              </p:ext>
            </p:extLst>
          </p:nvPr>
        </p:nvGraphicFramePr>
        <p:xfrm>
          <a:off x="559558" y="1187354"/>
          <a:ext cx="8127242" cy="527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10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62200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3042"/>
            <a:ext cx="4151014" cy="751437"/>
          </a:xfrm>
        </p:spPr>
        <p:txBody>
          <a:bodyPr/>
          <a:lstStyle/>
          <a:p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Što dalje?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499472"/>
              </p:ext>
            </p:extLst>
          </p:nvPr>
        </p:nvGraphicFramePr>
        <p:xfrm>
          <a:off x="457200" y="2046083"/>
          <a:ext cx="8229600" cy="4508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11</a:t>
            </a:fld>
            <a:endParaRPr lang="hr-HR" altLang="sr-Latn-R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2614" y="855206"/>
            <a:ext cx="2734146" cy="128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166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886" y="1557196"/>
            <a:ext cx="8356349" cy="5088048"/>
          </a:xfrm>
        </p:spPr>
        <p:txBody>
          <a:bodyPr/>
          <a:lstStyle/>
          <a:p>
            <a:pPr marL="0" indent="0">
              <a:buNone/>
            </a:pPr>
            <a:endParaRPr lang="hr-HR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accent2"/>
              </a:solidFill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hr-HR" sz="3600" b="1" dirty="0">
                <a:solidFill>
                  <a:srgbClr val="184892"/>
                </a:solidFill>
                <a:ea typeface="Open Sans"/>
                <a:cs typeface="Open Sans"/>
              </a:rPr>
              <a:t>HVALA NA PAŽNJI!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sz="1400" dirty="0"/>
          </a:p>
          <a:p>
            <a:pPr marL="0" indent="0">
              <a:buNone/>
            </a:pPr>
            <a:endParaRPr lang="hr-HR" sz="1400" dirty="0"/>
          </a:p>
          <a:p>
            <a:pPr marL="0" indent="0">
              <a:buNone/>
            </a:pPr>
            <a:r>
              <a:rPr lang="hr-HR" sz="1600" dirty="0">
                <a:solidFill>
                  <a:schemeClr val="accent2"/>
                </a:solidFill>
              </a:rPr>
              <a:t>K</a:t>
            </a:r>
            <a:r>
              <a:rPr lang="hr-HR" sz="1600" b="1" dirty="0">
                <a:solidFill>
                  <a:schemeClr val="accent2"/>
                </a:solidFill>
              </a:rPr>
              <a:t>ontakt podaci:</a:t>
            </a:r>
          </a:p>
          <a:p>
            <a:pPr marL="0" indent="0">
              <a:buNone/>
            </a:pPr>
            <a:r>
              <a:rPr lang="hr-HR" sz="1600" dirty="0"/>
              <a:t>dr. </a:t>
            </a:r>
            <a:r>
              <a:rPr lang="hr-HR" sz="1600" dirty="0" err="1"/>
              <a:t>sc</a:t>
            </a:r>
            <a:r>
              <a:rPr lang="hr-HR" sz="1600" dirty="0"/>
              <a:t>. Hrvoje </a:t>
            </a:r>
            <a:r>
              <a:rPr lang="hr-HR" sz="1600" dirty="0" err="1"/>
              <a:t>Meštrić</a:t>
            </a:r>
            <a:r>
              <a:rPr lang="hr-HR" sz="1600" dirty="0"/>
              <a:t>, ravnatelj Uprave za znanost i tehnologiju</a:t>
            </a:r>
          </a:p>
          <a:p>
            <a:pPr marL="0" indent="0">
              <a:buNone/>
            </a:pPr>
            <a:r>
              <a:rPr lang="hr-HR" sz="1600" dirty="0"/>
              <a:t>t: +385 (0)1 4594 341</a:t>
            </a:r>
          </a:p>
          <a:p>
            <a:pPr marL="0" indent="0">
              <a:buNone/>
            </a:pPr>
            <a:r>
              <a:rPr lang="hr-HR" sz="1600" dirty="0"/>
              <a:t>e: hrvoje.mestric@mzo.hr</a:t>
            </a:r>
          </a:p>
          <a:p>
            <a:pPr marL="0" indent="0">
              <a:buNone/>
            </a:pPr>
            <a:r>
              <a:rPr lang="hr-HR" sz="1600" dirty="0"/>
              <a:t>Donje Svetice 38, 10000 Zagreb</a:t>
            </a:r>
          </a:p>
          <a:p>
            <a:pPr marL="0" indent="0">
              <a:buNone/>
            </a:pPr>
            <a:r>
              <a:rPr lang="hr-HR" sz="1600" dirty="0">
                <a:hlinkClick r:id="rId2"/>
              </a:rPr>
              <a:t>https://mzo.gov.hr/</a:t>
            </a:r>
            <a:r>
              <a:rPr lang="hr-HR" sz="16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12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12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Akt o umjetnoj inteligenciji - EU kontekst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76" y="1624083"/>
            <a:ext cx="8220448" cy="4571999"/>
          </a:xfrm>
        </p:spPr>
        <p:txBody>
          <a:bodyPr/>
          <a:lstStyle/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000" dirty="0"/>
              <a:t>6. prosinca 2022. Vijeće je donijelo zajedničko stajalište (tzv. opći pristup) o Aktu o umjetnoj inteligenciji. </a:t>
            </a:r>
          </a:p>
          <a:p>
            <a:pPr lvl="1" algn="just"/>
            <a:r>
              <a:rPr lang="hr-HR" sz="2000" dirty="0"/>
              <a:t>Aktom se želi ostvariti sigurnost </a:t>
            </a:r>
            <a:r>
              <a:rPr lang="hr-HR" sz="2000" b="1" dirty="0"/>
              <a:t>sustava umjetne inteligencije </a:t>
            </a:r>
            <a:r>
              <a:rPr lang="hr-HR" sz="2000" dirty="0"/>
              <a:t>poštujući postojeće propise o temeljnim pravima i vrijednosti Unije.</a:t>
            </a:r>
          </a:p>
          <a:p>
            <a:pPr lvl="1" algn="just"/>
            <a:r>
              <a:rPr lang="hr-HR" sz="2000" dirty="0"/>
              <a:t>Ideja je pokušati </a:t>
            </a:r>
            <a:r>
              <a:rPr lang="hr-HR" sz="2000" b="1" dirty="0"/>
              <a:t>minimizirati rizike</a:t>
            </a:r>
            <a:r>
              <a:rPr lang="hr-HR" sz="2000" dirty="0"/>
              <a:t>, ali i iskoristiti transformacijske potencijale UI</a:t>
            </a:r>
            <a:r>
              <a:rPr lang="hr-H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lvl="1" algn="just"/>
            <a:r>
              <a:rPr lang="hr-HR" sz="2000" dirty="0"/>
              <a:t>11. svibnja 2023. nadležni odbori EP usvojili su stajalište o Aktu o umjetnoj inteligenciji na osnovu kojeg će Parlament tražiti preciznija pravila za razvoj i primjenu te tehnologije.</a:t>
            </a:r>
          </a:p>
          <a:p>
            <a:pPr lvl="1" algn="just"/>
            <a:r>
              <a:rPr lang="hr-HR" sz="2000" dirty="0"/>
              <a:t>Donošenje Akta o umjetnoj inteligenciji očekuje se </a:t>
            </a:r>
            <a:r>
              <a:rPr lang="hr-HR" sz="2000" b="1" dirty="0"/>
              <a:t>početkom 2024. godine.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0605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3865"/>
            <a:ext cx="8229600" cy="851026"/>
          </a:xfrm>
        </p:spPr>
        <p:txBody>
          <a:bodyPr/>
          <a:lstStyle/>
          <a:p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Umjetna inteligencija – HR kontekst</a:t>
            </a:r>
            <a:endParaRPr lang="en-GB" dirty="0">
              <a:solidFill>
                <a:srgbClr val="184892"/>
              </a:solidFill>
              <a:ea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3" y="1743867"/>
            <a:ext cx="8411518" cy="4205112"/>
          </a:xfrm>
        </p:spPr>
        <p:txBody>
          <a:bodyPr/>
          <a:lstStyle/>
          <a:p>
            <a:pPr marL="0" indent="0">
              <a:buNone/>
            </a:pPr>
            <a:r>
              <a:rPr lang="hr-HR" sz="2400" b="1" dirty="0"/>
              <a:t>I. Strategija digitalne Hrvatske za razdoblje do 2023. </a:t>
            </a:r>
          </a:p>
          <a:p>
            <a:pPr marL="0" indent="0">
              <a:buNone/>
            </a:pPr>
            <a:endParaRPr lang="en-GB" sz="2400" b="1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r-HR" sz="2000" dirty="0"/>
              <a:t>Donesena u veljači 2023.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hr-HR" sz="2000" dirty="0">
                <a:solidFill>
                  <a:srgbClr val="000000"/>
                </a:solidFill>
              </a:rPr>
              <a:t>Važnost Strategije za znanost: u sljedećem desetljeću pretpostavlja primjenu </a:t>
            </a:r>
            <a:r>
              <a:rPr lang="hr-HR" sz="2000" b="1" dirty="0">
                <a:solidFill>
                  <a:srgbClr val="000000"/>
                </a:solidFill>
              </a:rPr>
              <a:t>naprednih tehnologija kao što su UI, strojno učenje, računarstvo u oblaku, tehnologija velikih podataka  i tehnologija lančanih podataka te implementaciju budućih novih tehnologija</a:t>
            </a:r>
            <a:endParaRPr lang="hr-HR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204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184892"/>
                </a:solidFill>
                <a:ea typeface="Open Sans"/>
                <a:cs typeface="Open Sans"/>
              </a:rPr>
              <a:t>Umjetna</a:t>
            </a:r>
            <a:r>
              <a:rPr lang="en-GB" dirty="0">
                <a:solidFill>
                  <a:srgbClr val="184892"/>
                </a:solidFill>
                <a:ea typeface="Open Sans"/>
                <a:cs typeface="Open Sans"/>
              </a:rPr>
              <a:t> </a:t>
            </a:r>
            <a:r>
              <a:rPr lang="en-GB" dirty="0" err="1">
                <a:solidFill>
                  <a:srgbClr val="184892"/>
                </a:solidFill>
                <a:ea typeface="Open Sans"/>
                <a:cs typeface="Open Sans"/>
              </a:rPr>
              <a:t>inteligencija</a:t>
            </a:r>
            <a:r>
              <a:rPr lang="en-GB" dirty="0">
                <a:solidFill>
                  <a:srgbClr val="184892"/>
                </a:solidFill>
                <a:ea typeface="Open Sans"/>
                <a:cs typeface="Open Sans"/>
              </a:rPr>
              <a:t> – HR </a:t>
            </a:r>
            <a:r>
              <a:rPr lang="en-GB" dirty="0" err="1">
                <a:solidFill>
                  <a:srgbClr val="184892"/>
                </a:solidFill>
                <a:ea typeface="Open Sans"/>
                <a:cs typeface="Open Sans"/>
              </a:rPr>
              <a:t>kontekst</a:t>
            </a:r>
            <a:endParaRPr lang="en-GB" dirty="0">
              <a:solidFill>
                <a:srgbClr val="184892"/>
              </a:solidFill>
              <a:ea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3" y="1743866"/>
            <a:ext cx="8735956" cy="4892323"/>
          </a:xfrm>
        </p:spPr>
        <p:txBody>
          <a:bodyPr/>
          <a:lstStyle/>
          <a:p>
            <a:pPr marL="0" indent="0">
              <a:buNone/>
            </a:pPr>
            <a:r>
              <a:rPr lang="hr-HR" sz="2400" b="1" dirty="0"/>
              <a:t>II. Strategija pametne specijalizacije S3 2021.-2029. </a:t>
            </a:r>
            <a:endParaRPr lang="en-GB" sz="2400" b="1" dirty="0"/>
          </a:p>
          <a:p>
            <a:pPr lvl="1"/>
            <a:r>
              <a:rPr lang="hr-HR" sz="2000" dirty="0"/>
              <a:t>u prosincu 2022. završeno je savjetovanje </a:t>
            </a:r>
          </a:p>
          <a:p>
            <a:pPr lvl="1"/>
            <a:r>
              <a:rPr lang="hr-HR" sz="2000" b="1" dirty="0">
                <a:solidFill>
                  <a:srgbClr val="000000"/>
                </a:solidFill>
              </a:rPr>
              <a:t>povezuje inovacijske politike i gospodarski razvoj</a:t>
            </a:r>
          </a:p>
          <a:p>
            <a:pPr lvl="1"/>
            <a:r>
              <a:rPr lang="hr-HR" sz="2000" dirty="0">
                <a:solidFill>
                  <a:srgbClr val="000000"/>
                </a:solidFill>
              </a:rPr>
              <a:t>3 posebna cilja:</a:t>
            </a:r>
          </a:p>
          <a:p>
            <a:pPr lvl="2"/>
            <a:r>
              <a:rPr lang="hr-HR" sz="2000" dirty="0">
                <a:solidFill>
                  <a:srgbClr val="000000"/>
                </a:solidFill>
              </a:rPr>
              <a:t>Poboljšanje znanstvene izvrsnosti</a:t>
            </a:r>
          </a:p>
          <a:p>
            <a:pPr lvl="2"/>
            <a:r>
              <a:rPr lang="hr-HR" sz="2000" dirty="0">
                <a:solidFill>
                  <a:srgbClr val="000000"/>
                </a:solidFill>
              </a:rPr>
              <a:t>Premošćivanje jaza između istraživačkog i poslovnog sektora</a:t>
            </a:r>
          </a:p>
          <a:p>
            <a:pPr lvl="2"/>
            <a:r>
              <a:rPr lang="hr-HR" sz="2000" dirty="0">
                <a:solidFill>
                  <a:srgbClr val="000000"/>
                </a:solidFill>
              </a:rPr>
              <a:t>Povećanje inovacijske učinkovitosti</a:t>
            </a:r>
          </a:p>
          <a:p>
            <a:pPr lvl="1"/>
            <a:r>
              <a:rPr lang="hr-HR" sz="2000" dirty="0">
                <a:solidFill>
                  <a:srgbClr val="000000"/>
                </a:solidFill>
              </a:rPr>
              <a:t>definirano novo </a:t>
            </a:r>
            <a:r>
              <a:rPr lang="hr-HR" sz="2000" b="1" dirty="0">
                <a:solidFill>
                  <a:srgbClr val="000000"/>
                </a:solidFill>
              </a:rPr>
              <a:t>TPP Digitalni proizvodi i platforme </a:t>
            </a:r>
            <a:r>
              <a:rPr lang="hr-HR" sz="2000" dirty="0">
                <a:solidFill>
                  <a:srgbClr val="000000"/>
                </a:solidFill>
              </a:rPr>
              <a:t>za poticanje ulaganja u IRI javnim sredstvima</a:t>
            </a:r>
          </a:p>
          <a:p>
            <a:pPr lvl="1"/>
            <a:r>
              <a:rPr lang="hr-HR" sz="2000" dirty="0">
                <a:solidFill>
                  <a:srgbClr val="000000"/>
                </a:solidFill>
              </a:rPr>
              <a:t>Dionici ovog TPP-a su: istraživački i poslovni subjekti koji se bave računalnim programiranjem i povezanim konzultantskim aktivnostima, uključujući razvoj modula i komponenti za UI i velike podatke itd.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667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61"/>
            <a:ext cx="8229600" cy="701982"/>
          </a:xfrm>
        </p:spPr>
        <p:txBody>
          <a:bodyPr/>
          <a:lstStyle/>
          <a:p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MZO </a:t>
            </a:r>
            <a:r>
              <a:rPr lang="en-GB" dirty="0">
                <a:solidFill>
                  <a:srgbClr val="184892"/>
                </a:solidFill>
                <a:ea typeface="Open Sans"/>
                <a:cs typeface="Open Sans"/>
              </a:rPr>
              <a:t>–</a:t>
            </a:r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 podrška razvoju UI</a:t>
            </a:r>
            <a:br>
              <a:rPr lang="hr-HR" dirty="0">
                <a:solidFill>
                  <a:srgbClr val="184892"/>
                </a:solidFill>
                <a:ea typeface="Open Sans"/>
                <a:cs typeface="Open Sans"/>
              </a:rPr>
            </a:br>
            <a:endParaRPr lang="en-GB" dirty="0">
              <a:solidFill>
                <a:srgbClr val="184892"/>
              </a:solidFill>
              <a:ea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8" y="1743867"/>
            <a:ext cx="8584442" cy="4714083"/>
          </a:xfrm>
        </p:spPr>
        <p:txBody>
          <a:bodyPr/>
          <a:lstStyle/>
          <a:p>
            <a:pPr marL="0" indent="0">
              <a:buNone/>
            </a:pPr>
            <a:r>
              <a:rPr lang="hr-HR" sz="2000" dirty="0"/>
              <a:t>MZO razvojem digitalnih resursa i infrastrukture osigurava ključne pretpostavke razvoja i primjene umjetne inteligencije u sustavu znanosti i visokog obrazovanja.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000" dirty="0"/>
              <a:t>Primjer digitalnih resursa i infrastrukture  u kontekstu UI</a:t>
            </a:r>
          </a:p>
          <a:p>
            <a:pPr marL="0" indent="0">
              <a:buNone/>
            </a:pPr>
            <a:r>
              <a:rPr lang="hr-HR" sz="2000" b="1" dirty="0"/>
              <a:t>Hrvatski znanstveni i obrazovni oblak – HR-ZOO.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r-HR" sz="1800" dirty="0"/>
              <a:t>Zajednička je nacionalna e-infrastruktura za znanost i obrazovanje koja u pet umreženih podatkovnih centara osigurava računalno spremišni oblak akademske i znanstvene zajednice s dva trenutno najjača računala u Hrvatskoj – resursu za računarstvo visokih performansi (HPC) – superračunalu „Supek“ i resursu za napredno računanje u oblaku – „Vrančić“.  (26.1 </a:t>
            </a:r>
            <a:r>
              <a:rPr lang="hr-HR" sz="1800" dirty="0" err="1"/>
              <a:t>mil</a:t>
            </a:r>
            <a:r>
              <a:rPr lang="hr-HR" sz="1800" dirty="0"/>
              <a:t> EUR)</a:t>
            </a:r>
          </a:p>
          <a:p>
            <a:pPr marL="0" indent="0">
              <a:buNone/>
            </a:pPr>
            <a:r>
              <a:rPr lang="hr-HR" sz="2000" b="1" dirty="0" err="1"/>
              <a:t>EuroCC</a:t>
            </a:r>
            <a:r>
              <a:rPr lang="hr-HR" sz="2000" b="1" dirty="0"/>
              <a:t> - Nacionalni centar kompetencija za računalstvo visokih performansi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r-HR" sz="1800" dirty="0"/>
              <a:t>nastavak već provedenog projekta </a:t>
            </a:r>
            <a:r>
              <a:rPr lang="hr-HR" sz="1800" i="1" dirty="0"/>
              <a:t>EUROCC 1 </a:t>
            </a:r>
            <a:r>
              <a:rPr lang="hr-HR" sz="1800" dirty="0"/>
              <a:t>čime je uspostavljen Hrvatski nacionalni centar kompetencija za računalstvo visokih performansi u okviru Zajedničkog poduzeća za europsko računalstvo visokih performansi (</a:t>
            </a:r>
            <a:r>
              <a:rPr lang="hr-HR" sz="1800" dirty="0" err="1"/>
              <a:t>EuroHPC</a:t>
            </a:r>
            <a:r>
              <a:rPr lang="hr-HR" sz="1800" dirty="0"/>
              <a:t> JU). Korisnici </a:t>
            </a:r>
            <a:r>
              <a:rPr lang="hr-HR" sz="1800" dirty="0" err="1"/>
              <a:t>čedobiti</a:t>
            </a:r>
            <a:r>
              <a:rPr lang="hr-HR" sz="1800" dirty="0"/>
              <a:t> pristup europskim HPC kompetencijama i mogućnostima u različitim industrijskim sektorima i granama.</a:t>
            </a:r>
          </a:p>
          <a:p>
            <a:pPr lvl="2" algn="just">
              <a:buFont typeface="Wingdings" panose="05000000000000000000" pitchFamily="2" charset="2"/>
              <a:buChar char="Ø"/>
            </a:pPr>
            <a:endParaRPr lang="hr-HR" sz="2000" b="1" dirty="0"/>
          </a:p>
          <a:p>
            <a:pPr lvl="1"/>
            <a:endParaRPr lang="hr-HR" sz="2000" b="1" dirty="0">
              <a:solidFill>
                <a:srgbClr val="FF0000"/>
              </a:solidFill>
            </a:endParaRPr>
          </a:p>
          <a:p>
            <a:endParaRPr lang="hr-HR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/>
            <a:endParaRPr lang="hr-HR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hr-HR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lvl="1"/>
            <a:endParaRPr lang="hr-HR" sz="20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1291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76" y="1665838"/>
            <a:ext cx="8698121" cy="4228550"/>
          </a:xfrm>
        </p:spPr>
        <p:txBody>
          <a:bodyPr/>
          <a:lstStyle/>
          <a:p>
            <a:pPr marL="0" indent="0">
              <a:buNone/>
            </a:pPr>
            <a:r>
              <a:rPr lang="hr-HR" sz="2400" b="1" dirty="0"/>
              <a:t>III. Natječaji u okviru Nacionalnog plana oporavka i otpornosti 2021. - 2026.  </a:t>
            </a:r>
            <a:r>
              <a:rPr lang="hr-HR" sz="2400" dirty="0"/>
              <a:t>(iz perspektive znanosti)</a:t>
            </a:r>
          </a:p>
          <a:p>
            <a:pPr lvl="1"/>
            <a:r>
              <a:rPr lang="pl-PL" sz="2000" dirty="0">
                <a:solidFill>
                  <a:srgbClr val="000000"/>
                </a:solidFill>
              </a:rPr>
              <a:t>ukupna vrijednost predviđenih ulaganja je </a:t>
            </a:r>
            <a:r>
              <a:rPr lang="pl-PL" sz="2000" b="1" dirty="0">
                <a:solidFill>
                  <a:srgbClr val="000000"/>
                </a:solidFill>
              </a:rPr>
              <a:t>318,5 milijuna eura.</a:t>
            </a:r>
          </a:p>
          <a:p>
            <a:pPr lvl="1"/>
            <a:r>
              <a:rPr lang="pl-PL" sz="2000" dirty="0">
                <a:solidFill>
                  <a:srgbClr val="000000"/>
                </a:solidFill>
              </a:rPr>
              <a:t>preko 20 planiranih natječaja do 2026. godine</a:t>
            </a:r>
          </a:p>
          <a:p>
            <a:pPr lvl="1"/>
            <a:r>
              <a:rPr lang="hr-HR" sz="2000" dirty="0">
                <a:solidFill>
                  <a:srgbClr val="000000"/>
                </a:solidFill>
              </a:rPr>
              <a:t>do sada je objavljeno 8 poziva na dodjelu bespovratnih sredstava te je još 6 u izradi. Posebno </a:t>
            </a:r>
            <a:r>
              <a:rPr lang="hr-HR" sz="2000" b="1" dirty="0">
                <a:solidFill>
                  <a:srgbClr val="000000"/>
                </a:solidFill>
              </a:rPr>
              <a:t>zanimljivi za UI:</a:t>
            </a:r>
          </a:p>
          <a:p>
            <a:pPr lvl="2"/>
            <a:r>
              <a:rPr lang="hr-HR" sz="2000" dirty="0">
                <a:solidFill>
                  <a:srgbClr val="000000"/>
                </a:solidFill>
              </a:rPr>
              <a:t>Dokazivanje inovativnog koncepta, alokacija poziva = 4.799.920,37 EUR</a:t>
            </a:r>
          </a:p>
          <a:p>
            <a:pPr lvl="2"/>
            <a:r>
              <a:rPr lang="hr-HR" sz="2000" dirty="0">
                <a:solidFill>
                  <a:srgbClr val="000000"/>
                </a:solidFill>
              </a:rPr>
              <a:t>Ciljana znanstvena istraživanja, alokacija poziva = 50.003.318,00 EUR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6</a:t>
            </a:fld>
            <a:endParaRPr lang="hr-HR" altLang="sr-Latn-R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6118"/>
            <a:ext cx="8229600" cy="651519"/>
          </a:xfrm>
        </p:spPr>
        <p:txBody>
          <a:bodyPr/>
          <a:lstStyle/>
          <a:p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MZO </a:t>
            </a:r>
            <a:r>
              <a:rPr lang="en-GB" dirty="0">
                <a:solidFill>
                  <a:srgbClr val="184892"/>
                </a:solidFill>
                <a:ea typeface="Open Sans"/>
                <a:cs typeface="Open Sans"/>
              </a:rPr>
              <a:t>–</a:t>
            </a:r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 podrška razvoju UI</a:t>
            </a:r>
            <a:endParaRPr lang="en-GB" dirty="0">
              <a:solidFill>
                <a:srgbClr val="184892"/>
              </a:solidFill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5724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5881"/>
            <a:ext cx="8229600" cy="873862"/>
          </a:xfrm>
        </p:spPr>
        <p:txBody>
          <a:bodyPr/>
          <a:lstStyle/>
          <a:p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Projekt „Znanstveno i tehnologijsko predviđanje”</a:t>
            </a:r>
            <a:endParaRPr lang="en-GB" dirty="0">
              <a:solidFill>
                <a:srgbClr val="184892"/>
              </a:solidFill>
              <a:ea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3" y="1743867"/>
            <a:ext cx="8698121" cy="4977608"/>
          </a:xfrm>
        </p:spPr>
        <p:txBody>
          <a:bodyPr/>
          <a:lstStyle/>
          <a:p>
            <a:pPr marL="0" indent="0">
              <a:buNone/>
            </a:pPr>
            <a:endParaRPr lang="hr-HR" sz="2400" b="1" dirty="0"/>
          </a:p>
          <a:p>
            <a:pPr lvl="1"/>
            <a:r>
              <a:rPr lang="hr-HR" sz="2000" dirty="0"/>
              <a:t>opći cilj Projekta je </a:t>
            </a:r>
            <a:r>
              <a:rPr lang="hr-HR" sz="2000" b="1" dirty="0"/>
              <a:t>stvaranje koherentnog i cjelovitog sustava</a:t>
            </a:r>
            <a:r>
              <a:rPr lang="hr-HR" sz="2000" dirty="0"/>
              <a:t> za određivanje prioriteta za politike istraživanja, razvoja i inovacija u hrvatskome znanstvenom prostoru</a:t>
            </a:r>
          </a:p>
          <a:p>
            <a:pPr lvl="1"/>
            <a:r>
              <a:rPr lang="hr-HR" sz="2000" dirty="0"/>
              <a:t>razdoblje provedbe: 1. prosinca 2017.  - 1. kolovoza 2023.</a:t>
            </a:r>
          </a:p>
          <a:p>
            <a:pPr lvl="1"/>
            <a:r>
              <a:rPr lang="pl-PL" sz="2000" dirty="0">
                <a:solidFill>
                  <a:srgbClr val="000000"/>
                </a:solidFill>
              </a:rPr>
              <a:t>vrijednost projekta: 2.2 mil EUR</a:t>
            </a:r>
          </a:p>
          <a:p>
            <a:pPr lvl="1"/>
            <a:r>
              <a:rPr lang="hr-HR" sz="2000" dirty="0">
                <a:solidFill>
                  <a:srgbClr val="000000"/>
                </a:solidFill>
              </a:rPr>
              <a:t>ključni elementi projekta:</a:t>
            </a:r>
          </a:p>
          <a:p>
            <a:pPr lvl="2"/>
            <a:r>
              <a:rPr lang="hr-HR" sz="1600" dirty="0">
                <a:solidFill>
                  <a:srgbClr val="000000"/>
                </a:solidFill>
              </a:rPr>
              <a:t>Izrada </a:t>
            </a:r>
            <a:r>
              <a:rPr lang="hr-HR" sz="1600" b="1" dirty="0">
                <a:solidFill>
                  <a:srgbClr val="000000"/>
                </a:solidFill>
              </a:rPr>
              <a:t>Informacijskog sustava o hrvatskoj znanstvenoj djelatnosti – </a:t>
            </a:r>
            <a:r>
              <a:rPr lang="hr-HR" sz="1600" b="1" dirty="0" err="1">
                <a:solidFill>
                  <a:srgbClr val="000000"/>
                </a:solidFill>
              </a:rPr>
              <a:t>CroRIS</a:t>
            </a:r>
            <a:endParaRPr lang="hr-HR" sz="1600" b="1" dirty="0">
              <a:solidFill>
                <a:srgbClr val="000000"/>
              </a:solidFill>
            </a:endParaRPr>
          </a:p>
          <a:p>
            <a:pPr lvl="2"/>
            <a:r>
              <a:rPr lang="hr-HR" sz="1600" b="1" dirty="0">
                <a:solidFill>
                  <a:srgbClr val="000000"/>
                </a:solidFill>
              </a:rPr>
              <a:t>Provedba znanstvenog i tehnologijskog </a:t>
            </a:r>
            <a:r>
              <a:rPr lang="hr-HR" sz="1600" b="1" dirty="0" err="1">
                <a:solidFill>
                  <a:srgbClr val="000000"/>
                </a:solidFill>
              </a:rPr>
              <a:t>mapiranja</a:t>
            </a:r>
            <a:r>
              <a:rPr lang="hr-HR" sz="1600" b="1" dirty="0">
                <a:solidFill>
                  <a:srgbClr val="000000"/>
                </a:solidFill>
              </a:rPr>
              <a:t> i predviđanja (UI, Svemirske tehnologije, Energija i održiv okoliš)</a:t>
            </a:r>
          </a:p>
          <a:p>
            <a:pPr lvl="2"/>
            <a:endParaRPr lang="hr-HR" sz="1600" dirty="0">
              <a:solidFill>
                <a:srgbClr val="000000"/>
              </a:solidFill>
            </a:endParaRPr>
          </a:p>
          <a:p>
            <a:pPr lvl="2"/>
            <a:endParaRPr lang="hr-HR" sz="20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7</a:t>
            </a:fld>
            <a:endParaRPr lang="hr-HR" altLang="sr-Latn-R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8924" y="5838819"/>
            <a:ext cx="3035304" cy="7733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333" y="5711825"/>
            <a:ext cx="2162996" cy="11461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0983" y="5838819"/>
            <a:ext cx="2305871" cy="95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2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8352"/>
            <a:ext cx="8229600" cy="978933"/>
          </a:xfrm>
        </p:spPr>
        <p:txBody>
          <a:bodyPr/>
          <a:lstStyle/>
          <a:p>
            <a:r>
              <a:rPr lang="hr-HR" dirty="0">
                <a:solidFill>
                  <a:srgbClr val="184892"/>
                </a:solidFill>
                <a:ea typeface="Open Sans"/>
                <a:cs typeface="Open Sans"/>
              </a:rPr>
              <a:t>Znanstveno i tehnologijsko predviđanje – Umjetna inteligencija</a:t>
            </a:r>
            <a:endParaRPr lang="en-GB" dirty="0">
              <a:solidFill>
                <a:srgbClr val="184892"/>
              </a:solidFill>
              <a:ea typeface="Open Sans"/>
              <a:cs typeface="Open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8</a:t>
            </a:fld>
            <a:endParaRPr lang="hr-HR" altLang="sr-Latn-RS"/>
          </a:p>
        </p:txBody>
      </p:sp>
      <p:sp>
        <p:nvSpPr>
          <p:cNvPr id="6" name="Rectangle 5"/>
          <p:cNvSpPr/>
          <p:nvPr/>
        </p:nvSpPr>
        <p:spPr>
          <a:xfrm>
            <a:off x="751437" y="6279775"/>
            <a:ext cx="7479071" cy="441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900" dirty="0">
                <a:ln w="0">
                  <a:noFill/>
                </a:ln>
                <a:solidFill>
                  <a:schemeClr val="tx1"/>
                </a:solidFill>
              </a:rPr>
              <a:t>Izvor: Nacrt analitičkog izvješća o provedenom znanstvenom i tehnologijskom </a:t>
            </a:r>
            <a:r>
              <a:rPr lang="hr-HR" sz="900" dirty="0" err="1">
                <a:ln w="0">
                  <a:noFill/>
                </a:ln>
                <a:solidFill>
                  <a:schemeClr val="tx1"/>
                </a:solidFill>
              </a:rPr>
              <a:t>mapiranju</a:t>
            </a:r>
            <a:r>
              <a:rPr lang="hr-HR" sz="900" dirty="0">
                <a:ln w="0">
                  <a:noFill/>
                </a:ln>
                <a:solidFill>
                  <a:schemeClr val="tx1"/>
                </a:solidFill>
              </a:rPr>
              <a:t>, Umjetna inteligencija, Inovacije i razvoj d.o.o.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1438" y="1872291"/>
            <a:ext cx="7479071" cy="440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55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346710"/>
              </p:ext>
            </p:extLst>
          </p:nvPr>
        </p:nvGraphicFramePr>
        <p:xfrm>
          <a:off x="559558" y="1187354"/>
          <a:ext cx="8127242" cy="527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951371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B878F128D6854B87DFAF447E59B9A8" ma:contentTypeVersion="8" ma:contentTypeDescription="Create a new document." ma:contentTypeScope="" ma:versionID="504ca11565129df2d0352c50a16748d0">
  <xsd:schema xmlns:xsd="http://www.w3.org/2001/XMLSchema" xmlns:xs="http://www.w3.org/2001/XMLSchema" xmlns:p="http://schemas.microsoft.com/office/2006/metadata/properties" xmlns:ns2="2baada50-2587-4dbd-b832-6dbc919f4d19" targetNamespace="http://schemas.microsoft.com/office/2006/metadata/properties" ma:root="true" ma:fieldsID="d0b5e06f7744f0fde187b07345f3b9c2" ns2:_="">
    <xsd:import namespace="2baada50-2587-4dbd-b832-6dbc919f4d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ada50-2587-4dbd-b832-6dbc919f4d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EBC651-0810-4F9A-A180-2BB28F0E75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aada50-2587-4dbd-b832-6dbc919f4d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DCAEF5-861F-4AC3-B1C5-BACDBB1C4560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2baada50-2587-4dbd-b832-6dbc919f4d19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F70437-6498-4E1E-9ED3-62EB0AF18B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6200</TotalTime>
  <Words>892</Words>
  <Application>Microsoft Office PowerPoint</Application>
  <PresentationFormat>Prikaz na zaslonu (4:3)</PresentationFormat>
  <Paragraphs>118</Paragraphs>
  <Slides>12</Slides>
  <Notes>10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9" baseType="lpstr">
      <vt:lpstr>Arial</vt:lpstr>
      <vt:lpstr>Book Antiqua</vt:lpstr>
      <vt:lpstr>Garamond</vt:lpstr>
      <vt:lpstr>Tahoma</vt:lpstr>
      <vt:lpstr>Times New Roman</vt:lpstr>
      <vt:lpstr>Wingdings</vt:lpstr>
      <vt:lpstr>Default Design</vt:lpstr>
      <vt:lpstr>PowerPoint prezentacija</vt:lpstr>
      <vt:lpstr>Akt o umjetnoj inteligenciji - EU kontekst</vt:lpstr>
      <vt:lpstr>Umjetna inteligencija – HR kontekst</vt:lpstr>
      <vt:lpstr>Umjetna inteligencija – HR kontekst</vt:lpstr>
      <vt:lpstr>MZO – podrška razvoju UI </vt:lpstr>
      <vt:lpstr>MZO – podrška razvoju UI</vt:lpstr>
      <vt:lpstr>Projekt „Znanstveno i tehnologijsko predviđanje”</vt:lpstr>
      <vt:lpstr>Znanstveno i tehnologijsko predviđanje – Umjetna inteligencija</vt:lpstr>
      <vt:lpstr>PowerPoint prezentacija</vt:lpstr>
      <vt:lpstr>PowerPoint prezentacija</vt:lpstr>
      <vt:lpstr>Što dalje?</vt:lpstr>
      <vt:lpstr>PowerPoint prezentacija</vt:lpstr>
    </vt:vector>
  </TitlesOfParts>
  <Company>MZT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azurirano 17-1-2018</dc:creator>
  <cp:lastModifiedBy>Hrvoje Meštrić</cp:lastModifiedBy>
  <cp:revision>210</cp:revision>
  <cp:lastPrinted>2022-12-09T14:49:52Z</cp:lastPrinted>
  <dcterms:created xsi:type="dcterms:W3CDTF">2004-06-15T07:55:20Z</dcterms:created>
  <dcterms:modified xsi:type="dcterms:W3CDTF">2023-06-06T07:51:05Z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0x010100EBB878F128D6854B87DFAF447E59B9A8</vt:lpwstr>
  </property>
</Properties>
</file>