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98.xml" ContentType="application/vnd.openxmlformats-officedocument.presentationml.notesSlide+xml"/>
  <Override PartName="/ppt/notesSlides/notesSlide99.xml" ContentType="application/vnd.openxmlformats-officedocument.presentationml.notesSlide+xml"/>
  <Override PartName="/ppt/notesSlides/notesSlide100.xml" ContentType="application/vnd.openxmlformats-officedocument.presentationml.notesSlide+xml"/>
  <Override PartName="/ppt/notesSlides/notesSlide10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autoCompressPictures="0">
  <p:sldMasterIdLst>
    <p:sldMasterId id="2147483659" r:id="rId1"/>
  </p:sldMasterIdLst>
  <p:notesMasterIdLst>
    <p:notesMasterId r:id="rId103"/>
  </p:notesMasterIdLst>
  <p:handoutMasterIdLst>
    <p:handoutMasterId r:id="rId104"/>
  </p:handoutMasterIdLst>
  <p:sldIdLst>
    <p:sldId id="256" r:id="rId2"/>
    <p:sldId id="346" r:id="rId3"/>
    <p:sldId id="347" r:id="rId4"/>
    <p:sldId id="348" r:id="rId5"/>
    <p:sldId id="349" r:id="rId6"/>
    <p:sldId id="263" r:id="rId7"/>
    <p:sldId id="264" r:id="rId8"/>
    <p:sldId id="265" r:id="rId9"/>
    <p:sldId id="266" r:id="rId10"/>
    <p:sldId id="350" r:id="rId11"/>
    <p:sldId id="268" r:id="rId12"/>
    <p:sldId id="269" r:id="rId13"/>
    <p:sldId id="270" r:id="rId14"/>
    <p:sldId id="351" r:id="rId15"/>
    <p:sldId id="272" r:id="rId16"/>
    <p:sldId id="273" r:id="rId17"/>
    <p:sldId id="274" r:id="rId18"/>
    <p:sldId id="352" r:id="rId19"/>
    <p:sldId id="276" r:id="rId20"/>
    <p:sldId id="353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354" r:id="rId33"/>
    <p:sldId id="355" r:id="rId34"/>
    <p:sldId id="356" r:id="rId35"/>
    <p:sldId id="357" r:id="rId36"/>
    <p:sldId id="358" r:id="rId37"/>
    <p:sldId id="359" r:id="rId38"/>
    <p:sldId id="360" r:id="rId39"/>
    <p:sldId id="361" r:id="rId40"/>
    <p:sldId id="362" r:id="rId41"/>
    <p:sldId id="363" r:id="rId42"/>
    <p:sldId id="364" r:id="rId43"/>
    <p:sldId id="289" r:id="rId44"/>
    <p:sldId id="290" r:id="rId45"/>
    <p:sldId id="291" r:id="rId46"/>
    <p:sldId id="292" r:id="rId47"/>
    <p:sldId id="293" r:id="rId48"/>
    <p:sldId id="365" r:id="rId49"/>
    <p:sldId id="366" r:id="rId50"/>
    <p:sldId id="296" r:id="rId51"/>
    <p:sldId id="297" r:id="rId52"/>
    <p:sldId id="367" r:id="rId53"/>
    <p:sldId id="298" r:id="rId54"/>
    <p:sldId id="299" r:id="rId55"/>
    <p:sldId id="368" r:id="rId56"/>
    <p:sldId id="380" r:id="rId57"/>
    <p:sldId id="301" r:id="rId58"/>
    <p:sldId id="302" r:id="rId59"/>
    <p:sldId id="303" r:id="rId60"/>
    <p:sldId id="370" r:id="rId61"/>
    <p:sldId id="305" r:id="rId62"/>
    <p:sldId id="371" r:id="rId63"/>
    <p:sldId id="307" r:id="rId64"/>
    <p:sldId id="308" r:id="rId65"/>
    <p:sldId id="309" r:id="rId66"/>
    <p:sldId id="310" r:id="rId67"/>
    <p:sldId id="311" r:id="rId68"/>
    <p:sldId id="312" r:id="rId69"/>
    <p:sldId id="372" r:id="rId70"/>
    <p:sldId id="314" r:id="rId71"/>
    <p:sldId id="315" r:id="rId72"/>
    <p:sldId id="316" r:id="rId73"/>
    <p:sldId id="317" r:id="rId74"/>
    <p:sldId id="318" r:id="rId75"/>
    <p:sldId id="319" r:id="rId76"/>
    <p:sldId id="373" r:id="rId77"/>
    <p:sldId id="374" r:id="rId78"/>
    <p:sldId id="375" r:id="rId79"/>
    <p:sldId id="323" r:id="rId80"/>
    <p:sldId id="324" r:id="rId81"/>
    <p:sldId id="325" r:id="rId82"/>
    <p:sldId id="326" r:id="rId83"/>
    <p:sldId id="327" r:id="rId84"/>
    <p:sldId id="328" r:id="rId85"/>
    <p:sldId id="329" r:id="rId86"/>
    <p:sldId id="330" r:id="rId87"/>
    <p:sldId id="376" r:id="rId88"/>
    <p:sldId id="332" r:id="rId89"/>
    <p:sldId id="334" r:id="rId90"/>
    <p:sldId id="377" r:id="rId91"/>
    <p:sldId id="335" r:id="rId92"/>
    <p:sldId id="336" r:id="rId93"/>
    <p:sldId id="337" r:id="rId94"/>
    <p:sldId id="338" r:id="rId95"/>
    <p:sldId id="339" r:id="rId96"/>
    <p:sldId id="340" r:id="rId97"/>
    <p:sldId id="341" r:id="rId98"/>
    <p:sldId id="343" r:id="rId99"/>
    <p:sldId id="345" r:id="rId100"/>
    <p:sldId id="378" r:id="rId101"/>
    <p:sldId id="379" r:id="rId102"/>
  </p:sldIdLst>
  <p:sldSz cx="9144000" cy="5143500" type="screen16x9"/>
  <p:notesSz cx="6735763" cy="98663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4" d="100"/>
          <a:sy n="144" d="100"/>
        </p:scale>
        <p:origin x="65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theme" Target="theme/theme1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notesMaster" Target="notesMasters/notesMaster1.xml"/><Relationship Id="rId108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707DF8-AD5B-441B-B53F-37C7A88FA23B}" type="datetimeFigureOut">
              <a:rPr lang="hr-HR" smtClean="0"/>
              <a:t>13.11.2020.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303F9E-5B7E-445C-9A85-1B3B887AF1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478143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8600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9f554630c1_0_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9f554630c1_0_70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13539771"/>
      </p:ext>
    </p:extLst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" name="Google Shape;732;g9f68fdd420_2_1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3" name="Google Shape;733;g9f68fdd420_2_179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66836609"/>
      </p:ext>
    </p:extLst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" name="Google Shape;732;g9f68fdd420_2_1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3" name="Google Shape;733;g9f68fdd420_2_179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568592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a6edcdb02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a6edcdb02d_0_0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a6edcdb02d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a6edcdb02d_0_8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a6edcdb02d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a6edcdb02d_0_16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9f554630c1_0_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9f554630c1_0_70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50357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a6edcdb02d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a6edcdb02d_0_31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a6edcdb02d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a6edcdb02d_0_39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a6edcdb02d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a6edcdb02d_0_55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a6edcdb02d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a6edcdb02d_0_55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2596279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a6edcdb02d_0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a6edcdb02d_0_69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9f554630c1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9f554630c1_0_41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6696593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a6edcdb02d_0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a6edcdb02d_0_69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784566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a6edcdb02d_0_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a6edcdb02d_0_84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a6edcdb02d_0_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a6edcdb02d_0_92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a6edcdb02d_0_1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9" name="Google Shape;239;ga6edcdb02d_0_108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a6edcdb02d_0_1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7" name="Google Shape;247;ga6edcdb02d_0_100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ga6edcdb02d_0_1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5" name="Google Shape;255;ga6edcdb02d_0_116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ga6edcdb02d_0_1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3" name="Google Shape;263;ga6edcdb02d_0_131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a6edcdb02d_0_1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1" name="Google Shape;271;ga6edcdb02d_0_124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a6edcdb02d_0_1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9" name="Google Shape;279;ga6edcdb02d_0_140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a6edcdb02d_0_1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7" name="Google Shape;287;ga6edcdb02d_0_148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9f554630c1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9f554630c1_0_41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2725044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a6edcdb02d_0_1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5" name="Google Shape;295;ga6edcdb02d_0_156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ga6edcdb02d_0_1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3" name="Google Shape;303;ga6edcdb02d_0_171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9f554630c1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9f554630c1_0_15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1895936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ga6edcdb02d_0_1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3" name="Google Shape;303;ga6edcdb02d_0_171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1892734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ga6edcdb02d_0_1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3" name="Google Shape;303;ga6edcdb02d_0_171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0156054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ga6edcdb02d_0_1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3" name="Google Shape;303;ga6edcdb02d_0_171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81511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ga6edcdb02d_0_1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3" name="Google Shape;303;ga6edcdb02d_0_171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8759017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ga6edcdb02d_0_1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3" name="Google Shape;303;ga6edcdb02d_0_171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6348265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ga6edcdb02d_0_1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3" name="Google Shape;303;ga6edcdb02d_0_171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6732102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ga6edcdb02d_0_1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3" name="Google Shape;303;ga6edcdb02d_0_171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75088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9f554630c1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9f554630c1_0_41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0969348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ga6edcdb02d_0_1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3" name="Google Shape;303;ga6edcdb02d_0_171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989901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ga6edcdb02d_0_1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3" name="Google Shape;303;ga6edcdb02d_0_171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75168075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ga6edcdb02d_0_1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3" name="Google Shape;303;ga6edcdb02d_0_171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76384671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ga6edcdb02d_0_1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1" name="Google Shape;311;ga6edcdb02d_0_179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ga6edcdb02d_0_1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9" name="Google Shape;319;ga6edcdb02d_0_187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a6edcdb02d_0_1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a6edcdb02d_0_194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ga6edcdb02d_0_2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5" name="Google Shape;335;ga6edcdb02d_0_202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ga6edcdb02d_0_2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3" name="Google Shape;343;ga6edcdb02d_0_210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9f554630c1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9f554630c1_0_24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8740500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9f554630c1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9f554630c1_0_24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611527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9f554630c1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9f554630c1_0_41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06800546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a6edcdb02d_0_2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a6edcdb02d_0_231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ga6edcdb02d_0_2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3" name="Google Shape;373;ga6edcdb02d_0_239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ga6edcdb02d_0_2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3" name="Google Shape;373;ga6edcdb02d_0_239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75877742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ga6edcdb02d_0_2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1" name="Google Shape;381;ga6edcdb02d_0_247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ga6edcdb02d_0_2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9" name="Google Shape;389;ga6edcdb02d_0_260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ga6edcdb02d_0_2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9" name="Google Shape;389;ga6edcdb02d_0_260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01812487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ga6edcdb02d_0_2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5" name="Google Shape;405;ga6edcdb02d_0_276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15474460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ga6edcdb02d_0_2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5" name="Google Shape;405;ga6edcdb02d_0_276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ga6edcdb02d_0_2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3" name="Google Shape;413;ga6edcdb02d_0_284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ga6edcdb02d_0_2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1" name="Google Shape;421;ga6edcdb02d_0_292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9f554630c1_0_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9f554630c1_0_70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ga6edcdb02d_0_2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1" name="Google Shape;421;ga6edcdb02d_0_292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82500892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Google Shape;435;g9f68fdd420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6" name="Google Shape;436;g9f68fdd420_0_8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Google Shape;435;g9f68fdd420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6" name="Google Shape;436;g9f68fdd420_0_8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8323531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g9f68fdd420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1" name="Google Shape;451;g9f68fdd420_0_23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Google Shape;458;g9f68fdd420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9" name="Google Shape;459;g9f68fdd420_0_31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g9f68fdd420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7" name="Google Shape;467;g9f68fdd420_0_39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g9f68fdd420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5" name="Google Shape;475;g9f68fdd420_0_47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Google Shape;482;g9f68fdd420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3" name="Google Shape;483;g9f68fdd420_0_55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Google Shape;490;g9f68fdd420_0_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1" name="Google Shape;491;g9f68fdd420_0_64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Google Shape;490;g9f68fdd420_0_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1" name="Google Shape;491;g9f68fdd420_0_64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933913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9f554630c1_0_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9f554630c1_0_78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Google Shape;505;g9f68fdd420_0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6" name="Google Shape;506;g9f68fdd420_0_79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Google Shape;513;g9f68fdd420_0_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4" name="Google Shape;514;g9f68fdd420_0_94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Google Shape;521;g9f68fdd420_0_1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2" name="Google Shape;522;g9f68fdd420_0_102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Google Shape;529;g9f68fdd420_0_1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0" name="Google Shape;530;g9f68fdd420_0_110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9f68fdd420_0_1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9f68fdd420_0_118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Google Shape;545;g9f68fdd420_0_1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6" name="Google Shape;546;g9f68fdd420_0_127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Google Shape;545;g9f68fdd420_0_1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6" name="Google Shape;546;g9f68fdd420_0_127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79999062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Google Shape;545;g9f68fdd420_0_1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6" name="Google Shape;546;g9f68fdd420_0_127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64596103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Google Shape;545;g9f68fdd420_0_1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6" name="Google Shape;546;g9f68fdd420_0_127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13914813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Google Shape;574;g9f68fdd420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5" name="Google Shape;575;g9f68fdd420_2_0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9f554630c1_0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9f554630c1_0_86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" name="Google Shape;582;g9f68fdd420_2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3" name="Google Shape;583;g9f68fdd420_2_8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" name="Google Shape;590;g9f68fdd420_2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1" name="Google Shape;591;g9f68fdd420_2_16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" name="Google Shape;598;g9f68fdd420_2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9" name="Google Shape;599;g9f68fdd420_2_25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Google Shape;606;g9f68fdd420_2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7" name="Google Shape;607;g9f68fdd420_2_34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Google Shape;614;g9f68fdd420_2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5" name="Google Shape;615;g9f68fdd420_2_42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Google Shape;622;g9f68fdd420_2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3" name="Google Shape;623;g9f68fdd420_2_50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" name="Google Shape;630;g9f68fdd420_2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1" name="Google Shape;631;g9f68fdd420_2_58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" name="Google Shape;630;g9f68fdd420_2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1" name="Google Shape;631;g9f68fdd420_2_58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24237071"/>
      </p:ext>
    </p:extLst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" name="Google Shape;645;g9f68fdd420_2_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6" name="Google Shape;646;g9f68fdd420_2_74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" name="Google Shape;660;g9f68fdd420_2_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1" name="Google Shape;661;g9f68fdd420_2_82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9f554630c1_0_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9f554630c1_0_95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" name="Google Shape;660;g9f68fdd420_2_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1" name="Google Shape;661;g9f68fdd420_2_82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09488414"/>
      </p:ext>
    </p:extLst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" name="Google Shape;668;g9f68fdd420_2_1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9" name="Google Shape;669;g9f68fdd420_2_111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" name="Google Shape;676;g9f68fdd420_2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7" name="Google Shape;677;g9f68fdd420_2_119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" name="Google Shape;684;g9f68fdd420_2_1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5" name="Google Shape;685;g9f68fdd420_2_127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" name="Google Shape;692;g9f68fdd420_2_1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3" name="Google Shape;693;g9f68fdd420_2_135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0" name="Google Shape;700;g9f68fdd420_2_1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1" name="Google Shape;701;g9f68fdd420_2_145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" name="Google Shape;708;g9f68fdd420_2_1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9" name="Google Shape;709;g9f68fdd420_2_153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" name="Google Shape;716;g9f68fdd420_2_1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7" name="Google Shape;717;g9f68fdd420_2_162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" name="Google Shape;732;g9f68fdd420_2_1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3" name="Google Shape;733;g9f68fdd420_2_179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" name="Google Shape;732;g9f68fdd420_2_1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3" name="Google Shape;733;g9f68fdd420_2_179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69911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9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9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9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3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>
            <a:spLocks noGrp="1"/>
          </p:cNvSpPr>
          <p:nvPr>
            <p:ph type="ctrTitle"/>
          </p:nvPr>
        </p:nvSpPr>
        <p:spPr>
          <a:xfrm>
            <a:off x="311708" y="17400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sz="9500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„Znaš li?”</a:t>
            </a:r>
            <a:endParaRPr sz="9500"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6" name="Google Shape;56;p13"/>
          <p:cNvSpPr txBox="1">
            <a:spLocks noGrp="1"/>
          </p:cNvSpPr>
          <p:nvPr>
            <p:ph type="subTitle" idx="1"/>
          </p:nvPr>
        </p:nvSpPr>
        <p:spPr>
          <a:xfrm>
            <a:off x="2427575" y="1350825"/>
            <a:ext cx="5700300" cy="79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sz="3000" dirty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Hrvatski sabor</a:t>
            </a:r>
            <a:endParaRPr sz="3000"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42665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Google Shape;108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20"/>
          <p:cNvSpPr txBox="1">
            <a:spLocks noGrp="1"/>
          </p:cNvSpPr>
          <p:nvPr>
            <p:ph type="title"/>
          </p:nvPr>
        </p:nvSpPr>
        <p:spPr>
          <a:xfrm>
            <a:off x="2523450" y="671675"/>
            <a:ext cx="5878200" cy="125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Kako se biraju zastupnici u Hrvatski sabor?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0" name="Google Shape;110;p20"/>
          <p:cNvSpPr txBox="1">
            <a:spLocks noGrp="1"/>
          </p:cNvSpPr>
          <p:nvPr>
            <p:ph type="body" idx="1"/>
          </p:nvPr>
        </p:nvSpPr>
        <p:spPr>
          <a:xfrm>
            <a:off x="655983" y="3118110"/>
            <a:ext cx="7494348" cy="182589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>
              <a:lnSpc>
                <a:spcPct val="150000"/>
              </a:lnSpc>
              <a:spcAft>
                <a:spcPts val="1600"/>
              </a:spcAft>
              <a:buNone/>
            </a:pPr>
            <a:r>
              <a:rPr lang="hr-HR" dirty="0">
                <a:latin typeface="Georgia"/>
                <a:ea typeface="Georgia"/>
                <a:cs typeface="Georgia"/>
                <a:sym typeface="Georgia"/>
              </a:rPr>
              <a:t>Zastupnici se u Hrvatski sabor biraju na način da  se 140 zastupnika, ne računajući zastupnike nacionalnih manjina i zastupnike koje biraju hrvatski državljani koji nemaju prebivalište u Republici Hrvatskoj, biraju tako da se područje Republike Hrvatske podijeli na deset izbornih jedinica te se u svakoj izbornoj jedinici bira 14 zastupnika u Sabor. </a:t>
            </a:r>
          </a:p>
          <a:p>
            <a:pPr marL="0" lvl="0" indent="0" algn="just">
              <a:lnSpc>
                <a:spcPct val="150000"/>
              </a:lnSpc>
              <a:spcAft>
                <a:spcPts val="1600"/>
              </a:spcAft>
              <a:buNone/>
            </a:pPr>
            <a:r>
              <a:rPr lang="hr-HR" dirty="0">
                <a:latin typeface="Georgia"/>
                <a:ea typeface="Georgia"/>
                <a:cs typeface="Georgia"/>
                <a:sym typeface="Georgia"/>
              </a:rPr>
              <a:t>Zastupnici u Sabor biraju se po proporcionalnoj zastupljenosti i preferencijskom glasovanju. </a:t>
            </a:r>
            <a:r>
              <a:rPr lang="hr-HR" dirty="0" smtClean="0"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hr-HR" dirty="0" smtClean="0">
                <a:latin typeface="Georgia"/>
                <a:ea typeface="Georgia"/>
                <a:cs typeface="Georgia"/>
                <a:sym typeface="Georgia"/>
              </a:rPr>
            </a:br>
            <a:r>
              <a:rPr lang="hr-HR" dirty="0" smtClean="0">
                <a:latin typeface="Georgia"/>
                <a:ea typeface="Georgia"/>
                <a:cs typeface="Georgia"/>
                <a:sym typeface="Georgia"/>
              </a:rPr>
              <a:t>Birači </a:t>
            </a:r>
            <a:r>
              <a:rPr lang="hr-HR" dirty="0">
                <a:latin typeface="Georgia"/>
                <a:ea typeface="Georgia"/>
                <a:cs typeface="Georgia"/>
                <a:sym typeface="Georgia"/>
              </a:rPr>
              <a:t>mogu glasovati samo za jednu listu kandidata. Birač na glasačkom listiću može označiti jednog kandidata koji ima prednost pred ostalim kandidatima na listi za koju je glasovao (preferirani glas).</a:t>
            </a:r>
          </a:p>
        </p:txBody>
      </p:sp>
      <p:pic>
        <p:nvPicPr>
          <p:cNvPr id="111" name="Google Shape;111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1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91334347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5" name="Google Shape;735;p10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736" name="Google Shape;736;p100"/>
          <p:cNvSpPr txBox="1">
            <a:spLocks noGrp="1"/>
          </p:cNvSpPr>
          <p:nvPr>
            <p:ph type="body" idx="4294967295"/>
          </p:nvPr>
        </p:nvSpPr>
        <p:spPr>
          <a:xfrm>
            <a:off x="582450" y="2863445"/>
            <a:ext cx="7575282" cy="182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>
              <a:lnSpc>
                <a:spcPct val="15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None/>
            </a:pPr>
            <a:r>
              <a:rPr lang="hr-HR" sz="1200" dirty="0">
                <a:latin typeface="Georgia"/>
                <a:ea typeface="Georgia"/>
                <a:cs typeface="Georgia"/>
                <a:sym typeface="Georgia"/>
              </a:rPr>
              <a:t>O promjeni Ustava odlučuje Hrvatski sabor dvotrećinskom većinom glasova svih zastupnika.</a:t>
            </a:r>
          </a:p>
          <a:p>
            <a:pPr marL="0" lvl="0" indent="0" algn="l" rtl="0">
              <a:lnSpc>
                <a:spcPct val="15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737" name="Google Shape;737;p10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7732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  <p:sp>
        <p:nvSpPr>
          <p:cNvPr id="738" name="Google Shape;738;p100"/>
          <p:cNvSpPr txBox="1"/>
          <p:nvPr/>
        </p:nvSpPr>
        <p:spPr>
          <a:xfrm>
            <a:off x="2336910" y="664163"/>
            <a:ext cx="6012978" cy="142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2400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Tko odlučuje o promjeni Ustava Republike Hrvatske?</a:t>
            </a:r>
            <a:endParaRPr sz="2400"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30030504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5" name="Google Shape;735;p10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736" name="Google Shape;736;p100"/>
          <p:cNvSpPr txBox="1">
            <a:spLocks noGrp="1"/>
          </p:cNvSpPr>
          <p:nvPr>
            <p:ph type="body" idx="4294967295"/>
          </p:nvPr>
        </p:nvSpPr>
        <p:spPr>
          <a:xfrm>
            <a:off x="582450" y="2863445"/>
            <a:ext cx="7508667" cy="182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>
              <a:lnSpc>
                <a:spcPct val="15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None/>
            </a:pPr>
            <a:r>
              <a:rPr lang="hr-HR" sz="1200" dirty="0" smtClean="0">
                <a:latin typeface="Georgia"/>
                <a:ea typeface="Georgia"/>
                <a:cs typeface="Georgia"/>
                <a:sym typeface="Georgia"/>
              </a:rPr>
              <a:t>Promjenu </a:t>
            </a:r>
            <a:r>
              <a:rPr lang="hr-HR" sz="1200" dirty="0">
                <a:latin typeface="Georgia"/>
                <a:ea typeface="Georgia"/>
                <a:cs typeface="Georgia"/>
                <a:sym typeface="Georgia"/>
              </a:rPr>
              <a:t>Ustava </a:t>
            </a:r>
            <a:r>
              <a:rPr lang="hr-HR" sz="1200" dirty="0" smtClean="0">
                <a:latin typeface="Georgia"/>
                <a:ea typeface="Georgia"/>
                <a:cs typeface="Georgia"/>
                <a:sym typeface="Georgia"/>
              </a:rPr>
              <a:t>proglašava </a:t>
            </a:r>
            <a:r>
              <a:rPr lang="hr-HR" sz="1200" dirty="0">
                <a:latin typeface="Georgia"/>
                <a:ea typeface="Georgia"/>
                <a:cs typeface="Georgia"/>
                <a:sym typeface="Georgia"/>
              </a:rPr>
              <a:t>Hrvatski </a:t>
            </a:r>
            <a:r>
              <a:rPr lang="hr-HR" sz="1200" dirty="0" smtClean="0">
                <a:latin typeface="Georgia"/>
                <a:ea typeface="Georgia"/>
                <a:cs typeface="Georgia"/>
                <a:sym typeface="Georgia"/>
              </a:rPr>
              <a:t>sabor.</a:t>
            </a:r>
            <a:endParaRPr lang="hr-HR" sz="1200" dirty="0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lnSpc>
                <a:spcPct val="15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737" name="Google Shape;737;p10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7732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  <p:sp>
        <p:nvSpPr>
          <p:cNvPr id="738" name="Google Shape;738;p100"/>
          <p:cNvSpPr txBox="1"/>
          <p:nvPr/>
        </p:nvSpPr>
        <p:spPr>
          <a:xfrm>
            <a:off x="2336910" y="664163"/>
            <a:ext cx="6012978" cy="142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2400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Tko proglašava promjenu Ustava Republike Hrvatske?</a:t>
            </a:r>
            <a:endParaRPr sz="2400"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195815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Google Shape;148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25"/>
          <p:cNvSpPr txBox="1">
            <a:spLocks noGrp="1"/>
          </p:cNvSpPr>
          <p:nvPr>
            <p:ph type="title"/>
          </p:nvPr>
        </p:nvSpPr>
        <p:spPr>
          <a:xfrm>
            <a:off x="259750" y="1308900"/>
            <a:ext cx="2808000" cy="252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Koliko traje zastupnički mandat?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0" name="Google Shape;150;p25"/>
          <p:cNvSpPr txBox="1">
            <a:spLocks noGrp="1"/>
          </p:cNvSpPr>
          <p:nvPr>
            <p:ph type="body" idx="1"/>
          </p:nvPr>
        </p:nvSpPr>
        <p:spPr>
          <a:xfrm>
            <a:off x="3673925" y="982050"/>
            <a:ext cx="4476406" cy="317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Zastupnici se u Hrvatski sabor biraju na vrijeme od četiri godine</a:t>
            </a:r>
            <a:r>
              <a:rPr lang="hr" dirty="0" smtClean="0">
                <a:latin typeface="Georgia"/>
                <a:ea typeface="Georgia"/>
                <a:cs typeface="Georgia"/>
                <a:sym typeface="Georgia"/>
              </a:rPr>
              <a:t>. </a:t>
            </a:r>
          </a:p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hr" dirty="0" smtClean="0">
                <a:latin typeface="Georgia"/>
                <a:ea typeface="Georgia"/>
                <a:cs typeface="Georgia"/>
                <a:sym typeface="Georgia"/>
              </a:rPr>
              <a:t>Zastupniku počinje mandat na dan konstituiranja Sabora, a prestaje na dan konstituiranja novog saziva Sabora. 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151" name="Google Shape;151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1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" name="Google Shape;156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Google Shape;157;p26"/>
          <p:cNvSpPr txBox="1">
            <a:spLocks noGrp="1"/>
          </p:cNvSpPr>
          <p:nvPr>
            <p:ph type="title"/>
          </p:nvPr>
        </p:nvSpPr>
        <p:spPr>
          <a:xfrm>
            <a:off x="241419" y="1308900"/>
            <a:ext cx="2808000" cy="252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Može li zastupnik svoj mandat staviti u mirovanje?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8" name="Google Shape;158;p26"/>
          <p:cNvSpPr txBox="1">
            <a:spLocks noGrp="1"/>
          </p:cNvSpPr>
          <p:nvPr>
            <p:ph type="body" idx="1"/>
          </p:nvPr>
        </p:nvSpPr>
        <p:spPr>
          <a:xfrm>
            <a:off x="3673925" y="982050"/>
            <a:ext cx="4476406" cy="317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Za vrijeme trajanja mandata zastupnik može prihvatiti obnašanje dužnosti koja se prema odredbama Zakona o izborima zastupnika u Hrvatski sabor smatra nespojivom. 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just" rtl="0">
              <a:lnSpc>
                <a:spcPct val="15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Za vrijeme obnašanja nespojive dužnosti njegov će mandat biti u mirovanju, a zamjenjivat će ga zamjenik u skladu s odredbama Zakona.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159" name="Google Shape;159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1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Google Shape;164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27"/>
          <p:cNvSpPr txBox="1">
            <a:spLocks noGrp="1"/>
          </p:cNvSpPr>
          <p:nvPr>
            <p:ph type="title"/>
          </p:nvPr>
        </p:nvSpPr>
        <p:spPr>
          <a:xfrm>
            <a:off x="285025" y="1308907"/>
            <a:ext cx="2808000" cy="252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U kojim slučajevima zastupniku prestaje </a:t>
            </a:r>
            <a:r>
              <a:rPr lang="hr" dirty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mandat </a:t>
            </a: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prije isteka vremena?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66" name="Google Shape;166;p27"/>
          <p:cNvSpPr txBox="1">
            <a:spLocks noGrp="1"/>
          </p:cNvSpPr>
          <p:nvPr>
            <p:ph type="body" idx="1"/>
          </p:nvPr>
        </p:nvSpPr>
        <p:spPr>
          <a:xfrm>
            <a:off x="3673925" y="982050"/>
            <a:ext cx="4476406" cy="317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Zastupniku prestaje mandat prije isteka vremena na koje je izabran: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0480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200"/>
              <a:buFont typeface="Georgia"/>
              <a:buAutoNum type="arabicPeriod"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ukoliko podnese ostavku,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048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Font typeface="Georgia"/>
              <a:buAutoNum type="arabicPeriod"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ukoliko mu je pravomoćnom sudbenom odlukom oduzeta poslovna sposobnost,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048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Font typeface="Georgia"/>
              <a:buAutoNum type="arabicPeriod"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ukoliko je pravomoćnom sudbenom presudom osuđen na bezuvjetnu kaznu zatvora u trajanju duljem od 6 mjeseci,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048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Font typeface="Georgia"/>
              <a:buAutoNum type="arabicPeriod"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 smrću. 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167" name="Google Shape;167;p2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1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Google Shape;108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20"/>
          <p:cNvSpPr txBox="1">
            <a:spLocks noGrp="1"/>
          </p:cNvSpPr>
          <p:nvPr>
            <p:ph type="title"/>
          </p:nvPr>
        </p:nvSpPr>
        <p:spPr>
          <a:xfrm>
            <a:off x="2523450" y="671675"/>
            <a:ext cx="5878200" cy="125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Kojim se zakonom uređuje izbor zastupnika u Hrvatski sabor?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0" name="Google Shape;110;p20"/>
          <p:cNvSpPr txBox="1">
            <a:spLocks noGrp="1"/>
          </p:cNvSpPr>
          <p:nvPr>
            <p:ph type="body" idx="1"/>
          </p:nvPr>
        </p:nvSpPr>
        <p:spPr>
          <a:xfrm>
            <a:off x="582450" y="3137988"/>
            <a:ext cx="7567881" cy="182589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>
              <a:lnSpc>
                <a:spcPct val="150000"/>
              </a:lnSpc>
              <a:spcAft>
                <a:spcPts val="1600"/>
              </a:spcAft>
              <a:buNone/>
            </a:pPr>
            <a:r>
              <a:rPr lang="hr-HR" dirty="0">
                <a:latin typeface="Georgia"/>
                <a:ea typeface="Georgia"/>
                <a:cs typeface="Georgia"/>
                <a:sym typeface="Georgia"/>
              </a:rPr>
              <a:t>Izbor zastupnika u Hrvatski sabor uređuje se </a:t>
            </a:r>
            <a:r>
              <a:rPr lang="hr-HR" dirty="0" smtClean="0">
                <a:latin typeface="Georgia"/>
                <a:ea typeface="Georgia"/>
                <a:cs typeface="Georgia"/>
                <a:sym typeface="Georgia"/>
              </a:rPr>
              <a:t>Zakonom </a:t>
            </a:r>
            <a:r>
              <a:rPr lang="hr-HR" dirty="0">
                <a:latin typeface="Georgia"/>
                <a:ea typeface="Georgia"/>
                <a:cs typeface="Georgia"/>
                <a:sym typeface="Georgia"/>
              </a:rPr>
              <a:t>o izborima zastupnika u Hrvatski sabor.</a:t>
            </a:r>
          </a:p>
          <a:p>
            <a:pPr marL="0" lvl="0" indent="0">
              <a:lnSpc>
                <a:spcPct val="150000"/>
              </a:lnSpc>
              <a:spcAft>
                <a:spcPts val="1600"/>
              </a:spcAft>
              <a:buNone/>
            </a:pPr>
            <a:endParaRPr lang="hr-HR"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111" name="Google Shape;111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1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284563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Google Shape;179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Google Shape;180;p29"/>
          <p:cNvSpPr txBox="1">
            <a:spLocks noGrp="1"/>
          </p:cNvSpPr>
          <p:nvPr>
            <p:ph type="title"/>
          </p:nvPr>
        </p:nvSpPr>
        <p:spPr>
          <a:xfrm>
            <a:off x="248045" y="1308900"/>
            <a:ext cx="2808000" cy="252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Kada se održavaju izbori </a:t>
            </a:r>
            <a:r>
              <a:rPr lang="hr" dirty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za zastupnike u Hrvatski </a:t>
            </a: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sabor?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81" name="Google Shape;181;p29"/>
          <p:cNvSpPr txBox="1">
            <a:spLocks noGrp="1"/>
          </p:cNvSpPr>
          <p:nvPr>
            <p:ph type="body" idx="1"/>
          </p:nvPr>
        </p:nvSpPr>
        <p:spPr>
          <a:xfrm>
            <a:off x="3673926" y="982050"/>
            <a:ext cx="4476406" cy="317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Izbori se za zastupnike u Hrvatski sabor održavaju najkasnije 60 dana nakon isteka mandata ili raspuštanja Hrvatskoga sabora.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182" name="Google Shape;182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1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" name="Google Shape;187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88" name="Google Shape;188;p30"/>
          <p:cNvSpPr txBox="1">
            <a:spLocks noGrp="1"/>
          </p:cNvSpPr>
          <p:nvPr>
            <p:ph type="title"/>
          </p:nvPr>
        </p:nvSpPr>
        <p:spPr>
          <a:xfrm>
            <a:off x="2516050" y="664275"/>
            <a:ext cx="5878200" cy="125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Tko raspisuje izbore za Hrvatski sabor?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89" name="Google Shape;189;p30"/>
          <p:cNvSpPr txBox="1">
            <a:spLocks noGrp="1"/>
          </p:cNvSpPr>
          <p:nvPr>
            <p:ph type="body" idx="1"/>
          </p:nvPr>
        </p:nvSpPr>
        <p:spPr>
          <a:xfrm>
            <a:off x="538025" y="3162075"/>
            <a:ext cx="7979100" cy="140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hr" dirty="0" smtClean="0">
                <a:latin typeface="Georgia"/>
                <a:ea typeface="Georgia"/>
                <a:cs typeface="Georgia"/>
                <a:sym typeface="Georgia"/>
              </a:rPr>
              <a:t>Predsjednik Republike raspisuje izbore za Hrvatski sabor.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190" name="Google Shape;190;p3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1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5" name="Google Shape;195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96" name="Google Shape;196;p31"/>
          <p:cNvSpPr txBox="1">
            <a:spLocks noGrp="1"/>
          </p:cNvSpPr>
          <p:nvPr>
            <p:ph type="title"/>
          </p:nvPr>
        </p:nvSpPr>
        <p:spPr>
          <a:xfrm>
            <a:off x="2516050" y="664275"/>
            <a:ext cx="5878200" cy="125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Tko saziva Hrvatski sabor na prvo zasjedanje?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97" name="Google Shape;197;p31"/>
          <p:cNvSpPr txBox="1">
            <a:spLocks noGrp="1"/>
          </p:cNvSpPr>
          <p:nvPr>
            <p:ph type="body" idx="1"/>
          </p:nvPr>
        </p:nvSpPr>
        <p:spPr>
          <a:xfrm>
            <a:off x="541800" y="3258300"/>
            <a:ext cx="7608531" cy="140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Predsjednik Republike saziva Hrvatski sabor na prvo zasjedanje.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198" name="Google Shape;198;p3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1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5" name="Google Shape;195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96" name="Google Shape;196;p31"/>
          <p:cNvSpPr txBox="1">
            <a:spLocks noGrp="1"/>
          </p:cNvSpPr>
          <p:nvPr>
            <p:ph type="title"/>
          </p:nvPr>
        </p:nvSpPr>
        <p:spPr>
          <a:xfrm>
            <a:off x="2516050" y="664275"/>
            <a:ext cx="5878200" cy="125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Kada se održava prvo zasjedanje Hrvatskoga sabora nakon izbora?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97" name="Google Shape;197;p31"/>
          <p:cNvSpPr txBox="1">
            <a:spLocks noGrp="1"/>
          </p:cNvSpPr>
          <p:nvPr>
            <p:ph type="body" idx="1"/>
          </p:nvPr>
        </p:nvSpPr>
        <p:spPr>
          <a:xfrm>
            <a:off x="541800" y="3258300"/>
            <a:ext cx="7534515" cy="140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>
              <a:lnSpc>
                <a:spcPct val="150000"/>
              </a:lnSpc>
              <a:spcAft>
                <a:spcPts val="1600"/>
              </a:spcAft>
              <a:buNone/>
            </a:pPr>
            <a:r>
              <a:rPr lang="hr-HR" dirty="0">
                <a:latin typeface="Georgia"/>
                <a:ea typeface="Georgia"/>
                <a:cs typeface="Georgia"/>
                <a:sym typeface="Georgia"/>
              </a:rPr>
              <a:t>Prvo zasjedanje Hrvatskoga sabora održava se najkasnije 20 dana nakon provedenih izbora.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198" name="Google Shape;198;p3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1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970198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0" name="Google Shape;210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11" name="Google Shape;211;p33"/>
          <p:cNvSpPr txBox="1">
            <a:spLocks noGrp="1"/>
          </p:cNvSpPr>
          <p:nvPr>
            <p:ph type="title"/>
          </p:nvPr>
        </p:nvSpPr>
        <p:spPr>
          <a:xfrm>
            <a:off x="2516050" y="664275"/>
            <a:ext cx="5878200" cy="125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Kada je Hrvatski sabor konstituiran?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2" name="Google Shape;212;p33"/>
          <p:cNvSpPr txBox="1">
            <a:spLocks noGrp="1"/>
          </p:cNvSpPr>
          <p:nvPr>
            <p:ph type="body" idx="1"/>
          </p:nvPr>
        </p:nvSpPr>
        <p:spPr>
          <a:xfrm>
            <a:off x="541800" y="3258300"/>
            <a:ext cx="7608531" cy="140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Hrvatski sabor konstituiran je izborom predsjednika na prvoj sjednici na kojoj je nazočna većina zastupnika.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213" name="Google Shape;213;p3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1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9"/>
          <p:cNvSpPr txBox="1">
            <a:spLocks noGrp="1"/>
          </p:cNvSpPr>
          <p:nvPr>
            <p:ph type="title"/>
          </p:nvPr>
        </p:nvSpPr>
        <p:spPr>
          <a:xfrm>
            <a:off x="2523450" y="671675"/>
            <a:ext cx="5878200" cy="125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Što je Hrvatski sabor?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2" name="Google Shape;102;p19"/>
          <p:cNvSpPr txBox="1">
            <a:spLocks noGrp="1"/>
          </p:cNvSpPr>
          <p:nvPr>
            <p:ph type="body" idx="1"/>
          </p:nvPr>
        </p:nvSpPr>
        <p:spPr>
          <a:xfrm>
            <a:off x="582450" y="3249277"/>
            <a:ext cx="7567881" cy="140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>
              <a:lnSpc>
                <a:spcPct val="150000"/>
              </a:lnSpc>
              <a:spcAft>
                <a:spcPts val="1600"/>
              </a:spcAft>
              <a:buNone/>
            </a:pPr>
            <a:r>
              <a:rPr lang="hr-HR" dirty="0">
                <a:latin typeface="Georgia"/>
                <a:ea typeface="Georgia"/>
                <a:cs typeface="Georgia"/>
                <a:sym typeface="Georgia"/>
              </a:rPr>
              <a:t>Hrvatski sabor je predstavničko tijelo građana i nositelj zakonodavne vlasti u Republici Hrvatskoj.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103" name="Google Shape;103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1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003570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0" name="Google Shape;210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11" name="Google Shape;211;p33"/>
          <p:cNvSpPr txBox="1">
            <a:spLocks noGrp="1"/>
          </p:cNvSpPr>
          <p:nvPr>
            <p:ph type="title"/>
          </p:nvPr>
        </p:nvSpPr>
        <p:spPr>
          <a:xfrm>
            <a:off x="2516050" y="664275"/>
            <a:ext cx="5878200" cy="125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Kakav mandat imaju zastupnici u Hrvatskom saboru?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2" name="Google Shape;212;p33"/>
          <p:cNvSpPr txBox="1">
            <a:spLocks noGrp="1"/>
          </p:cNvSpPr>
          <p:nvPr>
            <p:ph type="body" idx="1"/>
          </p:nvPr>
        </p:nvSpPr>
        <p:spPr>
          <a:xfrm>
            <a:off x="541800" y="3258300"/>
            <a:ext cx="7979100" cy="140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>
              <a:lnSpc>
                <a:spcPct val="150000"/>
              </a:lnSpc>
              <a:spcAft>
                <a:spcPts val="1600"/>
              </a:spcAft>
              <a:buNone/>
            </a:pPr>
            <a:r>
              <a:rPr lang="hr-HR" dirty="0">
                <a:latin typeface="Georgia"/>
                <a:ea typeface="Georgia"/>
                <a:cs typeface="Georgia"/>
                <a:sym typeface="Georgia"/>
              </a:rPr>
              <a:t>Zastupnici u Hrvatskom saboru nemaju obvezujući mandat.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213" name="Google Shape;213;p3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1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784913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" name="Google Shape;225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26" name="Google Shape;226;p35"/>
          <p:cNvSpPr txBox="1">
            <a:spLocks noGrp="1"/>
          </p:cNvSpPr>
          <p:nvPr>
            <p:ph type="title"/>
          </p:nvPr>
        </p:nvSpPr>
        <p:spPr>
          <a:xfrm>
            <a:off x="261298" y="1650450"/>
            <a:ext cx="2808000" cy="184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Što znači da zastupnici nemaju obvezujući mandat?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7" name="Google Shape;227;p35"/>
          <p:cNvSpPr txBox="1">
            <a:spLocks noGrp="1"/>
          </p:cNvSpPr>
          <p:nvPr>
            <p:ph type="body" idx="1"/>
          </p:nvPr>
        </p:nvSpPr>
        <p:spPr>
          <a:xfrm>
            <a:off x="3673925" y="982050"/>
            <a:ext cx="4476406" cy="317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Neobvezujući ili predstavnički mandat znači da birači svoje zastupnike ne mogu opozvati prije isteka mandata. Neobvezujući mandat omogućuje zastupnicima da slobodno i neovisno djeluju i odlučuju u razdoblju između dvaju izbora, predstavljajući sve birače i djelujući u općem interesu, a ne samo birača svoje izborne jedinice.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Nasuprot tome, obvezujući ili imperativni mandat znači da birači nadziru svoje zastupnike i imaju pravo njihovog opoziva. Obvezujući mandat znači da zastupnika u svakom trenutku može opozvati njegova biračka baza ako ne provodi odluke one skupine birača koja ga je izabrala.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228" name="Google Shape;228;p3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1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3" name="Google Shape;233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34" name="Google Shape;234;p36"/>
          <p:cNvSpPr txBox="1">
            <a:spLocks noGrp="1"/>
          </p:cNvSpPr>
          <p:nvPr>
            <p:ph type="title"/>
          </p:nvPr>
        </p:nvSpPr>
        <p:spPr>
          <a:xfrm>
            <a:off x="274550" y="1650452"/>
            <a:ext cx="2808000" cy="184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Što znači da zastupnici u Hrvatskom saboru imaju imunitet?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35" name="Google Shape;235;p36"/>
          <p:cNvSpPr txBox="1">
            <a:spLocks noGrp="1"/>
          </p:cNvSpPr>
          <p:nvPr>
            <p:ph type="body" idx="1"/>
          </p:nvPr>
        </p:nvSpPr>
        <p:spPr>
          <a:xfrm>
            <a:off x="3680551" y="982050"/>
            <a:ext cx="4469780" cy="317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Imunitet zastupnika znači da: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0480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200"/>
              <a:buFont typeface="Georgia"/>
              <a:buChar char="●"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Zastupnik ne može biti pozvan na kaznenu odgovornost, pritvoren ili kažnjen za izraženo mišljenje ili glasovanje u Hrvatskom saboru (imunitet neodgovornosti). 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048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Font typeface="Georgia"/>
              <a:buChar char="●"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Zastupnik ne može biti pritvoren niti se protiv njega može pokrenuti kazneni postupak bez odobrenja Hrvatskoga sabora (imunitet nepovredivosti). 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236" name="Google Shape;236;p3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1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1" name="Google Shape;241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42" name="Google Shape;242;p37"/>
          <p:cNvSpPr txBox="1">
            <a:spLocks noGrp="1"/>
          </p:cNvSpPr>
          <p:nvPr>
            <p:ph type="title"/>
          </p:nvPr>
        </p:nvSpPr>
        <p:spPr>
          <a:xfrm>
            <a:off x="248045" y="1650450"/>
            <a:ext cx="2808000" cy="219278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U kojem slučaju zastupnik može biti pritvoren bez odobrenja Hrvatskoga sabora?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3" name="Google Shape;243;p37"/>
          <p:cNvSpPr txBox="1">
            <a:spLocks noGrp="1"/>
          </p:cNvSpPr>
          <p:nvPr>
            <p:ph type="body" idx="1"/>
          </p:nvPr>
        </p:nvSpPr>
        <p:spPr>
          <a:xfrm>
            <a:off x="3673925" y="982050"/>
            <a:ext cx="4476406" cy="317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Zastupnik može biti pritvoren bez odobrenja Hrvatskoga sabora samo ako je zatečen da čini kažnjivo djelo za koje je propisana kazna zatvora u trajanju dužem od pet godina. O takvom se slučaju izvješćuje predsjednika Hrvatskoga sabora. 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244" name="Google Shape;244;p3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1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9" name="Google Shape;249;p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13750"/>
            <a:ext cx="9144000" cy="5157250"/>
          </a:xfrm>
          <a:prstGeom prst="rect">
            <a:avLst/>
          </a:prstGeom>
          <a:noFill/>
          <a:ln>
            <a:noFill/>
          </a:ln>
        </p:spPr>
      </p:pic>
      <p:sp>
        <p:nvSpPr>
          <p:cNvPr id="250" name="Google Shape;250;p38"/>
          <p:cNvSpPr txBox="1">
            <a:spLocks noGrp="1"/>
          </p:cNvSpPr>
          <p:nvPr>
            <p:ph type="title"/>
          </p:nvPr>
        </p:nvSpPr>
        <p:spPr>
          <a:xfrm>
            <a:off x="221541" y="1650450"/>
            <a:ext cx="2808000" cy="184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Tko odlučuje o oduzimanju prava na imunitet zastupnika?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51" name="Google Shape;251;p38"/>
          <p:cNvSpPr txBox="1">
            <a:spLocks noGrp="1"/>
          </p:cNvSpPr>
          <p:nvPr>
            <p:ph type="body" idx="1"/>
          </p:nvPr>
        </p:nvSpPr>
        <p:spPr>
          <a:xfrm>
            <a:off x="3644325" y="982050"/>
            <a:ext cx="4506006" cy="317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O imunitetu odlučuje Sabor, a kada Sabor nije u zasjedanju, odobrenje da se zastupnik liši slobode ili da se protiv njega nastavi kazneni postupak daje i o njegovu pravu na imunitet odlučuje Mandatno-imunitetno povjerenstvo Sabora, s time što njegovu odluku mora naknadno potvrditi Hrvatski sabor na prvoj sljedećoj sjednici.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252" name="Google Shape;252;p3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1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7" name="Google Shape;257;p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58" name="Google Shape;258;p39"/>
          <p:cNvSpPr txBox="1">
            <a:spLocks noGrp="1"/>
          </p:cNvSpPr>
          <p:nvPr>
            <p:ph type="title"/>
          </p:nvPr>
        </p:nvSpPr>
        <p:spPr>
          <a:xfrm>
            <a:off x="228168" y="1650449"/>
            <a:ext cx="2808000" cy="191089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U kojim se slučajevima trajanja </a:t>
            </a:r>
            <a:r>
              <a:rPr lang="hr" dirty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mandata </a:t>
            </a: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zastupnicima može produžiti?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59" name="Google Shape;259;p39"/>
          <p:cNvSpPr txBox="1">
            <a:spLocks noGrp="1"/>
          </p:cNvSpPr>
          <p:nvPr>
            <p:ph type="body" idx="1"/>
          </p:nvPr>
        </p:nvSpPr>
        <p:spPr>
          <a:xfrm>
            <a:off x="3644325" y="982050"/>
            <a:ext cx="4506006" cy="317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Trajanje mandata zastupnicima u Hrvatskom saboru može se zakonom produžiti samo u slučaju rata ili slučajevima iz članka 17. i 101. Ustava.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260" name="Google Shape;260;p3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1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5" name="Google Shape;265;p4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66" name="Google Shape;266;p40"/>
          <p:cNvSpPr txBox="1">
            <a:spLocks noGrp="1"/>
          </p:cNvSpPr>
          <p:nvPr>
            <p:ph type="title"/>
          </p:nvPr>
        </p:nvSpPr>
        <p:spPr>
          <a:xfrm>
            <a:off x="220768" y="1650450"/>
            <a:ext cx="2808000" cy="184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Tko i u kojim slučajevima može raspustiti </a:t>
            </a:r>
            <a:r>
              <a:rPr lang="hr" dirty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hr" dirty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Hrvatski sabor?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7" name="Google Shape;267;p40"/>
          <p:cNvSpPr txBox="1">
            <a:spLocks noGrp="1"/>
          </p:cNvSpPr>
          <p:nvPr>
            <p:ph type="body" idx="1"/>
          </p:nvPr>
        </p:nvSpPr>
        <p:spPr>
          <a:xfrm>
            <a:off x="3644325" y="666075"/>
            <a:ext cx="4506006" cy="3495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Hrvatski sabor može se raspustiti radi raspisivanja prijevremenih izbora, ako to odluči većina svih zastupnika. 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Predsjednik Republike, na prijedlog Vlade i uz supotpis predsjednika Vlade, a nakon savjetovanja s predstavnicima klubova zastupnika parlamentarnih stranaka, može raspustiti Hrvatski sabor ako na zahtjev Vlade da se izglasa povjerenje Hrvatski sabor Vladi izglasa nepovjerenje ili u roku od 120 dana od dana predlaganja ne donese državni proračun.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Predsjednik Republike Hrvatske ne može na prijedlog Vlade raspustiti Hrvatski sabor dok traje postupak za utvrđivanje njegove odgovornosti za povredu Ustava.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268" name="Google Shape;268;p4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1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3" name="Google Shape;273;p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74" name="Google Shape;274;p41"/>
          <p:cNvSpPr txBox="1">
            <a:spLocks noGrp="1"/>
          </p:cNvSpPr>
          <p:nvPr>
            <p:ph type="title"/>
          </p:nvPr>
        </p:nvSpPr>
        <p:spPr>
          <a:xfrm>
            <a:off x="2516050" y="664275"/>
            <a:ext cx="5878200" cy="125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Kada Hrvatski sabor redovito zasjeda?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75" name="Google Shape;275;p41"/>
          <p:cNvSpPr txBox="1">
            <a:spLocks noGrp="1"/>
          </p:cNvSpPr>
          <p:nvPr>
            <p:ph type="body" idx="1"/>
          </p:nvPr>
        </p:nvSpPr>
        <p:spPr>
          <a:xfrm>
            <a:off x="582450" y="3178787"/>
            <a:ext cx="7567881" cy="140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Hrvatski sabor redovito zasjeda dva puta godišnje: prvi put, između 15. siječnja i 15. srpnja i drugi put, </a:t>
            </a:r>
            <a:r>
              <a:rPr lang="hr" dirty="0" smtClean="0">
                <a:latin typeface="Georgia"/>
                <a:ea typeface="Georgia"/>
                <a:cs typeface="Georgia"/>
                <a:sym typeface="Georgia"/>
              </a:rPr>
              <a:t>između </a:t>
            </a: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15. rujna i 15. prosinca.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276" name="Google Shape;276;p4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1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1" name="Google Shape;281;p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82" name="Google Shape;282;p42"/>
          <p:cNvSpPr txBox="1">
            <a:spLocks noGrp="1"/>
          </p:cNvSpPr>
          <p:nvPr>
            <p:ph type="title"/>
          </p:nvPr>
        </p:nvSpPr>
        <p:spPr>
          <a:xfrm>
            <a:off x="2516050" y="664275"/>
            <a:ext cx="5878200" cy="125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U kojim slučajevima Hrvatski sabor zasjeda izvanredno?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83" name="Google Shape;283;p42"/>
          <p:cNvSpPr txBox="1">
            <a:spLocks noGrp="1"/>
          </p:cNvSpPr>
          <p:nvPr>
            <p:ph type="body" idx="1"/>
          </p:nvPr>
        </p:nvSpPr>
        <p:spPr>
          <a:xfrm>
            <a:off x="582450" y="3158909"/>
            <a:ext cx="7567881" cy="140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Hrvatski sabor zasjeda izvanredno na zahtjev Predsjednika Republike, Vlade ili većine zastupnika.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just" rtl="0">
              <a:lnSpc>
                <a:spcPct val="15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Predsjednik Hrvatskoga sabora može uz prethodno pribavljeno mišljenje klubova zastupnika parlamentarnih stranaka sazvati Hrvatski sabor na izvanredno zasjedanje.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284" name="Google Shape;284;p4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1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9" name="Google Shape;289;p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90" name="Google Shape;290;p43"/>
          <p:cNvSpPr txBox="1">
            <a:spLocks noGrp="1"/>
          </p:cNvSpPr>
          <p:nvPr>
            <p:ph type="title"/>
          </p:nvPr>
        </p:nvSpPr>
        <p:spPr>
          <a:xfrm>
            <a:off x="2153600" y="664275"/>
            <a:ext cx="6720000" cy="125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Hrvatski sabor uz predsjednika ima koliko potpredsjednika?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91" name="Google Shape;291;p43"/>
          <p:cNvSpPr txBox="1">
            <a:spLocks noGrp="1"/>
          </p:cNvSpPr>
          <p:nvPr>
            <p:ph type="body" idx="1"/>
          </p:nvPr>
        </p:nvSpPr>
        <p:spPr>
          <a:xfrm>
            <a:off x="582450" y="3205291"/>
            <a:ext cx="7567881" cy="140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Sabor ima predsjednika i tri do pet potpredsjednika (prema Poslovniku Sabora).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just" rtl="0">
              <a:lnSpc>
                <a:spcPct val="15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Aktualni 10. saziv Hrvatskoga sabora ima pet potpredsjednika.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292" name="Google Shape;292;p4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1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9"/>
          <p:cNvSpPr txBox="1">
            <a:spLocks noGrp="1"/>
          </p:cNvSpPr>
          <p:nvPr>
            <p:ph type="title"/>
          </p:nvPr>
        </p:nvSpPr>
        <p:spPr>
          <a:xfrm>
            <a:off x="2523450" y="671675"/>
            <a:ext cx="5878200" cy="125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Prema Ustavu Republike Hrvatske koliko Hrvatski sabor može imati zastupnika?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2" name="Google Shape;102;p19"/>
          <p:cNvSpPr txBox="1">
            <a:spLocks noGrp="1"/>
          </p:cNvSpPr>
          <p:nvPr>
            <p:ph type="body" idx="1"/>
          </p:nvPr>
        </p:nvSpPr>
        <p:spPr>
          <a:xfrm>
            <a:off x="582450" y="3236025"/>
            <a:ext cx="7567881" cy="140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>
              <a:lnSpc>
                <a:spcPct val="150000"/>
              </a:lnSpc>
              <a:spcAft>
                <a:spcPts val="1600"/>
              </a:spcAft>
              <a:buNone/>
            </a:pPr>
            <a:r>
              <a:rPr lang="hr-HR" dirty="0">
                <a:latin typeface="Georgia"/>
                <a:ea typeface="Georgia"/>
                <a:cs typeface="Georgia"/>
                <a:sym typeface="Georgia"/>
              </a:rPr>
              <a:t>Prema Ustavu Republike Hrvatske Hrvatski sabor može imati najmanje 100, a najviše 160 zastupnika.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103" name="Google Shape;103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1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866738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" name="Google Shape;297;p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98" name="Google Shape;298;p44"/>
          <p:cNvSpPr txBox="1">
            <a:spLocks noGrp="1"/>
          </p:cNvSpPr>
          <p:nvPr>
            <p:ph type="title"/>
          </p:nvPr>
        </p:nvSpPr>
        <p:spPr>
          <a:xfrm>
            <a:off x="2153600" y="664275"/>
            <a:ext cx="6720000" cy="125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Kojim propisom se uređuje unutarnje </a:t>
            </a:r>
            <a:r>
              <a:rPr lang="hr" dirty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ustrojstvo i način rada Hrvatskog </a:t>
            </a: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sabora?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99" name="Google Shape;299;p44"/>
          <p:cNvSpPr txBox="1">
            <a:spLocks noGrp="1"/>
          </p:cNvSpPr>
          <p:nvPr>
            <p:ph type="body" idx="1"/>
          </p:nvPr>
        </p:nvSpPr>
        <p:spPr>
          <a:xfrm>
            <a:off x="582450" y="3174988"/>
            <a:ext cx="7567899" cy="140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Unutarnje ustrojstvo i način rada Hrvatskoga sabora uređuju se Poslovnikom Hrvatskoga sabora u skladu s Ustavom Republike Hrvatske.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300" name="Google Shape;300;p4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49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5" name="Google Shape;305;p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06" name="Google Shape;306;p45"/>
          <p:cNvSpPr txBox="1">
            <a:spLocks noGrp="1"/>
          </p:cNvSpPr>
          <p:nvPr>
            <p:ph type="title"/>
          </p:nvPr>
        </p:nvSpPr>
        <p:spPr>
          <a:xfrm>
            <a:off x="2516050" y="664275"/>
            <a:ext cx="5878200" cy="125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Kako se donosi Poslovnik </a:t>
            </a:r>
            <a:r>
              <a:rPr lang="hr" dirty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Hrvatskog </a:t>
            </a: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sabora?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07" name="Google Shape;307;p45"/>
          <p:cNvSpPr txBox="1">
            <a:spLocks noGrp="1"/>
          </p:cNvSpPr>
          <p:nvPr>
            <p:ph type="body" idx="1"/>
          </p:nvPr>
        </p:nvSpPr>
        <p:spPr>
          <a:xfrm>
            <a:off x="582450" y="3139030"/>
            <a:ext cx="7567881" cy="140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Poslovnik Hrvatskoga sabora donosi se većinom glasova svih zastupnika.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308" name="Google Shape;308;p4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1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5"/>
          <p:cNvSpPr txBox="1">
            <a:spLocks noGrp="1"/>
          </p:cNvSpPr>
          <p:nvPr>
            <p:ph type="title"/>
          </p:nvPr>
        </p:nvSpPr>
        <p:spPr>
          <a:xfrm>
            <a:off x="261298" y="1209750"/>
            <a:ext cx="2808000" cy="272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Koje su ovlasti</a:t>
            </a:r>
            <a:r>
              <a:rPr lang="hr" dirty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hr" dirty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hr" dirty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Hrvatskog </a:t>
            </a: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sabora?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1" name="Google Shape;71;p15"/>
          <p:cNvSpPr txBox="1">
            <a:spLocks noGrp="1"/>
          </p:cNvSpPr>
          <p:nvPr>
            <p:ph type="body" idx="1"/>
          </p:nvPr>
        </p:nvSpPr>
        <p:spPr>
          <a:xfrm>
            <a:off x="3673925" y="982050"/>
            <a:ext cx="4476408" cy="317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Hrvatski sabor: 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  <a:p>
            <a:pPr lvl="0" algn="just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hr" dirty="0" smtClean="0">
                <a:latin typeface="Georgia"/>
                <a:ea typeface="Georgia"/>
                <a:cs typeface="Georgia"/>
                <a:sym typeface="Georgia"/>
              </a:rPr>
              <a:t>odlučuje </a:t>
            </a: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o donošenju i promjeni Ustava, 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  <a:p>
            <a:pPr lvl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hr" dirty="0" smtClean="0">
                <a:latin typeface="Georgia"/>
                <a:ea typeface="Georgia"/>
                <a:cs typeface="Georgia"/>
                <a:sym typeface="Georgia"/>
              </a:rPr>
              <a:t>donosi </a:t>
            </a: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zakone,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  <a:p>
            <a:pPr lvl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hr" dirty="0" smtClean="0">
                <a:latin typeface="Georgia"/>
                <a:ea typeface="Georgia"/>
                <a:cs typeface="Georgia"/>
                <a:sym typeface="Georgia"/>
              </a:rPr>
              <a:t>donosi </a:t>
            </a: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državni proračun,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odlučuje o ratu i miru,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donosi akte kojima izražava politiku Hrvatskoga sabora,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  <a:p>
            <a:pPr lvl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donosi Strategiju nacionalne sigurnosti i Strategiju obrane </a:t>
            </a:r>
            <a:r>
              <a:rPr lang="hr" dirty="0" smtClean="0">
                <a:latin typeface="Georgia"/>
                <a:ea typeface="Georgia"/>
                <a:cs typeface="Georgia"/>
                <a:sym typeface="Georgia"/>
              </a:rPr>
              <a:t>RH, 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  <a:p>
            <a:pPr lvl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ostvaruje građanski nadzor nad oružanim snagama i službama sigurnosti Republike Hrvatske, 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  <a:p>
            <a:pPr lvl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odlučuje o promjeni granica Republike Hrvatske, 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  <a:p>
            <a:pPr lvl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raspisuje referendum,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  <a:p>
            <a:pPr lvl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obavlja izbore, imenovanja i razrješenja u skladu s Ustavom i zakonom,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  <a:p>
            <a:pPr lvl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nadzire rad Vlade Republike Hrvatske i drugih nositelja javnih dužnosti odgovornih Hrvatskom saboru, u skladu s Ustavom i zakonom, 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  <a:p>
            <a:pPr lvl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daje amnestiju za kaznena djela,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  <a:p>
            <a:pPr lvl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obavlja druge poslove utvrđene Ustavom.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3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56399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5" name="Google Shape;305;p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06" name="Google Shape;306;p45"/>
          <p:cNvSpPr txBox="1">
            <a:spLocks noGrp="1"/>
          </p:cNvSpPr>
          <p:nvPr>
            <p:ph type="title"/>
          </p:nvPr>
        </p:nvSpPr>
        <p:spPr>
          <a:xfrm>
            <a:off x="2516050" y="664275"/>
            <a:ext cx="5878200" cy="125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Tko odlučuje o donošenju i promjeni Ustava?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07" name="Google Shape;307;p45"/>
          <p:cNvSpPr txBox="1">
            <a:spLocks noGrp="1"/>
          </p:cNvSpPr>
          <p:nvPr>
            <p:ph type="body" idx="1"/>
          </p:nvPr>
        </p:nvSpPr>
        <p:spPr>
          <a:xfrm>
            <a:off x="582450" y="3139030"/>
            <a:ext cx="7567881" cy="140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hr" dirty="0" smtClean="0">
                <a:latin typeface="Georgia"/>
                <a:ea typeface="Georgia"/>
                <a:cs typeface="Georgia"/>
                <a:sym typeface="Georgia"/>
              </a:rPr>
              <a:t>Hrvatski sabor odlučuje o donošenju i promjeni Ustava.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308" name="Google Shape;308;p4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1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1944984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5" name="Google Shape;305;p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06" name="Google Shape;306;p45"/>
          <p:cNvSpPr txBox="1">
            <a:spLocks noGrp="1"/>
          </p:cNvSpPr>
          <p:nvPr>
            <p:ph type="title"/>
          </p:nvPr>
        </p:nvSpPr>
        <p:spPr>
          <a:xfrm>
            <a:off x="2516050" y="664275"/>
            <a:ext cx="5878200" cy="125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Tko donosi zakone?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07" name="Google Shape;307;p45"/>
          <p:cNvSpPr txBox="1">
            <a:spLocks noGrp="1"/>
          </p:cNvSpPr>
          <p:nvPr>
            <p:ph type="body" idx="1"/>
          </p:nvPr>
        </p:nvSpPr>
        <p:spPr>
          <a:xfrm>
            <a:off x="582450" y="3139030"/>
            <a:ext cx="7567881" cy="140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hr" dirty="0" smtClean="0">
                <a:latin typeface="Georgia"/>
                <a:ea typeface="Georgia"/>
                <a:cs typeface="Georgia"/>
                <a:sym typeface="Georgia"/>
              </a:rPr>
              <a:t>Hrvatski sabor donosi zakone.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308" name="Google Shape;308;p4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1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1974754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5" name="Google Shape;305;p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06" name="Google Shape;306;p45"/>
          <p:cNvSpPr txBox="1">
            <a:spLocks noGrp="1"/>
          </p:cNvSpPr>
          <p:nvPr>
            <p:ph type="title"/>
          </p:nvPr>
        </p:nvSpPr>
        <p:spPr>
          <a:xfrm>
            <a:off x="2516050" y="664275"/>
            <a:ext cx="5878200" cy="125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Što je to državni proračun i tko ga donosi?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07" name="Google Shape;307;p45"/>
          <p:cNvSpPr txBox="1">
            <a:spLocks noGrp="1"/>
          </p:cNvSpPr>
          <p:nvPr>
            <p:ph type="body" idx="1"/>
          </p:nvPr>
        </p:nvSpPr>
        <p:spPr>
          <a:xfrm>
            <a:off x="582450" y="3139030"/>
            <a:ext cx="7567881" cy="140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hr" dirty="0" smtClean="0">
                <a:latin typeface="Georgia"/>
                <a:ea typeface="Georgia"/>
                <a:cs typeface="Georgia"/>
                <a:sym typeface="Georgia"/>
              </a:rPr>
              <a:t>Državni proračun je akt kojim se procjenjuju prihodi i primici te utvrđuju rashodi i izdaci države za jednu godinu, u skladu sa zakonom, a donosi ga Hrvatski sabor većinom glasova svih zastupnika.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308" name="Google Shape;308;p4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1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155459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5" name="Google Shape;305;p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06" name="Google Shape;306;p45"/>
          <p:cNvSpPr txBox="1">
            <a:spLocks noGrp="1"/>
          </p:cNvSpPr>
          <p:nvPr>
            <p:ph type="title"/>
          </p:nvPr>
        </p:nvSpPr>
        <p:spPr>
          <a:xfrm>
            <a:off x="2516050" y="664275"/>
            <a:ext cx="5878200" cy="125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Tko odlučuje o ratu i miru?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07" name="Google Shape;307;p45"/>
          <p:cNvSpPr txBox="1">
            <a:spLocks noGrp="1"/>
          </p:cNvSpPr>
          <p:nvPr>
            <p:ph type="body" idx="1"/>
          </p:nvPr>
        </p:nvSpPr>
        <p:spPr>
          <a:xfrm>
            <a:off x="582450" y="3139030"/>
            <a:ext cx="7979100" cy="140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hr" dirty="0" smtClean="0">
                <a:latin typeface="Georgia"/>
                <a:ea typeface="Georgia"/>
                <a:cs typeface="Georgia"/>
                <a:sym typeface="Georgia"/>
              </a:rPr>
              <a:t>Hrvatski sabor odlučuje o ratu i miru.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308" name="Google Shape;308;p4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1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214846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5" name="Google Shape;305;p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06" name="Google Shape;306;p45"/>
          <p:cNvSpPr txBox="1">
            <a:spLocks noGrp="1"/>
          </p:cNvSpPr>
          <p:nvPr>
            <p:ph type="title"/>
          </p:nvPr>
        </p:nvSpPr>
        <p:spPr>
          <a:xfrm>
            <a:off x="2516050" y="664275"/>
            <a:ext cx="5878200" cy="125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Tko objavljuje rat i zaključuje mir?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07" name="Google Shape;307;p45"/>
          <p:cNvSpPr txBox="1">
            <a:spLocks noGrp="1"/>
          </p:cNvSpPr>
          <p:nvPr>
            <p:ph type="body" idx="1"/>
          </p:nvPr>
        </p:nvSpPr>
        <p:spPr>
          <a:xfrm>
            <a:off x="582450" y="3139030"/>
            <a:ext cx="7567881" cy="140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hr" dirty="0" smtClean="0">
                <a:latin typeface="Georgia"/>
                <a:ea typeface="Georgia"/>
                <a:cs typeface="Georgia"/>
                <a:sym typeface="Georgia"/>
              </a:rPr>
              <a:t>Na temelju odluke Hrvatskoga sabora Predsjednik Republike objavljuje rat i zaključuje mir.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308" name="Google Shape;308;p4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1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6189491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5" name="Google Shape;305;p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06" name="Google Shape;306;p45"/>
          <p:cNvSpPr txBox="1">
            <a:spLocks noGrp="1"/>
          </p:cNvSpPr>
          <p:nvPr>
            <p:ph type="title"/>
          </p:nvPr>
        </p:nvSpPr>
        <p:spPr>
          <a:xfrm>
            <a:off x="2516050" y="664275"/>
            <a:ext cx="5878200" cy="125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Tko donosi Strategiju nacionalne sigurnosti Republike Hrvatske?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07" name="Google Shape;307;p45"/>
          <p:cNvSpPr txBox="1">
            <a:spLocks noGrp="1"/>
          </p:cNvSpPr>
          <p:nvPr>
            <p:ph type="body" idx="1"/>
          </p:nvPr>
        </p:nvSpPr>
        <p:spPr>
          <a:xfrm>
            <a:off x="582450" y="3139030"/>
            <a:ext cx="7567881" cy="140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hr" dirty="0" smtClean="0">
                <a:latin typeface="Georgia"/>
                <a:ea typeface="Georgia"/>
                <a:cs typeface="Georgia"/>
                <a:sym typeface="Georgia"/>
              </a:rPr>
              <a:t>Hrvatski sabor donosi Strategiju nacionalne sigurnosti Republike Hrvatske.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308" name="Google Shape;308;p4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1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3683983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5" name="Google Shape;305;p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06" name="Google Shape;306;p45"/>
          <p:cNvSpPr txBox="1">
            <a:spLocks noGrp="1"/>
          </p:cNvSpPr>
          <p:nvPr>
            <p:ph type="title"/>
          </p:nvPr>
        </p:nvSpPr>
        <p:spPr>
          <a:xfrm>
            <a:off x="2516050" y="664275"/>
            <a:ext cx="5878200" cy="125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Tko donosi Strategiju obrane Republike Hrvatske?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07" name="Google Shape;307;p45"/>
          <p:cNvSpPr txBox="1">
            <a:spLocks noGrp="1"/>
          </p:cNvSpPr>
          <p:nvPr>
            <p:ph type="body" idx="1"/>
          </p:nvPr>
        </p:nvSpPr>
        <p:spPr>
          <a:xfrm>
            <a:off x="582450" y="3139030"/>
            <a:ext cx="7567881" cy="140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hr" dirty="0" smtClean="0">
                <a:latin typeface="Georgia"/>
                <a:ea typeface="Georgia"/>
                <a:cs typeface="Georgia"/>
                <a:sym typeface="Georgia"/>
              </a:rPr>
              <a:t>Hrvatski sabor donosi Strategiju obrane Republike Hrvatske.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308" name="Google Shape;308;p4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1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80937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9"/>
          <p:cNvSpPr txBox="1">
            <a:spLocks noGrp="1"/>
          </p:cNvSpPr>
          <p:nvPr>
            <p:ph type="title"/>
          </p:nvPr>
        </p:nvSpPr>
        <p:spPr>
          <a:xfrm>
            <a:off x="2523450" y="671675"/>
            <a:ext cx="5878200" cy="125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Koliko ima zastupnika aktualni deseti saziv Hrvatskog sabora?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2" name="Google Shape;102;p19"/>
          <p:cNvSpPr txBox="1">
            <a:spLocks noGrp="1"/>
          </p:cNvSpPr>
          <p:nvPr>
            <p:ph type="body" idx="1"/>
          </p:nvPr>
        </p:nvSpPr>
        <p:spPr>
          <a:xfrm>
            <a:off x="582450" y="3236025"/>
            <a:ext cx="7567881" cy="140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>
              <a:lnSpc>
                <a:spcPct val="150000"/>
              </a:lnSpc>
              <a:spcAft>
                <a:spcPts val="1600"/>
              </a:spcAft>
              <a:buNone/>
            </a:pPr>
            <a:r>
              <a:rPr lang="hr-HR" dirty="0">
                <a:latin typeface="Georgia"/>
                <a:ea typeface="Georgia"/>
                <a:cs typeface="Georgia"/>
                <a:sym typeface="Georgia"/>
              </a:rPr>
              <a:t>Aktualni deseti saziv Hrvatskog sabora ima 151 zastupnika.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103" name="Google Shape;103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1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8437946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5" name="Google Shape;305;p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06" name="Google Shape;306;p45"/>
          <p:cNvSpPr txBox="1">
            <a:spLocks noGrp="1"/>
          </p:cNvSpPr>
          <p:nvPr>
            <p:ph type="title"/>
          </p:nvPr>
        </p:nvSpPr>
        <p:spPr>
          <a:xfrm>
            <a:off x="2516050" y="664275"/>
            <a:ext cx="5878200" cy="125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Tko ostvaruje građanski nadzor nad oružanim snagama i službama sigurnosti Republike Hrvatske?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07" name="Google Shape;307;p45"/>
          <p:cNvSpPr txBox="1">
            <a:spLocks noGrp="1"/>
          </p:cNvSpPr>
          <p:nvPr>
            <p:ph type="body" idx="1"/>
          </p:nvPr>
        </p:nvSpPr>
        <p:spPr>
          <a:xfrm>
            <a:off x="582450" y="3139030"/>
            <a:ext cx="7567881" cy="140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hr" dirty="0" smtClean="0">
                <a:latin typeface="Georgia"/>
                <a:ea typeface="Georgia"/>
                <a:cs typeface="Georgia"/>
                <a:sym typeface="Georgia"/>
              </a:rPr>
              <a:t>Hrvatski sabor ostvaruje građanski nadzor nad oružanim snagama i službama sigurnosti Republike Hrvatske.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308" name="Google Shape;308;p4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1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7912629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5" name="Google Shape;305;p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06" name="Google Shape;306;p45"/>
          <p:cNvSpPr txBox="1">
            <a:spLocks noGrp="1"/>
          </p:cNvSpPr>
          <p:nvPr>
            <p:ph type="title"/>
          </p:nvPr>
        </p:nvSpPr>
        <p:spPr>
          <a:xfrm>
            <a:off x="2516050" y="664275"/>
            <a:ext cx="5878200" cy="125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Tko odlučuje o promjeni granica Republike Hrvatske?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07" name="Google Shape;307;p45"/>
          <p:cNvSpPr txBox="1">
            <a:spLocks noGrp="1"/>
          </p:cNvSpPr>
          <p:nvPr>
            <p:ph type="body" idx="1"/>
          </p:nvPr>
        </p:nvSpPr>
        <p:spPr>
          <a:xfrm>
            <a:off x="582450" y="3139030"/>
            <a:ext cx="7567881" cy="140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hr" dirty="0" smtClean="0">
                <a:latin typeface="Georgia"/>
                <a:ea typeface="Georgia"/>
                <a:cs typeface="Georgia"/>
                <a:sym typeface="Georgia"/>
              </a:rPr>
              <a:t>Hrvatski sabor odlučuje o promjeni granica Republike Hrvatske. Odluku o promjeni granica Republike Hrvatske Sabor donosi dvotrećinskom većinom glasova svih zastupnika.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308" name="Google Shape;308;p4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1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8475528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5" name="Google Shape;305;p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06" name="Google Shape;306;p45"/>
          <p:cNvSpPr txBox="1">
            <a:spLocks noGrp="1"/>
          </p:cNvSpPr>
          <p:nvPr>
            <p:ph type="title"/>
          </p:nvPr>
        </p:nvSpPr>
        <p:spPr>
          <a:xfrm>
            <a:off x="2516050" y="664275"/>
            <a:ext cx="5878200" cy="125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Tko nadzire rad Vlade Republike Hrvatske?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07" name="Google Shape;307;p45"/>
          <p:cNvSpPr txBox="1">
            <a:spLocks noGrp="1"/>
          </p:cNvSpPr>
          <p:nvPr>
            <p:ph type="body" idx="1"/>
          </p:nvPr>
        </p:nvSpPr>
        <p:spPr>
          <a:xfrm>
            <a:off x="582450" y="3139030"/>
            <a:ext cx="7567881" cy="140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hr" sz="1400" dirty="0" smtClean="0">
                <a:latin typeface="Georgia"/>
                <a:ea typeface="Georgia"/>
                <a:cs typeface="Georgia"/>
                <a:sym typeface="Georgia"/>
              </a:rPr>
              <a:t>Hrvatski sabor nadzire rad Vlade Republike Hrvatske. </a:t>
            </a:r>
            <a:endParaRPr sz="1400"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308" name="Google Shape;308;p4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1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230005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3" name="Google Shape;313;p4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14" name="Google Shape;314;p46"/>
          <p:cNvSpPr txBox="1">
            <a:spLocks noGrp="1"/>
          </p:cNvSpPr>
          <p:nvPr>
            <p:ph type="title"/>
          </p:nvPr>
        </p:nvSpPr>
        <p:spPr>
          <a:xfrm>
            <a:off x="2516050" y="664275"/>
            <a:ext cx="5878200" cy="125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Kako Hrvatski sabor donosi odluke?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5" name="Google Shape;315;p46"/>
          <p:cNvSpPr txBox="1">
            <a:spLocks noGrp="1"/>
          </p:cNvSpPr>
          <p:nvPr>
            <p:ph type="body" idx="1"/>
          </p:nvPr>
        </p:nvSpPr>
        <p:spPr>
          <a:xfrm>
            <a:off x="582450" y="3173286"/>
            <a:ext cx="7567881" cy="140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Ako Ustavom nije drugačije određeno, Hrvatski sabor donosi odluke većinom glasova ukoliko je na sjednici nazočna većina zastupnika.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316" name="Google Shape;316;p4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1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1" name="Google Shape;321;p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22" name="Google Shape;322;p47"/>
          <p:cNvSpPr txBox="1">
            <a:spLocks noGrp="1"/>
          </p:cNvSpPr>
          <p:nvPr>
            <p:ph type="title"/>
          </p:nvPr>
        </p:nvSpPr>
        <p:spPr>
          <a:xfrm>
            <a:off x="274550" y="1650452"/>
            <a:ext cx="2808000" cy="184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Kako zastupnici glasuju?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23" name="Google Shape;323;p47"/>
          <p:cNvSpPr txBox="1">
            <a:spLocks noGrp="1"/>
          </p:cNvSpPr>
          <p:nvPr>
            <p:ph type="body" idx="1"/>
          </p:nvPr>
        </p:nvSpPr>
        <p:spPr>
          <a:xfrm>
            <a:off x="3644325" y="666075"/>
            <a:ext cx="5195700" cy="3495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45720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Zastupnici glasuju osobno.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324" name="Google Shape;324;p4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1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4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30" name="Google Shape;330;p48"/>
          <p:cNvSpPr txBox="1">
            <a:spLocks noGrp="1"/>
          </p:cNvSpPr>
          <p:nvPr>
            <p:ph type="title"/>
          </p:nvPr>
        </p:nvSpPr>
        <p:spPr>
          <a:xfrm>
            <a:off x="274550" y="1650452"/>
            <a:ext cx="2808000" cy="184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Što su organski zakoni?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31" name="Google Shape;331;p48"/>
          <p:cNvSpPr txBox="1">
            <a:spLocks noGrp="1"/>
          </p:cNvSpPr>
          <p:nvPr>
            <p:ph type="body" idx="1"/>
          </p:nvPr>
        </p:nvSpPr>
        <p:spPr>
          <a:xfrm>
            <a:off x="3644325" y="666075"/>
            <a:ext cx="4506006" cy="3495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Organski zakoni su zakoni kojima se uređuju prava nacionalnih manjina, zakoni kojima se razrađuju Ustavom utvrđena ljudska prava i temeljne slobode, izborni sustav, ustrojstvo, djelokrug i način rada državnih tijela te ustrojstvo i djelokrug lokalne i područne (regionalne) samouprave.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332" name="Google Shape;332;p4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1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" name="Google Shape;337;p4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38" name="Google Shape;338;p49"/>
          <p:cNvSpPr txBox="1">
            <a:spLocks noGrp="1"/>
          </p:cNvSpPr>
          <p:nvPr>
            <p:ph type="title"/>
          </p:nvPr>
        </p:nvSpPr>
        <p:spPr>
          <a:xfrm>
            <a:off x="281950" y="1106399"/>
            <a:ext cx="2808000" cy="2930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Kako se donose organski zakoni </a:t>
            </a:r>
            <a:r>
              <a:rPr lang="hr" dirty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kojima se uređuju prava nacionalnih </a:t>
            </a: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manjina?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39" name="Google Shape;339;p49"/>
          <p:cNvSpPr txBox="1">
            <a:spLocks noGrp="1"/>
          </p:cNvSpPr>
          <p:nvPr>
            <p:ph type="body" idx="1"/>
          </p:nvPr>
        </p:nvSpPr>
        <p:spPr>
          <a:xfrm>
            <a:off x="3644325" y="666075"/>
            <a:ext cx="4506006" cy="3495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hr" sz="1400" dirty="0">
                <a:latin typeface="Georgia"/>
                <a:ea typeface="Georgia"/>
                <a:cs typeface="Georgia"/>
                <a:sym typeface="Georgia"/>
              </a:rPr>
              <a:t>Zakone (organski zakoni) kojima se uređuju prava nacionalnih manjina Hrvatski sabor donosi dvotrećinskom većinom glasova svih zastupnika.</a:t>
            </a:r>
            <a:endParaRPr sz="1400"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340" name="Google Shape;340;p4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1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5" name="Google Shape;345;p5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46" name="Google Shape;346;p50"/>
          <p:cNvSpPr txBox="1">
            <a:spLocks noGrp="1"/>
          </p:cNvSpPr>
          <p:nvPr>
            <p:ph type="title"/>
          </p:nvPr>
        </p:nvSpPr>
        <p:spPr>
          <a:xfrm>
            <a:off x="267150" y="1106399"/>
            <a:ext cx="2808000" cy="2930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Koji organski </a:t>
            </a:r>
            <a:r>
              <a:rPr lang="hr" dirty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zakoni </a:t>
            </a: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se </a:t>
            </a:r>
            <a:r>
              <a:rPr lang="hr" dirty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donose većinom glasova svih </a:t>
            </a: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zastupnika?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47" name="Google Shape;347;p50"/>
          <p:cNvSpPr txBox="1">
            <a:spLocks noGrp="1"/>
          </p:cNvSpPr>
          <p:nvPr>
            <p:ph type="body" idx="1"/>
          </p:nvPr>
        </p:nvSpPr>
        <p:spPr>
          <a:xfrm>
            <a:off x="3644325" y="666075"/>
            <a:ext cx="4506006" cy="3495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hr" sz="1400" dirty="0">
                <a:latin typeface="Georgia"/>
                <a:ea typeface="Georgia"/>
                <a:cs typeface="Georgia"/>
                <a:sym typeface="Georgia"/>
              </a:rPr>
              <a:t>Zakone (organski zakoni) kojima se razrađuju Ustavom utvrđena ljudska prava i temeljne slobode, izborni sustav, ustrojstvo, djelokrug i način rada državnih tijela te ustrojstvo i djelokrug lokalne i područne (regionalne) samouprave Hrvatski sabor donosi većinom glasova svih zastupnika.</a:t>
            </a:r>
            <a:endParaRPr sz="1400"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348" name="Google Shape;348;p5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1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 txBox="1">
            <a:spLocks noGrp="1"/>
          </p:cNvSpPr>
          <p:nvPr>
            <p:ph type="title"/>
          </p:nvPr>
        </p:nvSpPr>
        <p:spPr>
          <a:xfrm>
            <a:off x="2523450" y="671675"/>
            <a:ext cx="5878200" cy="125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Jesu li sjednice Hrvatskoga sabora javne ili tajne?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9" name="Google Shape;79;p16"/>
          <p:cNvSpPr txBox="1">
            <a:spLocks noGrp="1"/>
          </p:cNvSpPr>
          <p:nvPr>
            <p:ph type="body" idx="1"/>
          </p:nvPr>
        </p:nvSpPr>
        <p:spPr>
          <a:xfrm>
            <a:off x="582450" y="3170942"/>
            <a:ext cx="7979100" cy="140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hr" dirty="0" smtClean="0">
                <a:latin typeface="Georgia"/>
                <a:ea typeface="Georgia"/>
                <a:cs typeface="Georgia"/>
                <a:sym typeface="Georgia"/>
              </a:rPr>
              <a:t>Sjednice Hrvatskoga sabora su javne.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3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5918776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 txBox="1">
            <a:spLocks noGrp="1"/>
          </p:cNvSpPr>
          <p:nvPr>
            <p:ph type="title"/>
          </p:nvPr>
        </p:nvSpPr>
        <p:spPr>
          <a:xfrm>
            <a:off x="2523450" y="671675"/>
            <a:ext cx="5878200" cy="125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Tko saziva Sabor na zasjedanje (sjednicu)?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9" name="Google Shape;79;p16"/>
          <p:cNvSpPr txBox="1">
            <a:spLocks noGrp="1"/>
          </p:cNvSpPr>
          <p:nvPr>
            <p:ph type="body" idx="1"/>
          </p:nvPr>
        </p:nvSpPr>
        <p:spPr>
          <a:xfrm>
            <a:off x="582450" y="3170942"/>
            <a:ext cx="7979100" cy="140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hr" dirty="0" smtClean="0">
                <a:latin typeface="Georgia"/>
                <a:ea typeface="Georgia"/>
                <a:cs typeface="Georgia"/>
                <a:sym typeface="Georgia"/>
              </a:rPr>
              <a:t>Predsjednik Sabora saziva Sabor na zasjedanje (sjednicu).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3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64635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9"/>
          <p:cNvSpPr txBox="1">
            <a:spLocks noGrp="1"/>
          </p:cNvSpPr>
          <p:nvPr>
            <p:ph type="title"/>
          </p:nvPr>
        </p:nvSpPr>
        <p:spPr>
          <a:xfrm>
            <a:off x="2523450" y="671675"/>
            <a:ext cx="5878200" cy="125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Kako se biraju zastupnici u Hrvatski sabor?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2" name="Google Shape;102;p19"/>
          <p:cNvSpPr txBox="1">
            <a:spLocks noGrp="1"/>
          </p:cNvSpPr>
          <p:nvPr>
            <p:ph type="body" idx="1"/>
          </p:nvPr>
        </p:nvSpPr>
        <p:spPr>
          <a:xfrm>
            <a:off x="582450" y="3236025"/>
            <a:ext cx="7567881" cy="140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>
              <a:lnSpc>
                <a:spcPct val="150000"/>
              </a:lnSpc>
              <a:spcAft>
                <a:spcPts val="1600"/>
              </a:spcAft>
              <a:buNone/>
            </a:pPr>
            <a:r>
              <a:rPr lang="hr-HR" dirty="0" smtClean="0">
                <a:latin typeface="Georgia"/>
                <a:ea typeface="Georgia"/>
                <a:cs typeface="Georgia"/>
                <a:sym typeface="Georgia"/>
              </a:rPr>
              <a:t>Zastupnici se u Hrvatski sabor biraju na temelju općeg i jednakoga biračkog prava. Biraju se neposredno tajnim glasovanjem.</a:t>
            </a:r>
            <a:endParaRPr lang="hr-HR" dirty="0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103" name="Google Shape;103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1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5541196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7" name="Google Shape;367;p5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68" name="Google Shape;368;p53"/>
          <p:cNvSpPr txBox="1">
            <a:spLocks noGrp="1"/>
          </p:cNvSpPr>
          <p:nvPr>
            <p:ph type="title"/>
          </p:nvPr>
        </p:nvSpPr>
        <p:spPr>
          <a:xfrm>
            <a:off x="254671" y="1344300"/>
            <a:ext cx="2808000" cy="245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Tko predsjeda sjednicom Sabora?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69" name="Google Shape;369;p53"/>
          <p:cNvSpPr txBox="1">
            <a:spLocks noGrp="1"/>
          </p:cNvSpPr>
          <p:nvPr>
            <p:ph type="body" idx="1"/>
          </p:nvPr>
        </p:nvSpPr>
        <p:spPr>
          <a:xfrm>
            <a:off x="3644325" y="666075"/>
            <a:ext cx="4506025" cy="3495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Sjednicom Sabora predsjeda predsjednik Sabora, a kad je on odsutan ili spriječen, sjednicom predsjeda jedan od potpredsjednika Sabora.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370" name="Google Shape;370;p5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50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5" name="Google Shape;375;p5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76" name="Google Shape;376;p54"/>
          <p:cNvSpPr txBox="1">
            <a:spLocks noGrp="1"/>
          </p:cNvSpPr>
          <p:nvPr>
            <p:ph type="title"/>
          </p:nvPr>
        </p:nvSpPr>
        <p:spPr>
          <a:xfrm>
            <a:off x="2449789" y="630725"/>
            <a:ext cx="5878200" cy="125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Tko po Ustavu ima pravo predlagati zakone?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77" name="Google Shape;377;p54"/>
          <p:cNvSpPr txBox="1">
            <a:spLocks noGrp="1"/>
          </p:cNvSpPr>
          <p:nvPr>
            <p:ph type="body" idx="1"/>
          </p:nvPr>
        </p:nvSpPr>
        <p:spPr>
          <a:xfrm>
            <a:off x="582450" y="3132404"/>
            <a:ext cx="7567885" cy="140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Pravo predlagati zakone ima svaki zastupnik, klubovi zastupnika i radna tijela Hrvatskoga sabora te Vlada Republike Hrvatske (ovlašteni predlagatelji zakona</a:t>
            </a:r>
            <a:r>
              <a:rPr lang="hr" dirty="0" smtClean="0">
                <a:latin typeface="Georgia"/>
                <a:ea typeface="Georgia"/>
                <a:cs typeface="Georgia"/>
                <a:sym typeface="Georgia"/>
              </a:rPr>
              <a:t>).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378" name="Google Shape;378;p5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5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5" name="Google Shape;375;p5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76" name="Google Shape;376;p54"/>
          <p:cNvSpPr txBox="1">
            <a:spLocks noGrp="1"/>
          </p:cNvSpPr>
          <p:nvPr>
            <p:ph type="title"/>
          </p:nvPr>
        </p:nvSpPr>
        <p:spPr>
          <a:xfrm>
            <a:off x="2449789" y="630725"/>
            <a:ext cx="5878200" cy="125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Ima li Vlada pravo predlagati zakone?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77" name="Google Shape;377;p54"/>
          <p:cNvSpPr txBox="1">
            <a:spLocks noGrp="1"/>
          </p:cNvSpPr>
          <p:nvPr>
            <p:ph type="body" idx="1"/>
          </p:nvPr>
        </p:nvSpPr>
        <p:spPr>
          <a:xfrm>
            <a:off x="582450" y="3211917"/>
            <a:ext cx="7567885" cy="140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" dirty="0" smtClean="0">
                <a:latin typeface="Georgia"/>
                <a:ea typeface="Georgia"/>
                <a:cs typeface="Georgia"/>
                <a:sym typeface="Georgia"/>
              </a:rPr>
              <a:t>Vlada Republike Hrvatske ima pravo </a:t>
            </a: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predlagati </a:t>
            </a:r>
            <a:r>
              <a:rPr lang="hr" dirty="0" smtClean="0">
                <a:latin typeface="Georgia"/>
                <a:ea typeface="Georgia"/>
                <a:cs typeface="Georgia"/>
                <a:sym typeface="Georgia"/>
              </a:rPr>
              <a:t>zakone.  </a:t>
            </a:r>
          </a:p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" dirty="0" smtClean="0">
                <a:latin typeface="Georgia"/>
                <a:ea typeface="Georgia"/>
                <a:cs typeface="Georgia"/>
                <a:sym typeface="Georgia"/>
              </a:rPr>
              <a:t>U praksi najveći broj zakona predlaže Vlada RH.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378" name="Google Shape;378;p5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5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7149656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3" name="Google Shape;383;p5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84" name="Google Shape;384;p55"/>
          <p:cNvSpPr txBox="1">
            <a:spLocks noGrp="1"/>
          </p:cNvSpPr>
          <p:nvPr>
            <p:ph type="title"/>
          </p:nvPr>
        </p:nvSpPr>
        <p:spPr>
          <a:xfrm>
            <a:off x="2469667" y="630725"/>
            <a:ext cx="5878200" cy="125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Ima li Predsjednik </a:t>
            </a:r>
            <a:r>
              <a:rPr lang="hr" dirty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Republike </a:t>
            </a: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pravo predlagati zakone?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85" name="Google Shape;385;p55"/>
          <p:cNvSpPr txBox="1">
            <a:spLocks noGrp="1"/>
          </p:cNvSpPr>
          <p:nvPr>
            <p:ph type="body" idx="1"/>
          </p:nvPr>
        </p:nvSpPr>
        <p:spPr>
          <a:xfrm>
            <a:off x="582450" y="3192039"/>
            <a:ext cx="7567893" cy="140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Predsjednik Republike nema pravo predlagati zakone.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386" name="Google Shape;386;p5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43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1" name="Google Shape;391;p5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92" name="Google Shape;392;p56"/>
          <p:cNvSpPr txBox="1">
            <a:spLocks noGrp="1"/>
          </p:cNvSpPr>
          <p:nvPr>
            <p:ph type="title"/>
          </p:nvPr>
        </p:nvSpPr>
        <p:spPr>
          <a:xfrm>
            <a:off x="2449789" y="684153"/>
            <a:ext cx="5878200" cy="125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Imaju li zastupnici pravo postavljati Vladi RH </a:t>
            </a:r>
            <a:r>
              <a:rPr lang="hr" dirty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i pojedinim </a:t>
            </a: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ministrima zastupnička pitanja?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93" name="Google Shape;393;p56"/>
          <p:cNvSpPr txBox="1">
            <a:spLocks noGrp="1"/>
          </p:cNvSpPr>
          <p:nvPr>
            <p:ph type="body" idx="1"/>
          </p:nvPr>
        </p:nvSpPr>
        <p:spPr>
          <a:xfrm>
            <a:off x="582450" y="3185413"/>
            <a:ext cx="7567893" cy="140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Zastupnici imaju pravo postavljati zastupnička pitanja Vladi Republike Hrvatske i pojedinim ministrima. Postavljanje zastupničkih pitanja pobliže se uređuje Poslovnikom Hrvatskoga sabora.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394" name="Google Shape;394;p5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43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1" name="Google Shape;391;p5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92" name="Google Shape;392;p56"/>
          <p:cNvSpPr txBox="1">
            <a:spLocks noGrp="1"/>
          </p:cNvSpPr>
          <p:nvPr>
            <p:ph type="title"/>
          </p:nvPr>
        </p:nvSpPr>
        <p:spPr>
          <a:xfrm>
            <a:off x="2449789" y="684153"/>
            <a:ext cx="5878200" cy="125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Tko može podnijeti interpelaciju o radu Vlade RH ili pojedinog njezinog člana?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93" name="Google Shape;393;p56"/>
          <p:cNvSpPr txBox="1">
            <a:spLocks noGrp="1"/>
          </p:cNvSpPr>
          <p:nvPr>
            <p:ph type="body" idx="1"/>
          </p:nvPr>
        </p:nvSpPr>
        <p:spPr>
          <a:xfrm>
            <a:off x="582450" y="3185413"/>
            <a:ext cx="7567893" cy="140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>
              <a:lnSpc>
                <a:spcPct val="150000"/>
              </a:lnSpc>
              <a:spcAft>
                <a:spcPts val="1600"/>
              </a:spcAft>
              <a:buNone/>
            </a:pPr>
            <a:r>
              <a:rPr lang="hr-HR" dirty="0">
                <a:latin typeface="Georgia"/>
                <a:ea typeface="Georgia"/>
                <a:cs typeface="Georgia"/>
                <a:sym typeface="Georgia"/>
              </a:rPr>
              <a:t>Najmanje jedna desetina zastupnika predsjedniku Hrvatskoga sabora može podnijeti interpelaciju o radu Vlade Republike Hrvatske ili pojedinog njezinog člana.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394" name="Google Shape;394;p5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43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305801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7" name="Google Shape;407;p5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408" name="Google Shape;408;p58"/>
          <p:cNvSpPr txBox="1">
            <a:spLocks noGrp="1"/>
          </p:cNvSpPr>
          <p:nvPr>
            <p:ph type="title"/>
          </p:nvPr>
        </p:nvSpPr>
        <p:spPr>
          <a:xfrm>
            <a:off x="240646" y="1299945"/>
            <a:ext cx="2808000" cy="254360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Što je interpelacija?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09" name="Google Shape;409;p58"/>
          <p:cNvSpPr txBox="1">
            <a:spLocks noGrp="1"/>
          </p:cNvSpPr>
          <p:nvPr>
            <p:ph type="body" idx="1"/>
          </p:nvPr>
        </p:nvSpPr>
        <p:spPr>
          <a:xfrm>
            <a:off x="3631073" y="824100"/>
            <a:ext cx="4519277" cy="3495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>
              <a:lnSpc>
                <a:spcPct val="150000"/>
              </a:lnSpc>
              <a:spcBef>
                <a:spcPts val="1200"/>
              </a:spcBef>
              <a:buNone/>
            </a:pPr>
            <a:r>
              <a:rPr lang="hr-HR" dirty="0">
                <a:latin typeface="Georgia"/>
                <a:ea typeface="Georgia"/>
                <a:cs typeface="Georgia"/>
                <a:sym typeface="Georgia"/>
              </a:rPr>
              <a:t>Interpelacijom se na sjednici Sabora otvara rasprava o radu Vlade u cjelini ili o pojedinim odlukama Vlade ili ministarstva ako one odstupaju od općeg stajališta Vlade ili ministarstva u provođenju zakona ili utvrđene politike.</a:t>
            </a:r>
          </a:p>
          <a:p>
            <a:pPr marL="0" lvl="0" indent="0" algn="just">
              <a:lnSpc>
                <a:spcPct val="150000"/>
              </a:lnSpc>
              <a:spcBef>
                <a:spcPts val="1200"/>
              </a:spcBef>
              <a:buNone/>
            </a:pPr>
            <a:r>
              <a:rPr lang="hr-HR" dirty="0">
                <a:latin typeface="Georgia"/>
                <a:ea typeface="Georgia"/>
                <a:cs typeface="Georgia"/>
                <a:sym typeface="Georgia"/>
              </a:rPr>
              <a:t>Interpelacija se može podnijeti i kada zastupnik nije zadovoljan ni naknadnim dopunskim pisanim odgovorom Vlade ili člana Vlade na postavljeno zastupničko pitanje, a pitanje i odgovor ukazuju da postoje osobito opravdani razlozi da se o njima otvori rasprava u Saboru. </a:t>
            </a:r>
          </a:p>
          <a:p>
            <a:pPr marL="0" lvl="0" indent="0" algn="just">
              <a:lnSpc>
                <a:spcPct val="150000"/>
              </a:lnSpc>
              <a:spcBef>
                <a:spcPts val="1200"/>
              </a:spcBef>
              <a:buNone/>
            </a:pPr>
            <a:r>
              <a:rPr lang="hr-HR" dirty="0">
                <a:latin typeface="Georgia"/>
                <a:ea typeface="Georgia"/>
                <a:cs typeface="Georgia"/>
                <a:sym typeface="Georgia"/>
              </a:rPr>
              <a:t>Interpelaciju predsjedniku Sabora može podnijeti najmanje desetina zastupnika.</a:t>
            </a:r>
          </a:p>
          <a:p>
            <a:pPr marL="0" lvl="0" indent="0" algn="just">
              <a:lnSpc>
                <a:spcPct val="150000"/>
              </a:lnSpc>
              <a:spcBef>
                <a:spcPts val="1200"/>
              </a:spcBef>
              <a:buNone/>
            </a:pPr>
            <a:r>
              <a:rPr lang="hr-HR" dirty="0">
                <a:latin typeface="Georgia"/>
                <a:ea typeface="Georgia"/>
                <a:cs typeface="Georgia"/>
                <a:sym typeface="Georgia"/>
              </a:rPr>
              <a:t>Podnosi se u pisanom obliku i potpisuju je svi zastupnici koji su je pokrenuli.</a:t>
            </a:r>
          </a:p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410" name="Google Shape;410;p5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50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7047168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7" name="Google Shape;407;p5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408" name="Google Shape;408;p58"/>
          <p:cNvSpPr txBox="1">
            <a:spLocks noGrp="1"/>
          </p:cNvSpPr>
          <p:nvPr>
            <p:ph type="title"/>
          </p:nvPr>
        </p:nvSpPr>
        <p:spPr>
          <a:xfrm>
            <a:off x="267150" y="1344300"/>
            <a:ext cx="2808000" cy="297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Tko ima pravo raspisati referendum </a:t>
            </a:r>
            <a:r>
              <a:rPr lang="hr" dirty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o </a:t>
            </a: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prijedlogu za promjenu </a:t>
            </a:r>
            <a:r>
              <a:rPr lang="hr" dirty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Ustava</a:t>
            </a: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, o prijedlogu  </a:t>
            </a:r>
            <a:r>
              <a:rPr lang="hr" dirty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zakona </a:t>
            </a: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ili o drugom važnom pitanju?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09" name="Google Shape;409;p58"/>
          <p:cNvSpPr txBox="1">
            <a:spLocks noGrp="1"/>
          </p:cNvSpPr>
          <p:nvPr>
            <p:ph type="body" idx="1"/>
          </p:nvPr>
        </p:nvSpPr>
        <p:spPr>
          <a:xfrm>
            <a:off x="3631073" y="824100"/>
            <a:ext cx="4519277" cy="3495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Hrvatski sabor može raspisati referendum o prijedlogu za promjenu Ustava, o prijedlogu zakona ili o drugom pitanju iz svog djelokruga.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Predsjednik Republike može na prijedlog Vlade i uz supotpis predsjednika Vlade raspisati referendum o prijedlogu promjene Ustava ili o drugom pitanju za koje drži da je važno za neovisnost, jedinstvenost i opstojnost Republike Hrvatske.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Hrvatski sabor raspisat će referendum o gore navedenim pitanjima i ako to zatraži deset posto od ukupnog broja birača u Republici Hrvatskoj.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410" name="Google Shape;410;p5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50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5" name="Google Shape;415;p5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416" name="Google Shape;416;p59"/>
          <p:cNvSpPr txBox="1">
            <a:spLocks noGrp="1"/>
          </p:cNvSpPr>
          <p:nvPr>
            <p:ph type="title"/>
          </p:nvPr>
        </p:nvSpPr>
        <p:spPr>
          <a:xfrm>
            <a:off x="2509424" y="630725"/>
            <a:ext cx="5878200" cy="125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Kako se odlučuje </a:t>
            </a:r>
            <a:r>
              <a:rPr lang="hr" dirty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na </a:t>
            </a: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referendumu?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17" name="Google Shape;417;p59"/>
          <p:cNvSpPr txBox="1">
            <a:spLocks noGrp="1"/>
          </p:cNvSpPr>
          <p:nvPr>
            <p:ph type="body" idx="1"/>
          </p:nvPr>
        </p:nvSpPr>
        <p:spPr>
          <a:xfrm>
            <a:off x="582450" y="3251674"/>
            <a:ext cx="7567887" cy="140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Na referendumu se odlučuje većinom birača koji su pristupili referendumu.</a:t>
            </a:r>
            <a:br>
              <a:rPr lang="hr" dirty="0">
                <a:latin typeface="Georgia"/>
                <a:ea typeface="Georgia"/>
                <a:cs typeface="Georgia"/>
                <a:sym typeface="Georgia"/>
              </a:rPr>
            </a:b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Odluka donesena na referendumu obvezatna je.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418" name="Google Shape;418;p5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7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3" name="Google Shape;423;p6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424" name="Google Shape;424;p60"/>
          <p:cNvSpPr txBox="1">
            <a:spLocks noGrp="1"/>
          </p:cNvSpPr>
          <p:nvPr>
            <p:ph type="title"/>
          </p:nvPr>
        </p:nvSpPr>
        <p:spPr>
          <a:xfrm>
            <a:off x="2516050" y="664275"/>
            <a:ext cx="5878200" cy="125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Može li Vlada </a:t>
            </a:r>
            <a:r>
              <a:rPr lang="hr" dirty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RH </a:t>
            </a: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uređivati pojedina pitanja iz djelokruga Hrvatskoga sabora?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25" name="Google Shape;425;p60"/>
          <p:cNvSpPr txBox="1">
            <a:spLocks noGrp="1"/>
          </p:cNvSpPr>
          <p:nvPr>
            <p:ph type="body" idx="1"/>
          </p:nvPr>
        </p:nvSpPr>
        <p:spPr>
          <a:xfrm>
            <a:off x="582450" y="3086100"/>
            <a:ext cx="7567885" cy="159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Hrvatski sabor može, najviše na vrijeme od godinu dana, ovlastiti Vladu da uredbama uređuje pojedina pitanja iz njegova djelokruga, osim onih koja se odnose na razradu Ustavom utvrđenih ljudskih prava i temeljnih sloboda, nacionalna prava, izborni sustav, ustrojstvo, djelokrug i način rada državnih tijela i lokalne samouprave.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426" name="Google Shape;426;p6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5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Google Shape;108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20"/>
          <p:cNvSpPr txBox="1">
            <a:spLocks noGrp="1"/>
          </p:cNvSpPr>
          <p:nvPr>
            <p:ph type="title"/>
          </p:nvPr>
        </p:nvSpPr>
        <p:spPr>
          <a:xfrm>
            <a:off x="2523450" y="671675"/>
            <a:ext cx="5878200" cy="125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Tko bira zastupnike u Hrvatski sabor?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0" name="Google Shape;110;p20"/>
          <p:cNvSpPr txBox="1">
            <a:spLocks noGrp="1"/>
          </p:cNvSpPr>
          <p:nvPr>
            <p:ph type="body" idx="1"/>
          </p:nvPr>
        </p:nvSpPr>
        <p:spPr>
          <a:xfrm>
            <a:off x="582450" y="3137988"/>
            <a:ext cx="7567881" cy="140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Zastupnike u Sabor biraju, na temelju općeg i </a:t>
            </a:r>
            <a:r>
              <a:rPr lang="hr" dirty="0" smtClean="0">
                <a:latin typeface="Georgia"/>
                <a:ea typeface="Georgia"/>
                <a:cs typeface="Georgia"/>
                <a:sym typeface="Georgia"/>
              </a:rPr>
              <a:t>jednakoga </a:t>
            </a: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biračkog prava, svi hrvatski državljani (birači) s navršenih 18 godina života.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111" name="Google Shape;111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1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3" name="Google Shape;423;p6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424" name="Google Shape;424;p60"/>
          <p:cNvSpPr txBox="1">
            <a:spLocks noGrp="1"/>
          </p:cNvSpPr>
          <p:nvPr>
            <p:ph type="title"/>
          </p:nvPr>
        </p:nvSpPr>
        <p:spPr>
          <a:xfrm>
            <a:off x="2516050" y="664275"/>
            <a:ext cx="5878200" cy="125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Mog</a:t>
            </a: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u li uredbe na temelju zakonske ovlasti djelovati unatrag?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25" name="Google Shape;425;p60"/>
          <p:cNvSpPr txBox="1">
            <a:spLocks noGrp="1"/>
          </p:cNvSpPr>
          <p:nvPr>
            <p:ph type="body" idx="1"/>
          </p:nvPr>
        </p:nvSpPr>
        <p:spPr>
          <a:xfrm>
            <a:off x="582450" y="3086100"/>
            <a:ext cx="7567885" cy="159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>
              <a:lnSpc>
                <a:spcPct val="150000"/>
              </a:lnSpc>
              <a:spcAft>
                <a:spcPts val="1600"/>
              </a:spcAft>
              <a:buNone/>
            </a:pPr>
            <a:r>
              <a:rPr lang="hr-HR" dirty="0">
                <a:latin typeface="Georgia"/>
                <a:ea typeface="Georgia"/>
                <a:cs typeface="Georgia"/>
                <a:sym typeface="Georgia"/>
              </a:rPr>
              <a:t>Uredbe na temelju zakonske ovlasti ne </a:t>
            </a:r>
            <a:r>
              <a:rPr lang="hr-HR" dirty="0" smtClean="0">
                <a:latin typeface="Georgia"/>
                <a:ea typeface="Georgia"/>
                <a:cs typeface="Georgia"/>
                <a:sym typeface="Georgia"/>
              </a:rPr>
              <a:t>mogu djelovati </a:t>
            </a:r>
            <a:r>
              <a:rPr lang="hr-HR" dirty="0">
                <a:latin typeface="Georgia"/>
                <a:ea typeface="Georgia"/>
                <a:cs typeface="Georgia"/>
                <a:sym typeface="Georgia"/>
              </a:rPr>
              <a:t>unatrag.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426" name="Google Shape;426;p6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5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4952830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8" name="Google Shape;438;p6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439" name="Google Shape;439;p62"/>
          <p:cNvSpPr txBox="1">
            <a:spLocks noGrp="1"/>
          </p:cNvSpPr>
          <p:nvPr>
            <p:ph type="title"/>
          </p:nvPr>
        </p:nvSpPr>
        <p:spPr>
          <a:xfrm>
            <a:off x="2516050" y="664275"/>
            <a:ext cx="5878200" cy="125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Tko i u kojem roku proglašava zakone koji su izglasani u Hrvatskom saboru?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40" name="Google Shape;440;p62"/>
          <p:cNvSpPr txBox="1">
            <a:spLocks noGrp="1"/>
          </p:cNvSpPr>
          <p:nvPr>
            <p:ph type="body" idx="1"/>
          </p:nvPr>
        </p:nvSpPr>
        <p:spPr>
          <a:xfrm>
            <a:off x="534400" y="3339700"/>
            <a:ext cx="7541939" cy="140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Predsjednik Republike </a:t>
            </a:r>
            <a:r>
              <a:rPr lang="hr" dirty="0" smtClean="0">
                <a:latin typeface="Georgia"/>
                <a:ea typeface="Georgia"/>
                <a:cs typeface="Georgia"/>
                <a:sym typeface="Georgia"/>
              </a:rPr>
              <a:t>proglasit će </a:t>
            </a: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zakone u roku od osam dana od dana kada su izglasani u Hrvatskom saboru.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441" name="Google Shape;441;p6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43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8" name="Google Shape;438;p6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439" name="Google Shape;439;p62"/>
          <p:cNvSpPr txBox="1">
            <a:spLocks noGrp="1"/>
          </p:cNvSpPr>
          <p:nvPr>
            <p:ph type="title"/>
          </p:nvPr>
        </p:nvSpPr>
        <p:spPr>
          <a:xfrm>
            <a:off x="2516050" y="664275"/>
            <a:ext cx="5878200" cy="125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Kakav je postupak ako Predsjednik Republike smatra da proglašeni zakon nije u skladu s Ustavom?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40" name="Google Shape;440;p62"/>
          <p:cNvSpPr txBox="1">
            <a:spLocks noGrp="1"/>
          </p:cNvSpPr>
          <p:nvPr>
            <p:ph type="body" idx="1"/>
          </p:nvPr>
        </p:nvSpPr>
        <p:spPr>
          <a:xfrm>
            <a:off x="534400" y="3339700"/>
            <a:ext cx="7615943" cy="140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lnSpc>
                <a:spcPct val="150000"/>
              </a:lnSpc>
              <a:spcAft>
                <a:spcPts val="1600"/>
              </a:spcAft>
              <a:buNone/>
            </a:pPr>
            <a:r>
              <a:rPr lang="hr-HR" dirty="0">
                <a:latin typeface="Georgia"/>
                <a:ea typeface="Georgia"/>
                <a:cs typeface="Georgia"/>
                <a:sym typeface="Georgia"/>
              </a:rPr>
              <a:t>Ako Predsjednik Republike smatra da proglašeni zakon nije u skladu </a:t>
            </a:r>
            <a:r>
              <a:rPr lang="hr-HR" dirty="0" smtClean="0">
                <a:latin typeface="Georgia"/>
                <a:ea typeface="Georgia"/>
                <a:cs typeface="Georgia"/>
                <a:sym typeface="Georgia"/>
              </a:rPr>
              <a:t>sa Ustavom </a:t>
            </a:r>
            <a:r>
              <a:rPr lang="hr-HR" dirty="0">
                <a:latin typeface="Georgia"/>
                <a:ea typeface="Georgia"/>
                <a:cs typeface="Georgia"/>
                <a:sym typeface="Georgia"/>
              </a:rPr>
              <a:t>može pokrenuti postupak za ocjenu ustavnosti zakona pred Ustavnim sudom Republike Hrvatske.</a:t>
            </a:r>
          </a:p>
          <a:p>
            <a:pPr marL="0" lvl="0" indent="0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441" name="Google Shape;441;p6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43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931831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3" name="Google Shape;453;p6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454" name="Google Shape;454;p64"/>
          <p:cNvSpPr txBox="1">
            <a:spLocks noGrp="1"/>
          </p:cNvSpPr>
          <p:nvPr>
            <p:ph type="title"/>
          </p:nvPr>
        </p:nvSpPr>
        <p:spPr>
          <a:xfrm>
            <a:off x="2516050" y="664275"/>
            <a:ext cx="5878200" cy="125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Gdje se objavljuju zakoni prije nego što stupe na snagu?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55" name="Google Shape;455;p64"/>
          <p:cNvSpPr txBox="1">
            <a:spLocks noGrp="1"/>
          </p:cNvSpPr>
          <p:nvPr>
            <p:ph type="body" idx="1"/>
          </p:nvPr>
        </p:nvSpPr>
        <p:spPr>
          <a:xfrm>
            <a:off x="582450" y="2980445"/>
            <a:ext cx="7567885" cy="159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Prije nego što stupe na snagu zakoni i drugi propisi državnih tijela objavljuju se u »Narodnim novinama«, službenom listu Republike Hrvatske.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456" name="Google Shape;456;p6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5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1" name="Google Shape;461;p6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462" name="Google Shape;462;p65"/>
          <p:cNvSpPr txBox="1">
            <a:spLocks noGrp="1"/>
          </p:cNvSpPr>
          <p:nvPr>
            <p:ph type="title"/>
          </p:nvPr>
        </p:nvSpPr>
        <p:spPr>
          <a:xfrm>
            <a:off x="267150" y="1344300"/>
            <a:ext cx="2808000" cy="245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Kada zakon stupa na snagu?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63" name="Google Shape;463;p65"/>
          <p:cNvSpPr txBox="1">
            <a:spLocks noGrp="1"/>
          </p:cNvSpPr>
          <p:nvPr>
            <p:ph type="body" idx="1"/>
          </p:nvPr>
        </p:nvSpPr>
        <p:spPr>
          <a:xfrm>
            <a:off x="3644325" y="824100"/>
            <a:ext cx="4506025" cy="3495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Zakon stupa na snagu najranije osmi dan od dana njegove objave u „Narodnim novinama“, osim ako nije zbog osobito opravdanih razloga zakonom drugačije određeno.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464" name="Google Shape;464;p6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50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9" name="Google Shape;469;p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470" name="Google Shape;470;p66"/>
          <p:cNvSpPr txBox="1">
            <a:spLocks noGrp="1"/>
          </p:cNvSpPr>
          <p:nvPr>
            <p:ph type="title"/>
          </p:nvPr>
        </p:nvSpPr>
        <p:spPr>
          <a:xfrm>
            <a:off x="2516050" y="664275"/>
            <a:ext cx="5878200" cy="125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Mogu li zakoni imati povratno djelovanje? 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71" name="Google Shape;471;p66"/>
          <p:cNvSpPr txBox="1">
            <a:spLocks noGrp="1"/>
          </p:cNvSpPr>
          <p:nvPr>
            <p:ph type="body" idx="1"/>
          </p:nvPr>
        </p:nvSpPr>
        <p:spPr>
          <a:xfrm>
            <a:off x="582450" y="3160535"/>
            <a:ext cx="7567885" cy="159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Zakoni i drugi propisi državnih tijela i tijela koja imaju javne ovlasti ne mogu imati </a:t>
            </a:r>
            <a:r>
              <a:rPr lang="hr" dirty="0" smtClean="0">
                <a:latin typeface="Georgia"/>
                <a:ea typeface="Georgia"/>
                <a:cs typeface="Georgia"/>
                <a:sym typeface="Georgia"/>
              </a:rPr>
              <a:t>povratno djelovanje</a:t>
            </a: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.</a:t>
            </a:r>
            <a:br>
              <a:rPr lang="hr" dirty="0">
                <a:latin typeface="Georgia"/>
                <a:ea typeface="Georgia"/>
                <a:cs typeface="Georgia"/>
                <a:sym typeface="Georgia"/>
              </a:rPr>
            </a:b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Iz posebno opravdanih razloga samo pojedine odredbe zakona mogu imati povratno djelovanje.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472" name="Google Shape;472;p6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5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7" name="Google Shape;477;p6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478" name="Google Shape;478;p67"/>
          <p:cNvSpPr txBox="1">
            <a:spLocks noGrp="1"/>
          </p:cNvSpPr>
          <p:nvPr>
            <p:ph type="title"/>
          </p:nvPr>
        </p:nvSpPr>
        <p:spPr>
          <a:xfrm>
            <a:off x="259750" y="1344300"/>
            <a:ext cx="2808000" cy="245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Na koji način Sabor sudjeluje u imenovanju </a:t>
            </a:r>
            <a:r>
              <a:rPr lang="hr" dirty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čelnika sigurnosnih </a:t>
            </a: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službi?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79" name="Google Shape;479;p67"/>
          <p:cNvSpPr txBox="1">
            <a:spLocks noGrp="1"/>
          </p:cNvSpPr>
          <p:nvPr>
            <p:ph type="body" idx="1"/>
          </p:nvPr>
        </p:nvSpPr>
        <p:spPr>
          <a:xfrm>
            <a:off x="3644325" y="824100"/>
            <a:ext cx="4506025" cy="3495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Imenovanje čelnika sigurnosnih službi, uz prethodno pribavljeno mišljenje nadležnog odbora Hrvatskoga sabora, supotpisuje Predsjednik Republike i predsjednik Vlade Republike Hrvatske.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480" name="Google Shape;480;p6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50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5" name="Google Shape;485;p6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486" name="Google Shape;486;p68"/>
          <p:cNvSpPr txBox="1">
            <a:spLocks noGrp="1"/>
          </p:cNvSpPr>
          <p:nvPr>
            <p:ph type="title"/>
          </p:nvPr>
        </p:nvSpPr>
        <p:spPr>
          <a:xfrm>
            <a:off x="2542554" y="630725"/>
            <a:ext cx="5878200" cy="125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sz="2000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Na koji način Sabor sudjeluje u donošenju odluka o postavljanju </a:t>
            </a:r>
            <a:r>
              <a:rPr lang="hr" sz="2000" dirty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i </a:t>
            </a:r>
            <a:r>
              <a:rPr lang="hr" sz="2000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opozivu </a:t>
            </a:r>
            <a:r>
              <a:rPr lang="hr" sz="2000" dirty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šefova diplomatskih misija RH u </a:t>
            </a:r>
            <a:r>
              <a:rPr lang="hr" sz="2000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inozemstvu?</a:t>
            </a:r>
            <a:endParaRPr sz="2000"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87" name="Google Shape;487;p68"/>
          <p:cNvSpPr txBox="1">
            <a:spLocks noGrp="1"/>
          </p:cNvSpPr>
          <p:nvPr>
            <p:ph type="body" idx="1"/>
          </p:nvPr>
        </p:nvSpPr>
        <p:spPr>
          <a:xfrm>
            <a:off x="582450" y="3074395"/>
            <a:ext cx="7567885" cy="159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Predsjednik Republike RH, na prijedlog Vlade RH i uz mišljenje nadležnog odbora Hrvatskoga sabora, donosi odluku o postavljanju i opozivu šefova diplomatskih misija Republike Hrvatske u inozemstvu, uz prethodni supotpis predsjednika Vlade Republike Hrvatske.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488" name="Google Shape;488;p6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5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3" name="Google Shape;493;p6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494" name="Google Shape;494;p69"/>
          <p:cNvSpPr txBox="1">
            <a:spLocks noGrp="1"/>
          </p:cNvSpPr>
          <p:nvPr>
            <p:ph type="title"/>
          </p:nvPr>
        </p:nvSpPr>
        <p:spPr>
          <a:xfrm>
            <a:off x="2516200" y="630725"/>
            <a:ext cx="5997300" cy="125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Tko pokreće postupak za utvrđivanje </a:t>
            </a:r>
            <a:r>
              <a:rPr lang="hr" dirty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posebne odgovornosti Predsjednika Republike za povredu </a:t>
            </a: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Ustava?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95" name="Google Shape;495;p69"/>
          <p:cNvSpPr txBox="1">
            <a:spLocks noGrp="1"/>
          </p:cNvSpPr>
          <p:nvPr>
            <p:ph type="body" idx="1"/>
          </p:nvPr>
        </p:nvSpPr>
        <p:spPr>
          <a:xfrm>
            <a:off x="582450" y="3147282"/>
            <a:ext cx="7493873" cy="159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hr" dirty="0" smtClean="0">
                <a:latin typeface="Georgia"/>
                <a:ea typeface="Georgia"/>
                <a:cs typeface="Georgia"/>
                <a:sym typeface="Georgia"/>
              </a:rPr>
              <a:t>Predsjednik Republike odgovoran je za povredu Ustava koju počini u obavljanju svojih dužnosti.</a:t>
            </a:r>
          </a:p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hr" dirty="0" smtClean="0">
                <a:latin typeface="Georgia"/>
                <a:ea typeface="Georgia"/>
                <a:cs typeface="Georgia"/>
                <a:sym typeface="Georgia"/>
              </a:rPr>
              <a:t>Postupak </a:t>
            </a: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za utvrđivanje posebne odgovornosti Predsjednika RH može pokrenuti Hrvatski sabor dvotrećinskom većinom svih zastupnika.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496" name="Google Shape;496;p6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5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3" name="Google Shape;493;p6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494" name="Google Shape;494;p69"/>
          <p:cNvSpPr txBox="1">
            <a:spLocks noGrp="1"/>
          </p:cNvSpPr>
          <p:nvPr>
            <p:ph type="title"/>
          </p:nvPr>
        </p:nvSpPr>
        <p:spPr>
          <a:xfrm>
            <a:off x="2516200" y="630725"/>
            <a:ext cx="5997300" cy="125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Tko odlučuje o odgovornosti Predsjednika </a:t>
            </a:r>
            <a:r>
              <a:rPr lang="hr" dirty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Republike za povredu </a:t>
            </a: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Ustava koju počini u obavljanju svojih dužnosti?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95" name="Google Shape;495;p69"/>
          <p:cNvSpPr txBox="1">
            <a:spLocks noGrp="1"/>
          </p:cNvSpPr>
          <p:nvPr>
            <p:ph type="body" idx="1"/>
          </p:nvPr>
        </p:nvSpPr>
        <p:spPr>
          <a:xfrm>
            <a:off x="582450" y="3147282"/>
            <a:ext cx="7567885" cy="159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>
              <a:lnSpc>
                <a:spcPct val="150000"/>
              </a:lnSpc>
              <a:spcAft>
                <a:spcPts val="1600"/>
              </a:spcAft>
              <a:buNone/>
            </a:pPr>
            <a:r>
              <a:rPr lang="hr-HR" dirty="0">
                <a:latin typeface="Georgia"/>
                <a:ea typeface="Georgia"/>
                <a:cs typeface="Georgia"/>
                <a:sym typeface="Georgia"/>
              </a:rPr>
              <a:t>O odgovornosti Predsjednika Republike odlučuje Ustavni sud Republike Hrvatske dvotrećinskom većinom glasova svih sudaca.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496" name="Google Shape;496;p6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5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85127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21"/>
          <p:cNvSpPr txBox="1">
            <a:spLocks noGrp="1"/>
          </p:cNvSpPr>
          <p:nvPr>
            <p:ph type="title"/>
          </p:nvPr>
        </p:nvSpPr>
        <p:spPr>
          <a:xfrm>
            <a:off x="257069" y="1308900"/>
            <a:ext cx="2808000" cy="252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Tko može biti biran za zastupnika u Hrvatski sabor?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8" name="Google Shape;118;p21"/>
          <p:cNvSpPr txBox="1">
            <a:spLocks noGrp="1"/>
          </p:cNvSpPr>
          <p:nvPr>
            <p:ph type="body" idx="1"/>
          </p:nvPr>
        </p:nvSpPr>
        <p:spPr>
          <a:xfrm>
            <a:off x="3673925" y="982050"/>
            <a:ext cx="4476406" cy="317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Za zastupnika može biti biran hrvatski državljanin s navršenih 18 godina života.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119" name="Google Shape;119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1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8" name="Google Shape;508;p7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09" name="Google Shape;509;p71"/>
          <p:cNvSpPr txBox="1">
            <a:spLocks noGrp="1"/>
          </p:cNvSpPr>
          <p:nvPr>
            <p:ph type="title"/>
          </p:nvPr>
        </p:nvSpPr>
        <p:spPr>
          <a:xfrm>
            <a:off x="2535929" y="702405"/>
            <a:ext cx="5878200" cy="125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Na temelju čije odluke Predsjednik Republike objavljuje rat i zaključuje mir?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10" name="Google Shape;510;p71"/>
          <p:cNvSpPr txBox="1">
            <a:spLocks noGrp="1"/>
          </p:cNvSpPr>
          <p:nvPr>
            <p:ph type="body" idx="1"/>
          </p:nvPr>
        </p:nvSpPr>
        <p:spPr>
          <a:xfrm>
            <a:off x="582450" y="3174048"/>
            <a:ext cx="7567893" cy="140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Na temelju odluke Hrvatskoga sabora Predsjednik Republike objavljuje rat i zaključuje mir.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511" name="Google Shape;511;p7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43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6" name="Google Shape;516;p7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17" name="Google Shape;517;p72"/>
          <p:cNvSpPr txBox="1">
            <a:spLocks noGrp="1"/>
          </p:cNvSpPr>
          <p:nvPr>
            <p:ph type="title"/>
          </p:nvPr>
        </p:nvSpPr>
        <p:spPr>
          <a:xfrm>
            <a:off x="259750" y="1618100"/>
            <a:ext cx="2808000" cy="245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Može li Predsjednik </a:t>
            </a:r>
            <a:r>
              <a:rPr lang="hr" dirty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Republike </a:t>
            </a: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donositi </a:t>
            </a:r>
            <a:r>
              <a:rPr lang="hr" dirty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uredbe sa zakonskom </a:t>
            </a: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snagom? 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18" name="Google Shape;518;p72"/>
          <p:cNvSpPr txBox="1">
            <a:spLocks noGrp="1"/>
          </p:cNvSpPr>
          <p:nvPr>
            <p:ph type="body" idx="1"/>
          </p:nvPr>
        </p:nvSpPr>
        <p:spPr>
          <a:xfrm>
            <a:off x="3636925" y="741598"/>
            <a:ext cx="4513425" cy="3495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Za vrijeme trajanja ratnog stanja Predsjednik Republike može donositi uredbe sa zakonskom snagom na temelju i u okviru ovlasti koje je dobio od Hrvatskoga sabora. Ako Hrvatski sabor nije u zasjedanju, Predsjednik Republike ima ovlast da uredbama sa zakonskom snagom uređuje sva pitanja koja zahtijeva ratno stanje.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U slučaju neposredne ugroženosti neovisnosti, jedinstvenosti i opstojnosti države, ili kad su tijela državne vlasti onemogućena da redovito obavljaju svoje ustavne dužnosti, Predsjednik Republike može, na prijedlog predsjednika Vlade i uz njegov supotpis, donositi uredbe sa zakonskom snagom.   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Predsjednik Republike podnijet će uredbe sa zakonskom snagom na potvrdu Hrvatskom saboru čim se bude mogao sastati. Ako Predsjednik Republike ne </a:t>
            </a:r>
            <a:r>
              <a:rPr lang="hr" dirty="0" smtClean="0">
                <a:latin typeface="Georgia"/>
                <a:ea typeface="Georgia"/>
                <a:cs typeface="Georgia"/>
                <a:sym typeface="Georgia"/>
              </a:rPr>
              <a:t>podnese </a:t>
            </a: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uredbu Hrvatskom saboru na potvrdu ili Hrvatski sabor istu ne potvrdi, uredba sa zakonskom snagom prestaje važiti.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519" name="Google Shape;519;p7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50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4" name="Google Shape;524;p7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25" name="Google Shape;525;p73"/>
          <p:cNvSpPr txBox="1">
            <a:spLocks noGrp="1"/>
          </p:cNvSpPr>
          <p:nvPr>
            <p:ph type="title"/>
          </p:nvPr>
        </p:nvSpPr>
        <p:spPr>
          <a:xfrm>
            <a:off x="199341" y="1344300"/>
            <a:ext cx="2808000" cy="245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Može li Predsjednik </a:t>
            </a:r>
            <a:r>
              <a:rPr lang="hr" dirty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Republike </a:t>
            </a: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raspustiti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Hrvatski</a:t>
            </a:r>
            <a:r>
              <a:rPr lang="hr" dirty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hr" dirty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sabor?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26" name="Google Shape;526;p73"/>
          <p:cNvSpPr txBox="1">
            <a:spLocks noGrp="1"/>
          </p:cNvSpPr>
          <p:nvPr>
            <p:ph type="body" idx="1"/>
          </p:nvPr>
        </p:nvSpPr>
        <p:spPr>
          <a:xfrm>
            <a:off x="3629525" y="582300"/>
            <a:ext cx="4520808" cy="397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Predsjednik Republike, na prijedlog Vlade i uz supotpis predsjednika Vlade, a nakon savjetovanja s predstavnicima klubova zastupnika parlamentarnih stranaka može raspustiti Sabor, ako na zahtjev Vlade da se izglasa povjerenje, Hrvatski sabor Vladi izglasa nepovjerenje ili u roku od 120 dana od dana predlaganja ne donese državni proračun. </a:t>
            </a:r>
            <a:endParaRPr lang="hr" dirty="0" smtClean="0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dirty="0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Predsjednik Republike ne može na prijedlog Vlade raspustiti Hrvatski sabor dok traje postupak za utvrđivanje njegove odgovornosti za povredu Ustava.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527" name="Google Shape;527;p7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3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" name="Google Shape;532;p7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33" name="Google Shape;533;p74"/>
          <p:cNvSpPr txBox="1">
            <a:spLocks noGrp="1"/>
          </p:cNvSpPr>
          <p:nvPr>
            <p:ph type="title"/>
          </p:nvPr>
        </p:nvSpPr>
        <p:spPr>
          <a:xfrm>
            <a:off x="2436537" y="630725"/>
            <a:ext cx="5878200" cy="125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Tko preuzima dužnost </a:t>
            </a:r>
            <a:r>
              <a:rPr lang="hr" dirty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privremenog Predsjednika Republike po sili </a:t>
            </a: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Ustava?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34" name="Google Shape;534;p74"/>
          <p:cNvSpPr txBox="1">
            <a:spLocks noGrp="1"/>
          </p:cNvSpPr>
          <p:nvPr>
            <p:ph type="body" idx="1"/>
          </p:nvPr>
        </p:nvSpPr>
        <p:spPr>
          <a:xfrm>
            <a:off x="582450" y="3170613"/>
            <a:ext cx="7575294" cy="140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U slučaju smrti, ostavke koja se podnosi predsjedniku Ustavnog suda Republike Hrvatske i o kojoj se obavještava predsjednik Hrvatskoga sabora, ili kada Ustavni sud utvrdi razloge za prestanak mandata Predsjednika Republike, dužnost privremenog Predsjednika Republike po sili Ustava preuzima predsjednik Hrvatskoga sabora.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535" name="Google Shape;535;p7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7744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0" name="Google Shape;540;p7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41" name="Google Shape;541;p75"/>
          <p:cNvSpPr txBox="1">
            <a:spLocks noGrp="1"/>
          </p:cNvSpPr>
          <p:nvPr>
            <p:ph type="title"/>
          </p:nvPr>
        </p:nvSpPr>
        <p:spPr>
          <a:xfrm>
            <a:off x="2635300" y="725475"/>
            <a:ext cx="5878200" cy="125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Kome Predsjednik </a:t>
            </a:r>
            <a:r>
              <a:rPr lang="hr" dirty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Republike </a:t>
            </a: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povjerava </a:t>
            </a:r>
            <a:r>
              <a:rPr lang="hr" dirty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mandat za sastavljanje </a:t>
            </a: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Vlade?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42" name="Google Shape;542;p75"/>
          <p:cNvSpPr txBox="1">
            <a:spLocks noGrp="1"/>
          </p:cNvSpPr>
          <p:nvPr>
            <p:ph type="body" idx="1"/>
          </p:nvPr>
        </p:nvSpPr>
        <p:spPr>
          <a:xfrm>
            <a:off x="582450" y="3203743"/>
            <a:ext cx="7575294" cy="140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Predsjednik Republike povjerava mandat za sastavljanje Vlade osobi koja, na temelju raspodjele zastupničkih mjesta u Hrvatskom saboru i obavljenih konzultacija, uživa povjerenje većine svih zastupnika.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543" name="Google Shape;543;p7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7744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8" name="Google Shape;548;p7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49" name="Google Shape;549;p76"/>
          <p:cNvSpPr txBox="1">
            <a:spLocks noGrp="1"/>
          </p:cNvSpPr>
          <p:nvPr>
            <p:ph type="title"/>
          </p:nvPr>
        </p:nvSpPr>
        <p:spPr>
          <a:xfrm>
            <a:off x="2516050" y="664275"/>
            <a:ext cx="5878200" cy="125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Tko čini Vladu </a:t>
            </a:r>
            <a:r>
              <a:rPr lang="hr" dirty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Republike </a:t>
            </a: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Hrvatske?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50" name="Google Shape;550;p76"/>
          <p:cNvSpPr txBox="1">
            <a:spLocks noGrp="1"/>
          </p:cNvSpPr>
          <p:nvPr>
            <p:ph type="body" idx="1"/>
          </p:nvPr>
        </p:nvSpPr>
        <p:spPr>
          <a:xfrm>
            <a:off x="806069" y="3407810"/>
            <a:ext cx="7270258" cy="89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Vladu Republike Hrvatske čini predsjednik, jedan ili više potpredsjednika i ministri.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551" name="Google Shape;551;p7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7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8" name="Google Shape;548;p7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49" name="Google Shape;549;p76"/>
          <p:cNvSpPr txBox="1">
            <a:spLocks noGrp="1"/>
          </p:cNvSpPr>
          <p:nvPr>
            <p:ph type="title"/>
          </p:nvPr>
        </p:nvSpPr>
        <p:spPr>
          <a:xfrm>
            <a:off x="2516050" y="664275"/>
            <a:ext cx="5878200" cy="125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Tko predlaže članove Vlade </a:t>
            </a:r>
            <a:r>
              <a:rPr lang="hr" dirty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Republike </a:t>
            </a: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Hrvatske?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50" name="Google Shape;550;p76"/>
          <p:cNvSpPr txBox="1">
            <a:spLocks noGrp="1"/>
          </p:cNvSpPr>
          <p:nvPr>
            <p:ph type="body" idx="1"/>
          </p:nvPr>
        </p:nvSpPr>
        <p:spPr>
          <a:xfrm>
            <a:off x="806069" y="3407810"/>
            <a:ext cx="7344268" cy="89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lnSpc>
                <a:spcPct val="150000"/>
              </a:lnSpc>
              <a:spcAft>
                <a:spcPts val="1600"/>
              </a:spcAft>
              <a:buNone/>
            </a:pPr>
            <a:r>
              <a:rPr lang="hr-HR" dirty="0">
                <a:latin typeface="Georgia"/>
                <a:ea typeface="Georgia"/>
                <a:cs typeface="Georgia"/>
                <a:sym typeface="Georgia"/>
              </a:rPr>
              <a:t>Članove Vlade predlaže osoba kojoj je Predsjednik Republike povjerio mandat za sastav Vlade.</a:t>
            </a:r>
          </a:p>
          <a:p>
            <a:pPr marL="0" lvl="0" indent="0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551" name="Google Shape;551;p7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7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03694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8" name="Google Shape;548;p7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49" name="Google Shape;549;p76"/>
          <p:cNvSpPr txBox="1">
            <a:spLocks noGrp="1"/>
          </p:cNvSpPr>
          <p:nvPr>
            <p:ph type="title"/>
          </p:nvPr>
        </p:nvSpPr>
        <p:spPr>
          <a:xfrm>
            <a:off x="2516050" y="664275"/>
            <a:ext cx="5878200" cy="125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U kojem je roku mandatar dužan predstaviti Vladu Hrvatskom saboru?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50" name="Google Shape;550;p76"/>
          <p:cNvSpPr txBox="1">
            <a:spLocks noGrp="1"/>
          </p:cNvSpPr>
          <p:nvPr>
            <p:ph type="body" idx="1"/>
          </p:nvPr>
        </p:nvSpPr>
        <p:spPr>
          <a:xfrm>
            <a:off x="806069" y="3407810"/>
            <a:ext cx="7344268" cy="118481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lnSpc>
                <a:spcPct val="150000"/>
              </a:lnSpc>
              <a:spcAft>
                <a:spcPts val="1600"/>
              </a:spcAft>
              <a:buNone/>
            </a:pPr>
            <a:r>
              <a:rPr lang="hr-HR" dirty="0">
                <a:latin typeface="Georgia"/>
                <a:ea typeface="Georgia"/>
                <a:cs typeface="Georgia"/>
                <a:sym typeface="Georgia"/>
              </a:rPr>
              <a:t>Odmah po sastavljanju Vlade, a najkasnije u roku od 30 dana od prihvaćanja mandata, mandatar je dužan program Vlade i Vladu predstaviti Hrvatskom saboru i zatražiti glasovanje o povjerenju.</a:t>
            </a:r>
          </a:p>
          <a:p>
            <a:pPr marL="0" lvl="0" indent="0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551" name="Google Shape;551;p7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7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9919879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8" name="Google Shape;548;p7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49" name="Google Shape;549;p76"/>
          <p:cNvSpPr txBox="1">
            <a:spLocks noGrp="1"/>
          </p:cNvSpPr>
          <p:nvPr>
            <p:ph type="title"/>
          </p:nvPr>
        </p:nvSpPr>
        <p:spPr>
          <a:xfrm>
            <a:off x="2516050" y="664275"/>
            <a:ext cx="5878200" cy="125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KadaVlada stupa na dužnost?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50" name="Google Shape;550;p76"/>
          <p:cNvSpPr txBox="1">
            <a:spLocks noGrp="1"/>
          </p:cNvSpPr>
          <p:nvPr>
            <p:ph type="body" idx="1"/>
          </p:nvPr>
        </p:nvSpPr>
        <p:spPr>
          <a:xfrm>
            <a:off x="806069" y="3407810"/>
            <a:ext cx="6866400" cy="118481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>
              <a:lnSpc>
                <a:spcPct val="150000"/>
              </a:lnSpc>
              <a:spcAft>
                <a:spcPts val="1600"/>
              </a:spcAft>
              <a:buNone/>
            </a:pPr>
            <a:r>
              <a:rPr lang="hr-HR" dirty="0">
                <a:latin typeface="Georgia"/>
                <a:ea typeface="Georgia"/>
                <a:cs typeface="Georgia"/>
                <a:sym typeface="Georgia"/>
              </a:rPr>
              <a:t>Vlada stupa na dužnost kada joj povjerenje iskaže većina svih zastupnika u Saboru.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551" name="Google Shape;551;p7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7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32213961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7" name="Google Shape;577;p8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78" name="Google Shape;578;p80"/>
          <p:cNvSpPr txBox="1">
            <a:spLocks noGrp="1"/>
          </p:cNvSpPr>
          <p:nvPr>
            <p:ph type="title"/>
          </p:nvPr>
        </p:nvSpPr>
        <p:spPr>
          <a:xfrm>
            <a:off x="2551300" y="630725"/>
            <a:ext cx="5878200" cy="125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Tko donosi rješenje </a:t>
            </a:r>
            <a:r>
              <a:rPr lang="hr" dirty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o imenovanju predsjednika Vlade i članova </a:t>
            </a: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Vlade?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79" name="Google Shape;579;p80"/>
          <p:cNvSpPr txBox="1">
            <a:spLocks noGrp="1"/>
          </p:cNvSpPr>
          <p:nvPr>
            <p:ph type="body" idx="1"/>
          </p:nvPr>
        </p:nvSpPr>
        <p:spPr>
          <a:xfrm>
            <a:off x="624450" y="3330095"/>
            <a:ext cx="7525887" cy="89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Na temelju odluke Hrvatskoga sabora o iskazivanju povjerenja Vladi Republike Hrvatske,  rješenje o imenovanju predsjednika Vlade donosi Predsjednik Republike uz supotpis predsjednika Hrvatskoga sabora, a rješenje o imenovanju članova Vlade donosi predsjednik Vlade uz supotpis predsjednika Hrvatskoga sabora.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580" name="Google Shape;580;p8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7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Google Shape;124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Google Shape;125;p22"/>
          <p:cNvSpPr txBox="1">
            <a:spLocks noGrp="1"/>
          </p:cNvSpPr>
          <p:nvPr>
            <p:ph type="title"/>
          </p:nvPr>
        </p:nvSpPr>
        <p:spPr>
          <a:xfrm>
            <a:off x="207515" y="1308899"/>
            <a:ext cx="2808000" cy="263058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Koliko zastupnika u Sabor imaju pravo izabrati  birači koji </a:t>
            </a:r>
            <a:r>
              <a:rPr lang="hr" dirty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nemaju prebivalište u Republici </a:t>
            </a: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Hrvatskoj?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6" name="Google Shape;126;p22"/>
          <p:cNvSpPr txBox="1">
            <a:spLocks noGrp="1"/>
          </p:cNvSpPr>
          <p:nvPr>
            <p:ph type="body" idx="1"/>
          </p:nvPr>
        </p:nvSpPr>
        <p:spPr>
          <a:xfrm>
            <a:off x="3691825" y="982050"/>
            <a:ext cx="4458506" cy="317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U izborima za Hrvatski sabor birači koji nemaju prebivalište u Republici Hrvatskoj imaju pravo izabrati tri </a:t>
            </a:r>
            <a:r>
              <a:rPr lang="hr" dirty="0" smtClean="0">
                <a:latin typeface="Georgia"/>
                <a:ea typeface="Georgia"/>
                <a:cs typeface="Georgia"/>
                <a:sym typeface="Georgia"/>
              </a:rPr>
              <a:t>zastupnika, u skladu sa zakonom. 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127" name="Google Shape;127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1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5" name="Google Shape;585;p8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86" name="Google Shape;586;p81"/>
          <p:cNvSpPr txBox="1">
            <a:spLocks noGrp="1"/>
          </p:cNvSpPr>
          <p:nvPr>
            <p:ph type="title"/>
          </p:nvPr>
        </p:nvSpPr>
        <p:spPr>
          <a:xfrm>
            <a:off x="273002" y="1344300"/>
            <a:ext cx="2808000" cy="245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Što ako mandatar ne sastavi Vladu u roku od </a:t>
            </a:r>
            <a:r>
              <a:rPr lang="hr" dirty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30 dana </a:t>
            </a: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od dana prihvaćanja mandata?  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87" name="Google Shape;587;p81"/>
          <p:cNvSpPr txBox="1">
            <a:spLocks noGrp="1"/>
          </p:cNvSpPr>
          <p:nvPr>
            <p:ph type="body" idx="1"/>
          </p:nvPr>
        </p:nvSpPr>
        <p:spPr>
          <a:xfrm>
            <a:off x="3642777" y="582300"/>
            <a:ext cx="4507573" cy="397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Ako mandatar ne sastavi Vladu u roku od 30 dana od dana prihvaćanja mandata, Predsjednik Republike mu može produžiti mandat za najviše još 30 dana. 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Ako ni u tom roku mandatar ne uspije sastaviti Vladu ili ako predložena Vlada ne dobije povjerenje Hrvatskoga sabora, Predsjednik Republike povjerit će mandat za sastav Vlade drugoj osobi. 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Ako Vlada ni tada ne bude sastavljena, Predsjednik Republike će imenovati privremenu nestranačku Vladu i istodobno raspisati prijevremene izbore za Hrvatski sabor.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588" name="Google Shape;588;p8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50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" name="Google Shape;593;p8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94" name="Google Shape;594;p82"/>
          <p:cNvSpPr txBox="1">
            <a:spLocks noGrp="1"/>
          </p:cNvSpPr>
          <p:nvPr>
            <p:ph type="title"/>
          </p:nvPr>
        </p:nvSpPr>
        <p:spPr>
          <a:xfrm>
            <a:off x="2553050" y="630725"/>
            <a:ext cx="5878200" cy="125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Kome je odgovorna Vlada RH? 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95" name="Google Shape;595;p82"/>
          <p:cNvSpPr txBox="1">
            <a:spLocks noGrp="1"/>
          </p:cNvSpPr>
          <p:nvPr>
            <p:ph type="body" idx="1"/>
          </p:nvPr>
        </p:nvSpPr>
        <p:spPr>
          <a:xfrm>
            <a:off x="624450" y="3408922"/>
            <a:ext cx="7525887" cy="134870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hr" dirty="0" smtClean="0">
                <a:latin typeface="Georgia"/>
                <a:ea typeface="Georgia"/>
                <a:cs typeface="Georgia"/>
                <a:sym typeface="Georgia"/>
              </a:rPr>
              <a:t>Vlada Republike Hrvatske  je odgovorna Hrvatskom saboru.</a:t>
            </a:r>
          </a:p>
          <a:p>
            <a:pPr marL="0" lvl="0" indent="0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hr" dirty="0" smtClean="0">
                <a:latin typeface="Georgia"/>
                <a:ea typeface="Georgia"/>
                <a:cs typeface="Georgia"/>
                <a:sym typeface="Georgia"/>
              </a:rPr>
              <a:t>Predsjednik </a:t>
            </a: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i članovi Vlade zajednički su odgovorni za odluke koje donosi Vlada, a osobno su odgovorni za svoje područje rada.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596" name="Google Shape;596;p8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7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1" name="Google Shape;601;p8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02" name="Google Shape;602;p83"/>
          <p:cNvSpPr txBox="1">
            <a:spLocks noGrp="1"/>
          </p:cNvSpPr>
          <p:nvPr>
            <p:ph type="title"/>
          </p:nvPr>
        </p:nvSpPr>
        <p:spPr>
          <a:xfrm>
            <a:off x="244950" y="1344300"/>
            <a:ext cx="2808000" cy="245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Koje su ovlasti </a:t>
            </a:r>
            <a:r>
              <a:rPr lang="hr" dirty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hr" dirty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hr" dirty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Vlade </a:t>
            </a: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RH? 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03" name="Google Shape;603;p83"/>
          <p:cNvSpPr txBox="1">
            <a:spLocks noGrp="1"/>
          </p:cNvSpPr>
          <p:nvPr>
            <p:ph type="body" idx="1"/>
          </p:nvPr>
        </p:nvSpPr>
        <p:spPr>
          <a:xfrm>
            <a:off x="3689160" y="582300"/>
            <a:ext cx="4461190" cy="397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Vlada Republike Hrvatske: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0480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200"/>
              <a:buFont typeface="Georgia"/>
              <a:buChar char="●"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predlaže zakone i druge akte Hrvatskom saboru,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048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Font typeface="Georgia"/>
              <a:buChar char="●"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predlaže državni proračun i završni račun,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048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Font typeface="Georgia"/>
              <a:buChar char="●"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provodi zakone i druge odluke Hrvatskoga sabora,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048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Font typeface="Georgia"/>
              <a:buChar char="●"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donosi uredbe za izvršenje zakona,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048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Font typeface="Georgia"/>
              <a:buChar char="●"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vodi vanjsku i unutarnju politiku,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048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Font typeface="Georgia"/>
              <a:buChar char="●"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usmjerava i nadzire rad državne uprave,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048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Font typeface="Georgia"/>
              <a:buChar char="●"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brine o gospodarskom razvitku zemlje,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048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Font typeface="Georgia"/>
              <a:buChar char="●"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usmjerava djelovanje i razvitak javnih službi,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048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Font typeface="Georgia"/>
              <a:buChar char="●"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obavlja druge poslove određene Ustavom i zakonom.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604" name="Google Shape;604;p8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50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9" name="Google Shape;609;p8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10" name="Google Shape;610;p84"/>
          <p:cNvSpPr txBox="1">
            <a:spLocks noGrp="1"/>
          </p:cNvSpPr>
          <p:nvPr>
            <p:ph type="title"/>
          </p:nvPr>
        </p:nvSpPr>
        <p:spPr>
          <a:xfrm>
            <a:off x="2282521" y="784657"/>
            <a:ext cx="6408900" cy="125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Tko može pokrenuti pitanje </a:t>
            </a:r>
            <a:r>
              <a:rPr lang="hr" dirty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povjerenja </a:t>
            </a: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Vladi?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11" name="Google Shape;611;p84"/>
          <p:cNvSpPr txBox="1">
            <a:spLocks noGrp="1"/>
          </p:cNvSpPr>
          <p:nvPr>
            <p:ph type="body" idx="1"/>
          </p:nvPr>
        </p:nvSpPr>
        <p:spPr>
          <a:xfrm>
            <a:off x="624450" y="3407375"/>
            <a:ext cx="7525887" cy="89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Na prijedlog najmanje jedne petine zastupnika u Hrvatskom saboru može se pokrenuti pitanje povjerenja predsjedniku Vlade, pojedinom njenom članu ili Vladi u cjelini. Glasovanje o povjerenju Vladi može zahtijevati i njezin predsjednik.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612" name="Google Shape;612;p8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7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7" name="Google Shape;617;p8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18" name="Google Shape;618;p85"/>
          <p:cNvSpPr txBox="1">
            <a:spLocks noGrp="1"/>
          </p:cNvSpPr>
          <p:nvPr>
            <p:ph type="title"/>
          </p:nvPr>
        </p:nvSpPr>
        <p:spPr>
          <a:xfrm>
            <a:off x="2081550" y="745675"/>
            <a:ext cx="6408900" cy="125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Kada je donijeta odluka </a:t>
            </a:r>
            <a:r>
              <a:rPr lang="hr" dirty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o nepovjerenju </a:t>
            </a: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Vladi?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19" name="Google Shape;619;p85"/>
          <p:cNvSpPr txBox="1">
            <a:spLocks noGrp="1"/>
          </p:cNvSpPr>
          <p:nvPr>
            <p:ph type="body" idx="1"/>
          </p:nvPr>
        </p:nvSpPr>
        <p:spPr>
          <a:xfrm>
            <a:off x="624450" y="3400749"/>
            <a:ext cx="7525887" cy="89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Odluka o nepovjerenju je donijeta ako je za nju </a:t>
            </a:r>
            <a:r>
              <a:rPr lang="hr" dirty="0" smtClean="0">
                <a:latin typeface="Georgia"/>
                <a:ea typeface="Georgia"/>
                <a:cs typeface="Georgia"/>
                <a:sym typeface="Georgia"/>
              </a:rPr>
              <a:t>glasovala </a:t>
            </a: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većina od ukupnog broja zastupnika u Hrvatskom saboru.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620" name="Google Shape;620;p8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7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5" name="Google Shape;625;p8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26" name="Google Shape;626;p86"/>
          <p:cNvSpPr txBox="1">
            <a:spLocks noGrp="1"/>
          </p:cNvSpPr>
          <p:nvPr>
            <p:ph type="title"/>
          </p:nvPr>
        </p:nvSpPr>
        <p:spPr>
          <a:xfrm>
            <a:off x="230150" y="1344300"/>
            <a:ext cx="2808000" cy="245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Što ako Hrvatski </a:t>
            </a:r>
            <a:r>
              <a:rPr lang="hr" dirty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sabor </a:t>
            </a: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izglasa </a:t>
            </a:r>
            <a:r>
              <a:rPr lang="hr" dirty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nepovjerenje predsjedniku Vlade ili Vladi u </a:t>
            </a: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cjelini?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27" name="Google Shape;627;p86"/>
          <p:cNvSpPr txBox="1">
            <a:spLocks noGrp="1"/>
          </p:cNvSpPr>
          <p:nvPr>
            <p:ph type="body" idx="1"/>
          </p:nvPr>
        </p:nvSpPr>
        <p:spPr>
          <a:xfrm>
            <a:off x="3629525" y="582300"/>
            <a:ext cx="4520825" cy="397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Ako se izglasa nepovjerenje predsjedniku Vlade ili Vladi u cjelini, predsjednik Vlade i Vlada podnose ostavku. Ako se u roku od 30 dana ne izglasa povjerenje novom mandataru i članovima koje predlaže za sastav Vlade, predsjednik Hrvatskoga sabora obavijestit će o tome Predsjednika Republike Hrvatske. </a:t>
            </a:r>
            <a:endParaRPr lang="hr" dirty="0" smtClean="0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hr" dirty="0" smtClean="0">
                <a:latin typeface="Georgia"/>
                <a:ea typeface="Georgia"/>
                <a:cs typeface="Georgia"/>
                <a:sym typeface="Georgia"/>
              </a:rPr>
              <a:t>Nakon </a:t>
            </a: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primljene obavijesti predsjednika Hrvatskoga sabora Predsjednik Republike će odmah donijeti odluku o raspuštanju Hrvatskoga sabora i istovremeno raspisati izbore za Hrvatski sabor.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628" name="Google Shape;628;p8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50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3" name="Google Shape;633;p8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34" name="Google Shape;634;p87"/>
          <p:cNvSpPr txBox="1">
            <a:spLocks noGrp="1"/>
          </p:cNvSpPr>
          <p:nvPr>
            <p:ph type="title"/>
          </p:nvPr>
        </p:nvSpPr>
        <p:spPr>
          <a:xfrm>
            <a:off x="250028" y="1344300"/>
            <a:ext cx="2808000" cy="245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Što ako Hrvatski </a:t>
            </a:r>
            <a:r>
              <a:rPr lang="hr" dirty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sabor </a:t>
            </a: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izglasa nepovjerenje pojedinom </a:t>
            </a:r>
            <a:r>
              <a:rPr lang="hr" dirty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članu </a:t>
            </a: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Vlade?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35" name="Google Shape;635;p87"/>
          <p:cNvSpPr txBox="1">
            <a:spLocks noGrp="1"/>
          </p:cNvSpPr>
          <p:nvPr>
            <p:ph type="body" idx="1"/>
          </p:nvPr>
        </p:nvSpPr>
        <p:spPr>
          <a:xfrm>
            <a:off x="3629525" y="582300"/>
            <a:ext cx="4520825" cy="397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Ako Hrvatski sabor izglasa nepovjerenje pojedinom članu Vlade, predsjednik Vlade može umjesto njega predložiti drugog člana Hrvatskom saboru da mu izglasa povjerenje ili predsjednik Vlade i Vlada mogu podnijeti ostavku.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636" name="Google Shape;636;p8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50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3" name="Google Shape;633;p8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34" name="Google Shape;634;p87"/>
          <p:cNvSpPr txBox="1">
            <a:spLocks noGrp="1"/>
          </p:cNvSpPr>
          <p:nvPr>
            <p:ph type="title"/>
          </p:nvPr>
        </p:nvSpPr>
        <p:spPr>
          <a:xfrm>
            <a:off x="183767" y="1250583"/>
            <a:ext cx="2808000" cy="359421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Što ako Hrvatski </a:t>
            </a:r>
            <a:r>
              <a:rPr lang="hr" dirty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sabor </a:t>
            </a: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odbije prijedlog za izglasavanje nepovjerenja predsjedniku Vlade, pojedinom članu ili Vladi u cjelini?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35" name="Google Shape;635;p87"/>
          <p:cNvSpPr txBox="1">
            <a:spLocks noGrp="1"/>
          </p:cNvSpPr>
          <p:nvPr>
            <p:ph type="body" idx="1"/>
          </p:nvPr>
        </p:nvSpPr>
        <p:spPr>
          <a:xfrm>
            <a:off x="3629525" y="582300"/>
            <a:ext cx="4520825" cy="397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>
              <a:lnSpc>
                <a:spcPct val="150000"/>
              </a:lnSpc>
              <a:spcBef>
                <a:spcPts val="1200"/>
              </a:spcBef>
              <a:buNone/>
            </a:pPr>
            <a:r>
              <a:rPr lang="hr-HR" dirty="0">
                <a:latin typeface="Georgia"/>
                <a:ea typeface="Georgia"/>
                <a:cs typeface="Georgia"/>
                <a:sym typeface="Georgia"/>
              </a:rPr>
              <a:t>Ako Hrvatski sabor odbije prijedlog za izglasavanje nepovjerenja predsjedniku Vlade, pojedinom njezinom članu ili Vladi u cjelini, zastupnici koji su ga </a:t>
            </a:r>
            <a:r>
              <a:rPr lang="hr-HR" dirty="0" smtClean="0">
                <a:latin typeface="Georgia"/>
                <a:ea typeface="Georgia"/>
                <a:cs typeface="Georgia"/>
                <a:sym typeface="Georgia"/>
              </a:rPr>
              <a:t>postavili </a:t>
            </a:r>
            <a:r>
              <a:rPr lang="hr-HR" dirty="0">
                <a:latin typeface="Georgia"/>
                <a:ea typeface="Georgia"/>
                <a:cs typeface="Georgia"/>
                <a:sym typeface="Georgia"/>
              </a:rPr>
              <a:t>ne mogu podnijeti isti prijedlog prije isteka roka od šest mjeseci.</a:t>
            </a:r>
          </a:p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636" name="Google Shape;636;p8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50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62155836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8" name="Google Shape;648;p8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49" name="Google Shape;649;p89"/>
          <p:cNvSpPr txBox="1">
            <a:spLocks noGrp="1"/>
          </p:cNvSpPr>
          <p:nvPr>
            <p:ph type="title"/>
          </p:nvPr>
        </p:nvSpPr>
        <p:spPr>
          <a:xfrm>
            <a:off x="2476294" y="697406"/>
            <a:ext cx="5878200" cy="125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Tko je pučki pravobranitelj?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50" name="Google Shape;650;p89"/>
          <p:cNvSpPr txBox="1">
            <a:spLocks noGrp="1"/>
          </p:cNvSpPr>
          <p:nvPr>
            <p:ph type="body" idx="1"/>
          </p:nvPr>
        </p:nvSpPr>
        <p:spPr>
          <a:xfrm>
            <a:off x="582450" y="3079474"/>
            <a:ext cx="7567885" cy="159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Pučki je pravobranitelj opunomoćenik Hrvatskoga sabora za promicanje i zaštitu ljudskih prava i sloboda utvrđenih Ustavom, zakonima i međunarodnim pravnim aktima o ljudskim pravima i slobodama koje je prihvatila Republika Hrvatska.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651" name="Google Shape;651;p8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5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3" name="Google Shape;663;p9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64" name="Google Shape;664;p91"/>
          <p:cNvSpPr txBox="1">
            <a:spLocks noGrp="1"/>
          </p:cNvSpPr>
          <p:nvPr>
            <p:ph type="title"/>
          </p:nvPr>
        </p:nvSpPr>
        <p:spPr>
          <a:xfrm>
            <a:off x="231698" y="1344300"/>
            <a:ext cx="2808000" cy="245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Tko i u kojim slučajevima može podnijeti pritužbu </a:t>
            </a:r>
            <a:r>
              <a:rPr lang="hr" dirty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pučkom </a:t>
            </a: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pravobranitelju? 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65" name="Google Shape;665;p91"/>
          <p:cNvSpPr txBox="1">
            <a:spLocks noGrp="1"/>
          </p:cNvSpPr>
          <p:nvPr>
            <p:ph type="body" idx="1"/>
          </p:nvPr>
        </p:nvSpPr>
        <p:spPr>
          <a:xfrm>
            <a:off x="3622899" y="481772"/>
            <a:ext cx="4527451" cy="397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Svatko može podnijeti pritužbu pučkom pravobranitelju ako smatra da su, uslijed nezakonitog ili nepravilnog rada državnih tijela, tijela lokalne i područne (regionalne) samouprave i tijela s javnim ovlastima, ugrožena ili povrijeđena njegova ustavna ili zakonska prava.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666" name="Google Shape;666;p9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50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Google Shape;132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p23"/>
          <p:cNvSpPr txBox="1">
            <a:spLocks noGrp="1"/>
          </p:cNvSpPr>
          <p:nvPr>
            <p:ph type="title"/>
          </p:nvPr>
        </p:nvSpPr>
        <p:spPr>
          <a:xfrm>
            <a:off x="239871" y="1308900"/>
            <a:ext cx="2808000" cy="252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Koliko zastupnika biraju u Sabor pripadnici </a:t>
            </a:r>
            <a:r>
              <a:rPr lang="hr" dirty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nacionalnih manjina u </a:t>
            </a: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RH?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4" name="Google Shape;134;p23"/>
          <p:cNvSpPr txBox="1">
            <a:spLocks noGrp="1"/>
          </p:cNvSpPr>
          <p:nvPr>
            <p:ph type="body" idx="1"/>
          </p:nvPr>
        </p:nvSpPr>
        <p:spPr>
          <a:xfrm>
            <a:off x="3688725" y="982050"/>
            <a:ext cx="4461606" cy="317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Pripadnici nacionalnih manjina u Republici Hrvatskoj imaju pravo birati osam zastupnika u Sabor koji se biraju u posebnoj izbornoj jedinici koju čini područje Republike Hrvatske.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135" name="Google Shape;135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1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3" name="Google Shape;663;p9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64" name="Google Shape;664;p91"/>
          <p:cNvSpPr txBox="1">
            <a:spLocks noGrp="1"/>
          </p:cNvSpPr>
          <p:nvPr>
            <p:ph type="title"/>
          </p:nvPr>
        </p:nvSpPr>
        <p:spPr>
          <a:xfrm>
            <a:off x="244950" y="1344300"/>
            <a:ext cx="2808000" cy="245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Tko i na koje vrijeme bira pučkog pravobranitelja, te kome je odgovoran? 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65" name="Google Shape;665;p91"/>
          <p:cNvSpPr txBox="1">
            <a:spLocks noGrp="1"/>
          </p:cNvSpPr>
          <p:nvPr>
            <p:ph type="body" idx="1"/>
          </p:nvPr>
        </p:nvSpPr>
        <p:spPr>
          <a:xfrm>
            <a:off x="3622899" y="481772"/>
            <a:ext cx="4527451" cy="397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>
              <a:lnSpc>
                <a:spcPct val="150000"/>
              </a:lnSpc>
              <a:spcBef>
                <a:spcPts val="1200"/>
              </a:spcBef>
              <a:buNone/>
            </a:pPr>
            <a:r>
              <a:rPr lang="hr-HR" sz="1400" dirty="0">
                <a:latin typeface="Georgia"/>
                <a:ea typeface="Georgia"/>
                <a:cs typeface="Georgia"/>
                <a:sym typeface="Georgia"/>
              </a:rPr>
              <a:t>Pučkog pravobranitelja bira Hrvatski sabor na vrijeme od osam godina.</a:t>
            </a:r>
          </a:p>
          <a:p>
            <a:pPr marL="0" lvl="0" indent="0" algn="just">
              <a:lnSpc>
                <a:spcPct val="150000"/>
              </a:lnSpc>
              <a:spcBef>
                <a:spcPts val="1200"/>
              </a:spcBef>
              <a:buNone/>
            </a:pPr>
            <a:r>
              <a:rPr lang="hr-HR" sz="1400" dirty="0">
                <a:latin typeface="Georgia"/>
                <a:ea typeface="Georgia"/>
                <a:cs typeface="Georgia"/>
                <a:sym typeface="Georgia"/>
              </a:rPr>
              <a:t>Pučki pravobranitelj samostalan je i neovisan u svom radu.</a:t>
            </a:r>
          </a:p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666" name="Google Shape;666;p9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50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5582378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1" name="Google Shape;671;p9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72" name="Google Shape;672;p92"/>
          <p:cNvSpPr txBox="1">
            <a:spLocks noGrp="1"/>
          </p:cNvSpPr>
          <p:nvPr>
            <p:ph type="title"/>
          </p:nvPr>
        </p:nvSpPr>
        <p:spPr>
          <a:xfrm>
            <a:off x="2509424" y="697405"/>
            <a:ext cx="5878200" cy="125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Tko odlučuje o suglasnosti zakona s Ustavom?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73" name="Google Shape;673;p92"/>
          <p:cNvSpPr txBox="1">
            <a:spLocks noGrp="1"/>
          </p:cNvSpPr>
          <p:nvPr>
            <p:ph type="body" idx="1"/>
          </p:nvPr>
        </p:nvSpPr>
        <p:spPr>
          <a:xfrm>
            <a:off x="527774" y="2980445"/>
            <a:ext cx="7622561" cy="159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Ustavni sud odlučuje o suglasnosti zakona s Ustavom, te o suglasnosti drugih propisa s Ustavom i zakonom.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674" name="Google Shape;674;p9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5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9" name="Google Shape;679;p9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80" name="Google Shape;680;p93"/>
          <p:cNvSpPr txBox="1">
            <a:spLocks noGrp="1"/>
          </p:cNvSpPr>
          <p:nvPr>
            <p:ph type="title"/>
          </p:nvPr>
        </p:nvSpPr>
        <p:spPr>
          <a:xfrm>
            <a:off x="2516050" y="664275"/>
            <a:ext cx="5878200" cy="125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Tko nadzire ustavnost </a:t>
            </a:r>
            <a:r>
              <a:rPr lang="hr" dirty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programa i djelovanja političkih </a:t>
            </a: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stranaka?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81" name="Google Shape;681;p93"/>
          <p:cNvSpPr txBox="1">
            <a:spLocks noGrp="1"/>
          </p:cNvSpPr>
          <p:nvPr>
            <p:ph type="body" idx="1"/>
          </p:nvPr>
        </p:nvSpPr>
        <p:spPr>
          <a:xfrm>
            <a:off x="631061" y="3225248"/>
            <a:ext cx="7519274" cy="159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Ustavni sud nadzire ustavnost programa i djelovanja političkih stranaka i može, u skladu s Ustavom, zabraniti njihov rad.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682" name="Google Shape;682;p9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5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7" name="Google Shape;687;p9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88" name="Google Shape;688;p94"/>
          <p:cNvSpPr txBox="1">
            <a:spLocks noGrp="1"/>
          </p:cNvSpPr>
          <p:nvPr>
            <p:ph type="title"/>
          </p:nvPr>
        </p:nvSpPr>
        <p:spPr>
          <a:xfrm>
            <a:off x="2221661" y="660841"/>
            <a:ext cx="6388500" cy="125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Tko bira suce </a:t>
            </a:r>
            <a:r>
              <a:rPr lang="hr" dirty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Ustavnog </a:t>
            </a: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suda?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89" name="Google Shape;689;p94"/>
          <p:cNvSpPr txBox="1">
            <a:spLocks noGrp="1"/>
          </p:cNvSpPr>
          <p:nvPr>
            <p:ph type="body" idx="1"/>
          </p:nvPr>
        </p:nvSpPr>
        <p:spPr>
          <a:xfrm>
            <a:off x="582450" y="3178866"/>
            <a:ext cx="7567885" cy="159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Ustavni sud Republike Hrvatske čini trinaest sudaca koje bira Hrvatski sabor dvotrećinskom većinom glasova ukupnog broja zastupnika na mandat od osam godina.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690" name="Google Shape;690;p9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5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5" name="Google Shape;695;p9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96" name="Google Shape;696;p95"/>
          <p:cNvSpPr txBox="1">
            <a:spLocks noGrp="1"/>
          </p:cNvSpPr>
          <p:nvPr>
            <p:ph type="title"/>
          </p:nvPr>
        </p:nvSpPr>
        <p:spPr>
          <a:xfrm>
            <a:off x="264829" y="1344300"/>
            <a:ext cx="2808000" cy="245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Tko sklapa međunarodne ugovore? 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97" name="Google Shape;697;p95"/>
          <p:cNvSpPr txBox="1">
            <a:spLocks noGrp="1"/>
          </p:cNvSpPr>
          <p:nvPr>
            <p:ph type="body" idx="1"/>
          </p:nvPr>
        </p:nvSpPr>
        <p:spPr>
          <a:xfrm>
            <a:off x="3629525" y="582300"/>
            <a:ext cx="4520825" cy="397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U skladu s Ustavom, zakonom i pravilima međunarodnog prava, sklapanje međunarodnih ugovora u nadležnosti je, ovisno o naravi i sadržaju međunarodnog ugovora, Hrvatskog sabora, Predsjednika Republike i Vlade Republike Hrvatske.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698" name="Google Shape;698;p9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50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3" name="Google Shape;703;p9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704" name="Google Shape;704;p96"/>
          <p:cNvSpPr txBox="1">
            <a:spLocks noGrp="1"/>
          </p:cNvSpPr>
          <p:nvPr>
            <p:ph type="title"/>
          </p:nvPr>
        </p:nvSpPr>
        <p:spPr>
          <a:xfrm>
            <a:off x="218446" y="1344300"/>
            <a:ext cx="2808000" cy="245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Koje međunarodne ugovore potvrđuje Sabor? 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05" name="Google Shape;705;p96"/>
          <p:cNvSpPr txBox="1">
            <a:spLocks noGrp="1"/>
          </p:cNvSpPr>
          <p:nvPr>
            <p:ph type="body" idx="1"/>
          </p:nvPr>
        </p:nvSpPr>
        <p:spPr>
          <a:xfrm>
            <a:off x="3669281" y="582300"/>
            <a:ext cx="4481069" cy="397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Hrvatski sabor potvrđuje: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0480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200"/>
              <a:buFont typeface="Georgia"/>
              <a:buChar char="●"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međunarodne ugovore koji traže donošenje ili izmjenu zakona,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048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Font typeface="Georgia"/>
              <a:buChar char="●"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međunarodne ugovore vojne i političke naravi,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048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Font typeface="Georgia"/>
              <a:buChar char="●"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međunarodne ugovore koji financijski obvezuju Republiku Hrvatsku.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706" name="Google Shape;706;p9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50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1" name="Google Shape;711;p9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712" name="Google Shape;712;p97"/>
          <p:cNvSpPr txBox="1">
            <a:spLocks noGrp="1"/>
          </p:cNvSpPr>
          <p:nvPr>
            <p:ph type="title"/>
          </p:nvPr>
        </p:nvSpPr>
        <p:spPr>
          <a:xfrm>
            <a:off x="232471" y="1243772"/>
            <a:ext cx="2808000" cy="245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Koje međunarodne ugovore Sabor potvrđuje </a:t>
            </a:r>
            <a:r>
              <a:rPr lang="hr" dirty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⅔ </a:t>
            </a: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većinom glasova </a:t>
            </a:r>
            <a:r>
              <a:rPr lang="hr" dirty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svih </a:t>
            </a:r>
            <a:r>
              <a:rPr lang="hr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zastupnika?</a:t>
            </a:r>
            <a:endParaRPr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13" name="Google Shape;713;p97"/>
          <p:cNvSpPr txBox="1">
            <a:spLocks noGrp="1"/>
          </p:cNvSpPr>
          <p:nvPr>
            <p:ph type="body" idx="1"/>
          </p:nvPr>
        </p:nvSpPr>
        <p:spPr>
          <a:xfrm>
            <a:off x="3656029" y="481772"/>
            <a:ext cx="4494321" cy="397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hr" dirty="0">
                <a:latin typeface="Georgia"/>
                <a:ea typeface="Georgia"/>
                <a:cs typeface="Georgia"/>
                <a:sym typeface="Georgia"/>
              </a:rPr>
              <a:t>Međunarodne ugovore kojima se međunarodnoj organizaciji ili savezu daju ovlasti izvedene iz Ustava, Hrvatski sabor potvrđuje dvotrećinskom većinom glasova svih zastupnika.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714" name="Google Shape;714;p9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50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9" name="Google Shape;719;p9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720" name="Google Shape;720;p98"/>
          <p:cNvSpPr txBox="1">
            <a:spLocks noGrp="1"/>
          </p:cNvSpPr>
          <p:nvPr>
            <p:ph type="body" idx="4294967295"/>
          </p:nvPr>
        </p:nvSpPr>
        <p:spPr>
          <a:xfrm>
            <a:off x="516874" y="2951596"/>
            <a:ext cx="7633457" cy="182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" sz="1200" dirty="0">
                <a:latin typeface="Georgia"/>
                <a:ea typeface="Georgia"/>
                <a:cs typeface="Georgia"/>
                <a:sym typeface="Georgia"/>
              </a:rPr>
              <a:t>Pravo da pokrenu postupak udruživanja Republike Hrvatske u saveze s drugim </a:t>
            </a:r>
            <a:r>
              <a:rPr lang="hr" sz="1200" dirty="0" smtClean="0">
                <a:latin typeface="Georgia"/>
                <a:ea typeface="Georgia"/>
                <a:cs typeface="Georgia"/>
                <a:sym typeface="Georgia"/>
              </a:rPr>
              <a:t>državama (tako i postupak razdruživanja), </a:t>
            </a:r>
            <a:r>
              <a:rPr lang="hr" sz="1200" dirty="0">
                <a:latin typeface="Georgia"/>
                <a:ea typeface="Georgia"/>
                <a:cs typeface="Georgia"/>
                <a:sym typeface="Georgia"/>
              </a:rPr>
              <a:t>ima najmanje jedna trećina zastupnika u Hrvatskom saboru, Predsjednik Republike i Vlada Republike Hrvatske.</a:t>
            </a:r>
            <a:endParaRPr sz="1200"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721" name="Google Shape;721;p9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0331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  <p:sp>
        <p:nvSpPr>
          <p:cNvPr id="722" name="Google Shape;722;p98"/>
          <p:cNvSpPr txBox="1"/>
          <p:nvPr/>
        </p:nvSpPr>
        <p:spPr>
          <a:xfrm>
            <a:off x="2223248" y="597651"/>
            <a:ext cx="6570900" cy="142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sz="2400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Tko ima pravo pokrenuti postupak </a:t>
            </a:r>
            <a:r>
              <a:rPr lang="hr" sz="2400" dirty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udruživanja </a:t>
            </a:r>
            <a:r>
              <a:rPr lang="hr" sz="2400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RH u </a:t>
            </a:r>
            <a:r>
              <a:rPr lang="hr" sz="2400" dirty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saveze s drugim </a:t>
            </a:r>
            <a:r>
              <a:rPr lang="hr" sz="2400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državama?</a:t>
            </a:r>
            <a:endParaRPr sz="2400"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5" name="Google Shape;735;p10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736" name="Google Shape;736;p100"/>
          <p:cNvSpPr txBox="1">
            <a:spLocks noGrp="1"/>
          </p:cNvSpPr>
          <p:nvPr>
            <p:ph type="body" idx="4294967295"/>
          </p:nvPr>
        </p:nvSpPr>
        <p:spPr>
          <a:xfrm>
            <a:off x="582450" y="2991352"/>
            <a:ext cx="7575282" cy="182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" sz="1200" dirty="0">
                <a:latin typeface="Georgia"/>
                <a:ea typeface="Georgia"/>
                <a:cs typeface="Georgia"/>
                <a:sym typeface="Georgia"/>
              </a:rPr>
              <a:t>O udruživanju Republike Hrvatske prethodno odlučuje Hrvatski sabor dvotrećinskom većinom glasova svih zastupnika. </a:t>
            </a:r>
            <a:endParaRPr sz="1200" dirty="0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just" rtl="0">
              <a:lnSpc>
                <a:spcPct val="15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" sz="1200" dirty="0">
                <a:latin typeface="Georgia"/>
                <a:ea typeface="Georgia"/>
                <a:cs typeface="Georgia"/>
                <a:sym typeface="Georgia"/>
              </a:rPr>
              <a:t>Odluka o udruživanju Republike Hrvatske donosi se na referendumu većinom glasova birača koji su pristupili referendumu.</a:t>
            </a:r>
            <a:endParaRPr sz="1200"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737" name="Google Shape;737;p10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7732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  <p:sp>
        <p:nvSpPr>
          <p:cNvPr id="738" name="Google Shape;738;p100"/>
          <p:cNvSpPr txBox="1"/>
          <p:nvPr/>
        </p:nvSpPr>
        <p:spPr>
          <a:xfrm>
            <a:off x="2441909" y="460625"/>
            <a:ext cx="6570900" cy="142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sz="2400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Kako se donosi odluka </a:t>
            </a:r>
            <a:r>
              <a:rPr lang="hr" sz="2400" dirty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o udruživanju Republike Hrvatske u saveze s drugim </a:t>
            </a:r>
            <a:r>
              <a:rPr lang="hr" sz="2400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državama?</a:t>
            </a:r>
            <a:endParaRPr sz="2400"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5" name="Google Shape;735;p10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736" name="Google Shape;736;p100"/>
          <p:cNvSpPr txBox="1">
            <a:spLocks noGrp="1"/>
          </p:cNvSpPr>
          <p:nvPr>
            <p:ph type="body" idx="4294967295"/>
          </p:nvPr>
        </p:nvSpPr>
        <p:spPr>
          <a:xfrm>
            <a:off x="582450" y="2863445"/>
            <a:ext cx="7575282" cy="182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-HR" sz="1200" dirty="0" smtClean="0">
                <a:latin typeface="Georgia"/>
                <a:ea typeface="Georgia"/>
                <a:cs typeface="Georgia"/>
                <a:sym typeface="Georgia"/>
              </a:rPr>
              <a:t>Pravo da predloži promjenu Ustava ima najmanje jedna petina zastupnika u Hrvatskom saboru, Predsjednik Republike i Vlada Republike Hrvatske.</a:t>
            </a:r>
            <a:endParaRPr sz="1200"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737" name="Google Shape;737;p10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57732" y="3777850"/>
            <a:ext cx="919653" cy="1365645"/>
          </a:xfrm>
          <a:prstGeom prst="rect">
            <a:avLst/>
          </a:prstGeom>
          <a:noFill/>
          <a:ln>
            <a:noFill/>
          </a:ln>
        </p:spPr>
      </p:pic>
      <p:sp>
        <p:nvSpPr>
          <p:cNvPr id="738" name="Google Shape;738;p100"/>
          <p:cNvSpPr txBox="1"/>
          <p:nvPr/>
        </p:nvSpPr>
        <p:spPr>
          <a:xfrm>
            <a:off x="2336910" y="664163"/>
            <a:ext cx="6012978" cy="142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2400" dirty="0" smtClean="0">
                <a:solidFill>
                  <a:srgbClr val="D9D9D9"/>
                </a:solidFill>
                <a:latin typeface="Georgia"/>
                <a:ea typeface="Georgia"/>
                <a:cs typeface="Georgia"/>
                <a:sym typeface="Georgia"/>
              </a:rPr>
              <a:t>Tko po Ustavu Republike Hrvatske ima pravo predložiti promjenu Ustava?</a:t>
            </a:r>
            <a:endParaRPr sz="2400" dirty="0">
              <a:solidFill>
                <a:srgbClr val="D9D9D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781853148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3998</Words>
  <Application>Microsoft Office PowerPoint</Application>
  <PresentationFormat>On-screen Show (16:9)</PresentationFormat>
  <Paragraphs>259</Paragraphs>
  <Slides>101</Slides>
  <Notes>101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101</vt:i4>
      </vt:variant>
    </vt:vector>
  </HeadingPairs>
  <TitlesOfParts>
    <vt:vector size="104" baseType="lpstr">
      <vt:lpstr>Arial</vt:lpstr>
      <vt:lpstr>Georgia</vt:lpstr>
      <vt:lpstr>Simple Light</vt:lpstr>
      <vt:lpstr>„Znaš li?”</vt:lpstr>
      <vt:lpstr>Što je Hrvatski sabor?</vt:lpstr>
      <vt:lpstr>Prema Ustavu Republike Hrvatske koliko Hrvatski sabor može imati zastupnika?</vt:lpstr>
      <vt:lpstr>Koliko ima zastupnika aktualni deseti saziv Hrvatskog sabora?</vt:lpstr>
      <vt:lpstr>Kako se biraju zastupnici u Hrvatski sabor?</vt:lpstr>
      <vt:lpstr>Tko bira zastupnike u Hrvatski sabor?</vt:lpstr>
      <vt:lpstr>Tko može biti biran za zastupnika u Hrvatski sabor?</vt:lpstr>
      <vt:lpstr>Koliko zastupnika u Sabor imaju pravo izabrati  birači koji nemaju prebivalište u Republici Hrvatskoj?</vt:lpstr>
      <vt:lpstr>Koliko zastupnika biraju u Sabor pripadnici nacionalnih manjina u RH?</vt:lpstr>
      <vt:lpstr>Kako se biraju zastupnici u Hrvatski sabor?</vt:lpstr>
      <vt:lpstr>Koliko traje zastupnički mandat?</vt:lpstr>
      <vt:lpstr>Može li zastupnik svoj mandat staviti u mirovanje?</vt:lpstr>
      <vt:lpstr>U kojim slučajevima zastupniku prestaje mandat prije isteka vremena?</vt:lpstr>
      <vt:lpstr>Kojim se zakonom uređuje izbor zastupnika u Hrvatski sabor?</vt:lpstr>
      <vt:lpstr>Kada se održavaju izbori za zastupnike u Hrvatski sabor?</vt:lpstr>
      <vt:lpstr>Tko raspisuje izbore za Hrvatski sabor?</vt:lpstr>
      <vt:lpstr>Tko saziva Hrvatski sabor na prvo zasjedanje?</vt:lpstr>
      <vt:lpstr>Kada se održava prvo zasjedanje Hrvatskoga sabora nakon izbora?</vt:lpstr>
      <vt:lpstr>Kada je Hrvatski sabor konstituiran?</vt:lpstr>
      <vt:lpstr>Kakav mandat imaju zastupnici u Hrvatskom saboru?</vt:lpstr>
      <vt:lpstr>Što znači da zastupnici nemaju obvezujući mandat?</vt:lpstr>
      <vt:lpstr>Što znači da zastupnici u Hrvatskom saboru imaju imunitet?</vt:lpstr>
      <vt:lpstr>U kojem slučaju zastupnik može biti pritvoren bez odobrenja Hrvatskoga sabora?</vt:lpstr>
      <vt:lpstr>Tko odlučuje o oduzimanju prava na imunitet zastupnika?</vt:lpstr>
      <vt:lpstr>U kojim se slučajevima trajanja mandata zastupnicima može produžiti?</vt:lpstr>
      <vt:lpstr>Tko i u kojim slučajevima može raspustiti  Hrvatski sabor?</vt:lpstr>
      <vt:lpstr>Kada Hrvatski sabor redovito zasjeda?</vt:lpstr>
      <vt:lpstr>U kojim slučajevima Hrvatski sabor zasjeda izvanredno?</vt:lpstr>
      <vt:lpstr>Hrvatski sabor uz predsjednika ima koliko potpredsjednika?</vt:lpstr>
      <vt:lpstr>Kojim propisom se uređuje unutarnje ustrojstvo i način rada Hrvatskog sabora?</vt:lpstr>
      <vt:lpstr>Kako se donosi Poslovnik Hrvatskog sabora?</vt:lpstr>
      <vt:lpstr>Koje su ovlasti Hrvatskog sabora?</vt:lpstr>
      <vt:lpstr>Tko odlučuje o donošenju i promjeni Ustava?</vt:lpstr>
      <vt:lpstr>Tko donosi zakone?</vt:lpstr>
      <vt:lpstr>Što je to državni proračun i tko ga donosi?</vt:lpstr>
      <vt:lpstr>Tko odlučuje o ratu i miru?</vt:lpstr>
      <vt:lpstr>Tko objavljuje rat i zaključuje mir?</vt:lpstr>
      <vt:lpstr>Tko donosi Strategiju nacionalne sigurnosti Republike Hrvatske?</vt:lpstr>
      <vt:lpstr>Tko donosi Strategiju obrane Republike Hrvatske?</vt:lpstr>
      <vt:lpstr>Tko ostvaruje građanski nadzor nad oružanim snagama i službama sigurnosti Republike Hrvatske?</vt:lpstr>
      <vt:lpstr>Tko odlučuje o promjeni granica Republike Hrvatske?</vt:lpstr>
      <vt:lpstr>Tko nadzire rad Vlade Republike Hrvatske?</vt:lpstr>
      <vt:lpstr>Kako Hrvatski sabor donosi odluke?</vt:lpstr>
      <vt:lpstr>Kako zastupnici glasuju?</vt:lpstr>
      <vt:lpstr>Što su organski zakoni?</vt:lpstr>
      <vt:lpstr>Kako se donose organski zakoni kojima se uređuju prava nacionalnih manjina?</vt:lpstr>
      <vt:lpstr>Koji organski zakoni se donose većinom glasova svih zastupnika?</vt:lpstr>
      <vt:lpstr>Jesu li sjednice Hrvatskoga sabora javne ili tajne?</vt:lpstr>
      <vt:lpstr>Tko saziva Sabor na zasjedanje (sjednicu)?</vt:lpstr>
      <vt:lpstr>Tko predsjeda sjednicom Sabora?</vt:lpstr>
      <vt:lpstr>Tko po Ustavu ima pravo predlagati zakone?</vt:lpstr>
      <vt:lpstr>Ima li Vlada pravo predlagati zakone?</vt:lpstr>
      <vt:lpstr>Ima li Predsjednik Republike pravo predlagati zakone?</vt:lpstr>
      <vt:lpstr>Imaju li zastupnici pravo postavljati Vladi RH i pojedinim ministrima zastupnička pitanja?</vt:lpstr>
      <vt:lpstr>Tko može podnijeti interpelaciju o radu Vlade RH ili pojedinog njezinog člana?</vt:lpstr>
      <vt:lpstr>Što je interpelacija?</vt:lpstr>
      <vt:lpstr>Tko ima pravo raspisati referendum o prijedlogu za promjenu Ustava, o prijedlogu  zakona ili o drugom važnom pitanju?</vt:lpstr>
      <vt:lpstr>Kako se odlučuje na referendumu?</vt:lpstr>
      <vt:lpstr>Može li Vlada RH uređivati pojedina pitanja iz djelokruga Hrvatskoga sabora?</vt:lpstr>
      <vt:lpstr>Mogu li uredbe na temelju zakonske ovlasti djelovati unatrag?</vt:lpstr>
      <vt:lpstr>Tko i u kojem roku proglašava zakone koji su izglasani u Hrvatskom saboru?</vt:lpstr>
      <vt:lpstr>Kakav je postupak ako Predsjednik Republike smatra da proglašeni zakon nije u skladu s Ustavom?</vt:lpstr>
      <vt:lpstr>Gdje se objavljuju zakoni prije nego što stupe na snagu?</vt:lpstr>
      <vt:lpstr>Kada zakon stupa na snagu?</vt:lpstr>
      <vt:lpstr>Mogu li zakoni imati povratno djelovanje? </vt:lpstr>
      <vt:lpstr>Na koji način Sabor sudjeluje u imenovanju čelnika sigurnosnih službi?</vt:lpstr>
      <vt:lpstr>Na koji način Sabor sudjeluje u donošenju odluka o postavljanju i opozivu šefova diplomatskih misija RH u inozemstvu?</vt:lpstr>
      <vt:lpstr>Tko pokreće postupak za utvrđivanje posebne odgovornosti Predsjednika Republike za povredu Ustava?</vt:lpstr>
      <vt:lpstr>Tko odlučuje o odgovornosti Predsjednika Republike za povredu Ustava koju počini u obavljanju svojih dužnosti?</vt:lpstr>
      <vt:lpstr>Na temelju čije odluke Predsjednik Republike objavljuje rat i zaključuje mir?</vt:lpstr>
      <vt:lpstr>Može li Predsjednik Republike donositi uredbe sa zakonskom snagom? </vt:lpstr>
      <vt:lpstr>Može li Predsjednik Republike raspustiti Hrvatski sabor?</vt:lpstr>
      <vt:lpstr>Tko preuzima dužnost privremenog Predsjednika Republike po sili Ustava?</vt:lpstr>
      <vt:lpstr>Kome Predsjednik Republike povjerava mandat za sastavljanje Vlade?</vt:lpstr>
      <vt:lpstr>Tko čini Vladu Republike Hrvatske?</vt:lpstr>
      <vt:lpstr>Tko predlaže članove Vlade Republike Hrvatske?</vt:lpstr>
      <vt:lpstr>U kojem je roku mandatar dužan predstaviti Vladu Hrvatskom saboru?</vt:lpstr>
      <vt:lpstr>KadaVlada stupa na dužnost?</vt:lpstr>
      <vt:lpstr>Tko donosi rješenje o imenovanju predsjednika Vlade i članova Vlade?</vt:lpstr>
      <vt:lpstr>Što ako mandatar ne sastavi Vladu u roku od 30 dana od dana prihvaćanja mandata?  </vt:lpstr>
      <vt:lpstr>Kome je odgovorna Vlada RH? </vt:lpstr>
      <vt:lpstr>Koje su ovlasti  Vlade RH? </vt:lpstr>
      <vt:lpstr>Tko može pokrenuti pitanje povjerenja Vladi?</vt:lpstr>
      <vt:lpstr>Kada je donijeta odluka o nepovjerenju Vladi?</vt:lpstr>
      <vt:lpstr>Što ako Hrvatski sabor izglasa nepovjerenje predsjedniku Vlade ili Vladi u cjelini?</vt:lpstr>
      <vt:lpstr>Što ako Hrvatski sabor izglasa nepovjerenje pojedinom članu Vlade?</vt:lpstr>
      <vt:lpstr>Što ako Hrvatski sabor odbije prijedlog za izglasavanje nepovjerenja predsjedniku Vlade, pojedinom članu ili Vladi u cjelini?</vt:lpstr>
      <vt:lpstr>Tko je pučki pravobranitelj?</vt:lpstr>
      <vt:lpstr>Tko i u kojim slučajevima može podnijeti pritužbu pučkom pravobranitelju? </vt:lpstr>
      <vt:lpstr>Tko i na koje vrijeme bira pučkog pravobranitelja, te kome je odgovoran? </vt:lpstr>
      <vt:lpstr>Tko odlučuje o suglasnosti zakona s Ustavom?</vt:lpstr>
      <vt:lpstr>Tko nadzire ustavnost programa i djelovanja političkih stranaka?</vt:lpstr>
      <vt:lpstr>Tko bira suce Ustavnog suda?</vt:lpstr>
      <vt:lpstr>Tko sklapa međunarodne ugovore? </vt:lpstr>
      <vt:lpstr>Koje međunarodne ugovore potvrđuje Sabor? </vt:lpstr>
      <vt:lpstr>Koje međunarodne ugovore Sabor potvrđuje ⅔ većinom glasova svih zastupnika?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2020-11-13T09:10:36Z</dcterms:modified>
</cp:coreProperties>
</file>