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03" r:id="rId3"/>
    <p:sldId id="301" r:id="rId4"/>
    <p:sldId id="264" r:id="rId5"/>
    <p:sldId id="304" r:id="rId6"/>
    <p:sldId id="306" r:id="rId7"/>
    <p:sldId id="320" r:id="rId8"/>
    <p:sldId id="331" r:id="rId9"/>
    <p:sldId id="325" r:id="rId10"/>
    <p:sldId id="305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6" r:id="rId19"/>
    <p:sldId id="314" r:id="rId20"/>
    <p:sldId id="315" r:id="rId21"/>
    <p:sldId id="317" r:id="rId22"/>
    <p:sldId id="318" r:id="rId23"/>
    <p:sldId id="319" r:id="rId24"/>
    <p:sldId id="328" r:id="rId25"/>
    <p:sldId id="322" r:id="rId26"/>
    <p:sldId id="323" r:id="rId27"/>
    <p:sldId id="324" r:id="rId28"/>
    <p:sldId id="326" r:id="rId29"/>
    <p:sldId id="342" r:id="rId30"/>
    <p:sldId id="327" r:id="rId31"/>
    <p:sldId id="340" r:id="rId3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908C0-DB2B-4491-9ABA-A2D6F1976C44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CD505-A644-4A8C-A7C8-2E5E967833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3222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F9E99-1EA3-40E4-A3E8-B1E5B8368D46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E842F-907A-47F1-80A8-36EF8F45A5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59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416511"/>
            <a:ext cx="9001462" cy="2387600"/>
          </a:xfrm>
        </p:spPr>
        <p:txBody>
          <a:bodyPr>
            <a:normAutofit/>
          </a:bodyPr>
          <a:lstStyle/>
          <a:p>
            <a:r>
              <a:rPr lang="hr-HR" sz="3600" dirty="0" smtClean="0"/>
              <a:t>Hrvatski sabor</a:t>
            </a:r>
            <a:r>
              <a:rPr lang="hr-HR" sz="2400" dirty="0" smtClean="0"/>
              <a:t/>
            </a:r>
            <a:br>
              <a:rPr lang="hr-HR" sz="2400" dirty="0" smtClean="0"/>
            </a:br>
            <a:endParaRPr lang="hr-HR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4275807"/>
            <a:ext cx="9001462" cy="1655762"/>
          </a:xfrm>
        </p:spPr>
        <p:txBody>
          <a:bodyPr/>
          <a:lstStyle/>
          <a:p>
            <a:r>
              <a:rPr lang="hr-HR" dirty="0" smtClean="0"/>
              <a:t>Edukativna prezentacija za srednje škole</a:t>
            </a:r>
          </a:p>
          <a:p>
            <a:r>
              <a:rPr lang="hr-HR" dirty="0" smtClean="0"/>
              <a:t>Služba za građane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892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Zastupnički mandat i</a:t>
            </a:r>
            <a:br>
              <a:rPr lang="hr-HR" sz="2400" dirty="0" smtClean="0"/>
            </a:br>
            <a:r>
              <a:rPr lang="hr-HR" sz="2400" dirty="0" smtClean="0"/>
              <a:t> imunitet zastupnika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3127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r-HR" dirty="0" smtClean="0"/>
              <a:t>Zastupnički mandat</a:t>
            </a:r>
            <a:endParaRPr lang="hr-HR" dirty="0"/>
          </a:p>
          <a:p>
            <a:pPr lvl="1" algn="just"/>
            <a:r>
              <a:rPr lang="hr-HR" dirty="0"/>
              <a:t>traje 4 godine</a:t>
            </a:r>
          </a:p>
          <a:p>
            <a:pPr lvl="1" algn="just"/>
            <a:r>
              <a:rPr lang="hr-HR" dirty="0"/>
              <a:t>počinje teći na dan konstituiranja Sabora i traje do konstituiranja novog </a:t>
            </a:r>
            <a:r>
              <a:rPr lang="hr-HR" dirty="0" smtClean="0"/>
              <a:t>saziva Sabora</a:t>
            </a:r>
            <a:endParaRPr lang="hr-HR" dirty="0"/>
          </a:p>
          <a:p>
            <a:pPr lvl="1" algn="just"/>
            <a:r>
              <a:rPr lang="hr-HR" dirty="0"/>
              <a:t>traje kraće ako zastupnik:</a:t>
            </a:r>
          </a:p>
          <a:p>
            <a:pPr lvl="2" algn="just"/>
            <a:r>
              <a:rPr lang="hr-HR" dirty="0"/>
              <a:t>podnese ostavku</a:t>
            </a:r>
          </a:p>
          <a:p>
            <a:pPr lvl="2" algn="just"/>
            <a:r>
              <a:rPr lang="hr-HR" dirty="0"/>
              <a:t>ako mu je pravomoćnom sudskom odlukom oduzeta poslovna sposobnost</a:t>
            </a:r>
          </a:p>
          <a:p>
            <a:pPr lvl="2" algn="just"/>
            <a:r>
              <a:rPr lang="hr-HR" dirty="0"/>
              <a:t>ako je pravomoćnom sudskom presudom osuđen na bezuvjetnu kaznu </a:t>
            </a:r>
            <a:r>
              <a:rPr lang="hr-HR" dirty="0" smtClean="0"/>
              <a:t>zatvora u trajanju duljem </a:t>
            </a:r>
            <a:r>
              <a:rPr lang="hr-HR" dirty="0"/>
              <a:t>od 6 mjeseci</a:t>
            </a:r>
          </a:p>
          <a:p>
            <a:pPr lvl="2" algn="just"/>
            <a:r>
              <a:rPr lang="hr-HR" dirty="0" smtClean="0"/>
              <a:t>smrću</a:t>
            </a:r>
          </a:p>
          <a:p>
            <a:pPr lvl="1" algn="just"/>
            <a:r>
              <a:rPr lang="hr-HR" dirty="0" smtClean="0"/>
              <a:t>Trajanje mandata zastupnicima u Hrvatskom saboru može se produžiti samo u slučaju rata. </a:t>
            </a:r>
          </a:p>
          <a:p>
            <a:pPr lvl="1" algn="just"/>
            <a:r>
              <a:rPr lang="hr-HR" dirty="0" smtClean="0"/>
              <a:t>Mandat zastupnika je </a:t>
            </a:r>
            <a:r>
              <a:rPr lang="hr-HR" dirty="0"/>
              <a:t>neobvezujući = birači ih ne mogu </a:t>
            </a:r>
            <a:r>
              <a:rPr lang="hr-HR" dirty="0" smtClean="0"/>
              <a:t>opozvati prije isteka mandata.</a:t>
            </a:r>
          </a:p>
          <a:p>
            <a:pPr lvl="1" algn="just"/>
            <a:r>
              <a:rPr lang="hr-HR" dirty="0" smtClean="0"/>
              <a:t>Zastupnici imaju imunitet od dana konstituiranja Sabora do dana prestanka zastupničkog mandata:</a:t>
            </a:r>
          </a:p>
          <a:p>
            <a:pPr marL="457200" lvl="1" indent="0" algn="just">
              <a:buNone/>
            </a:pPr>
            <a:r>
              <a:rPr lang="hr-HR" dirty="0" smtClean="0"/>
              <a:t>	</a:t>
            </a:r>
            <a:r>
              <a:rPr lang="hr-HR" i="1" dirty="0" smtClean="0"/>
              <a:t>Imunitet neodgovornosti = </a:t>
            </a:r>
            <a:r>
              <a:rPr lang="hr-HR" dirty="0" smtClean="0"/>
              <a:t>ne </a:t>
            </a:r>
            <a:r>
              <a:rPr lang="hr-HR" dirty="0"/>
              <a:t>mogu biti pozvani na kaznenu odgovornost, pritvoreni ili kažnjeni zbog </a:t>
            </a:r>
            <a:r>
              <a:rPr lang="hr-HR" dirty="0" smtClean="0"/>
              <a:t>iznesenih </a:t>
            </a:r>
            <a:r>
              <a:rPr lang="hr-HR" dirty="0"/>
              <a:t>stajališta ili </a:t>
            </a:r>
            <a:r>
              <a:rPr lang="hr-HR" dirty="0" smtClean="0"/>
              <a:t>glasovanja u Saboru. </a:t>
            </a:r>
            <a:endParaRPr lang="hr-HR" dirty="0"/>
          </a:p>
          <a:p>
            <a:pPr marL="457200" lvl="1" indent="0" algn="just">
              <a:buNone/>
            </a:pPr>
            <a:r>
              <a:rPr lang="hr-HR" dirty="0" smtClean="0"/>
              <a:t>	</a:t>
            </a:r>
            <a:r>
              <a:rPr lang="hr-HR" i="1" dirty="0" smtClean="0"/>
              <a:t>Imunitet nepovredivosti </a:t>
            </a:r>
            <a:r>
              <a:rPr lang="hr-HR" dirty="0"/>
              <a:t>= štiti zastupnika od kaznenog progona i uhićenja bez odobrenja Sabora </a:t>
            </a:r>
            <a:r>
              <a:rPr lang="hr-HR" dirty="0" smtClean="0"/>
              <a:t>osim </a:t>
            </a:r>
            <a:r>
              <a:rPr lang="hr-HR" dirty="0"/>
              <a:t>u slučaju ako je zatečen da vrši kažnjivo djelo za koje je propisana </a:t>
            </a:r>
            <a:r>
              <a:rPr lang="hr-HR"/>
              <a:t>kazna </a:t>
            </a:r>
            <a:r>
              <a:rPr lang="hr-HR" smtClean="0"/>
              <a:t>zatvora u </a:t>
            </a:r>
            <a:r>
              <a:rPr lang="hr-HR" dirty="0"/>
              <a:t>trajanju dužem od 5 </a:t>
            </a:r>
            <a:r>
              <a:rPr lang="hr-HR" dirty="0" smtClean="0"/>
              <a:t>godina.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64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Predsjednik, potpredsjednici i </a:t>
            </a:r>
            <a:br>
              <a:rPr lang="hr-HR" sz="2400" dirty="0" smtClean="0"/>
            </a:br>
            <a:r>
              <a:rPr lang="hr-HR" sz="2400" dirty="0" smtClean="0"/>
              <a:t>predsjedništvo Hrvatskoga sabora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981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r-HR" dirty="0" smtClean="0"/>
              <a:t>Sabor ima predsjednika i tri do pet potpredsjednika. </a:t>
            </a:r>
          </a:p>
          <a:p>
            <a:pPr algn="just"/>
            <a:r>
              <a:rPr lang="hr-HR" dirty="0" smtClean="0"/>
              <a:t> Predsjednik Sabora:</a:t>
            </a:r>
          </a:p>
          <a:p>
            <a:pPr lvl="1" algn="just"/>
            <a:r>
              <a:rPr lang="hr-HR" sz="2000" dirty="0" smtClean="0"/>
              <a:t>predstavlja </a:t>
            </a:r>
            <a:r>
              <a:rPr lang="hr-HR" sz="2000" dirty="0"/>
              <a:t>Sabor</a:t>
            </a:r>
          </a:p>
          <a:p>
            <a:pPr lvl="1" algn="just"/>
            <a:r>
              <a:rPr lang="hr-HR" sz="2000" dirty="0"/>
              <a:t>saziva i predsjeda sjednicama Sabora</a:t>
            </a:r>
          </a:p>
          <a:p>
            <a:pPr lvl="1" algn="just"/>
            <a:r>
              <a:rPr lang="hr-HR" sz="2000" dirty="0"/>
              <a:t>upućuje prijedloge ovlaštenih predlagatelja u propisani postupak</a:t>
            </a:r>
          </a:p>
          <a:p>
            <a:pPr lvl="1" algn="just"/>
            <a:r>
              <a:rPr lang="hr-HR" sz="2000" dirty="0"/>
              <a:t>predlaže dnevni red sjednice Sabora</a:t>
            </a:r>
          </a:p>
          <a:p>
            <a:pPr lvl="1" algn="just"/>
            <a:r>
              <a:rPr lang="hr-HR" sz="2000" dirty="0"/>
              <a:t>brine se o postupku donošenja zakona i </a:t>
            </a:r>
            <a:r>
              <a:rPr lang="hr-HR" sz="2000" dirty="0" smtClean="0"/>
              <a:t>drugih </a:t>
            </a:r>
            <a:r>
              <a:rPr lang="hr-HR" sz="2000" dirty="0"/>
              <a:t>akata</a:t>
            </a:r>
          </a:p>
          <a:p>
            <a:pPr lvl="1" algn="just"/>
            <a:r>
              <a:rPr lang="hr-HR" sz="2000" dirty="0"/>
              <a:t>usklađuje rad radnih tijela</a:t>
            </a:r>
          </a:p>
          <a:p>
            <a:pPr lvl="1" algn="just"/>
            <a:r>
              <a:rPr lang="hr-HR" sz="2000" dirty="0"/>
              <a:t>potpisuje zakone i druge akte koje donosi Sabor</a:t>
            </a:r>
          </a:p>
          <a:p>
            <a:pPr lvl="1" algn="just"/>
            <a:r>
              <a:rPr lang="hr-HR" sz="2000" dirty="0"/>
              <a:t>upućuje donesene zakone </a:t>
            </a:r>
            <a:r>
              <a:rPr lang="hr-HR" sz="2000" dirty="0" smtClean="0"/>
              <a:t>Predsjedniku </a:t>
            </a:r>
            <a:r>
              <a:rPr lang="hr-HR" sz="2000" dirty="0"/>
              <a:t>Republike radi proglašenja</a:t>
            </a:r>
          </a:p>
          <a:p>
            <a:pPr lvl="1" algn="just"/>
            <a:r>
              <a:rPr lang="hr-HR" sz="2000" dirty="0"/>
              <a:t>brine se o odnosima Sabora i </a:t>
            </a:r>
            <a:r>
              <a:rPr lang="hr-HR" sz="2000" dirty="0" smtClean="0"/>
              <a:t>Vlade</a:t>
            </a:r>
          </a:p>
          <a:p>
            <a:pPr lvl="1" algn="just"/>
            <a:r>
              <a:rPr lang="hr-HR" sz="2000" dirty="0" smtClean="0"/>
              <a:t>supotpisuje rješenje o imenovanju predsjednika Vlade i imenovanju članova Vlade i dr.</a:t>
            </a:r>
          </a:p>
          <a:p>
            <a:pPr lvl="1" algn="just"/>
            <a:endParaRPr lang="hr-HR" sz="2000" dirty="0"/>
          </a:p>
          <a:p>
            <a:pPr marL="457200" lvl="1" indent="0" algn="just">
              <a:buNone/>
            </a:pPr>
            <a:r>
              <a:rPr lang="hr-HR" sz="2000" dirty="0" smtClean="0"/>
              <a:t>Predsjednik i potpredsjednici Sabora čine Predsjedništvo Sabora</a:t>
            </a:r>
            <a:endParaRPr lang="hr-HR" sz="2000" dirty="0"/>
          </a:p>
          <a:p>
            <a:pPr lvl="1"/>
            <a:endParaRPr lang="hr-HR" sz="2000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18241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Prava i dužnosti zastupnika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31271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Prava i dužnosti </a:t>
            </a:r>
            <a:r>
              <a:rPr lang="hr-HR" dirty="0" smtClean="0"/>
              <a:t>zastupnika:</a:t>
            </a:r>
            <a:endParaRPr lang="hr-HR" dirty="0"/>
          </a:p>
          <a:p>
            <a:pPr lvl="1" algn="just"/>
            <a:r>
              <a:rPr lang="hr-HR" dirty="0" smtClean="0"/>
              <a:t>sudjelovati </a:t>
            </a:r>
            <a:r>
              <a:rPr lang="hr-HR" dirty="0"/>
              <a:t>na sjednicama Sabora</a:t>
            </a:r>
          </a:p>
          <a:p>
            <a:pPr lvl="2" algn="just"/>
            <a:r>
              <a:rPr lang="hr-HR" dirty="0" smtClean="0"/>
              <a:t>raspravljati, glasovati, podnositi prijedloge i postavljati </a:t>
            </a:r>
            <a:r>
              <a:rPr lang="hr-HR" dirty="0"/>
              <a:t>pitanja, </a:t>
            </a:r>
            <a:r>
              <a:rPr lang="hr-HR" dirty="0" smtClean="0"/>
              <a:t>postavljati </a:t>
            </a:r>
            <a:r>
              <a:rPr lang="hr-HR" dirty="0"/>
              <a:t>pitanja predsjedniku Vlade i članovima Vlade</a:t>
            </a:r>
          </a:p>
          <a:p>
            <a:pPr lvl="1" algn="just"/>
            <a:r>
              <a:rPr lang="hr-HR" dirty="0" smtClean="0"/>
              <a:t>sudjelovati </a:t>
            </a:r>
            <a:r>
              <a:rPr lang="hr-HR" dirty="0"/>
              <a:t>na sjednicama radnih tijela </a:t>
            </a:r>
          </a:p>
          <a:p>
            <a:pPr lvl="2" algn="just"/>
            <a:r>
              <a:rPr lang="hr-HR" dirty="0" smtClean="0"/>
              <a:t>raspravljati </a:t>
            </a:r>
            <a:r>
              <a:rPr lang="hr-HR"/>
              <a:t>i </a:t>
            </a:r>
            <a:r>
              <a:rPr lang="hr-HR" smtClean="0"/>
              <a:t>glasovati </a:t>
            </a:r>
            <a:r>
              <a:rPr lang="hr-HR" dirty="0"/>
              <a:t>u onim radnim tijelima kojih su </a:t>
            </a:r>
            <a:r>
              <a:rPr lang="hr-HR" dirty="0" smtClean="0"/>
              <a:t>članovi</a:t>
            </a:r>
          </a:p>
          <a:p>
            <a:pPr lvl="2" algn="just"/>
            <a:endParaRPr lang="hr-HR" dirty="0" smtClean="0"/>
          </a:p>
          <a:p>
            <a:pPr lvl="1" algn="just"/>
            <a:r>
              <a:rPr lang="hr-HR" dirty="0" smtClean="0"/>
              <a:t>sudjelovati </a:t>
            </a:r>
            <a:r>
              <a:rPr lang="hr-HR" dirty="0"/>
              <a:t>u međunarodnim parlamentarnim </a:t>
            </a:r>
            <a:r>
              <a:rPr lang="hr-HR" dirty="0" smtClean="0"/>
              <a:t>izaslanstvima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24893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Klubovi zastupnika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981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hr-HR" dirty="0" smtClean="0"/>
              <a:t>Svrha osnivanja kluba zastupnika:</a:t>
            </a:r>
            <a:endParaRPr lang="hr-HR" dirty="0"/>
          </a:p>
          <a:p>
            <a:pPr lvl="1" algn="just"/>
            <a:r>
              <a:rPr lang="hr-HR" sz="2000" dirty="0" smtClean="0"/>
              <a:t>svrstavanje zastupnika u pojedini klub </a:t>
            </a:r>
            <a:r>
              <a:rPr lang="hr-HR" sz="2000" dirty="0"/>
              <a:t>u skladu </a:t>
            </a:r>
            <a:r>
              <a:rPr lang="hr-HR" sz="2000" dirty="0" smtClean="0"/>
              <a:t>s </a:t>
            </a:r>
            <a:r>
              <a:rPr lang="hr-HR" sz="2000" dirty="0"/>
              <a:t>političkim opredjeljenjem, zauzimanje zajedničkog </a:t>
            </a:r>
            <a:r>
              <a:rPr lang="hr-HR" sz="2000" dirty="0" smtClean="0"/>
              <a:t>stajališta o </a:t>
            </a:r>
            <a:r>
              <a:rPr lang="hr-HR" sz="2000" dirty="0"/>
              <a:t>nekoj temi koja se nalazi na dnevnom redu sjednice Sabora</a:t>
            </a:r>
          </a:p>
          <a:p>
            <a:pPr algn="just"/>
            <a:r>
              <a:rPr lang="hr-HR" dirty="0" smtClean="0"/>
              <a:t>Klub zastupnika u Saboru odlukom može osnovati:</a:t>
            </a:r>
            <a:endParaRPr lang="hr-HR" dirty="0"/>
          </a:p>
          <a:p>
            <a:pPr lvl="1" algn="just"/>
            <a:r>
              <a:rPr lang="hr-HR" sz="2000" dirty="0" smtClean="0"/>
              <a:t>politička </a:t>
            </a:r>
            <a:r>
              <a:rPr lang="hr-HR" sz="2000" dirty="0"/>
              <a:t>stranka koja ima najmanje 3 zastupnika</a:t>
            </a:r>
          </a:p>
          <a:p>
            <a:pPr lvl="1" algn="just"/>
            <a:r>
              <a:rPr lang="hr-HR" sz="2000" dirty="0"/>
              <a:t>dvije ili više </a:t>
            </a:r>
            <a:r>
              <a:rPr lang="hr-HR" sz="2000" dirty="0" smtClean="0"/>
              <a:t>političkih stranaka </a:t>
            </a:r>
            <a:r>
              <a:rPr lang="hr-HR" sz="2000" dirty="0"/>
              <a:t>koje imaju zajedno najmanje 3 zastupnika</a:t>
            </a:r>
          </a:p>
          <a:p>
            <a:pPr lvl="1" algn="just"/>
            <a:r>
              <a:rPr lang="hr-HR" sz="2000" dirty="0"/>
              <a:t>najmanje 3 nezavisna zastupnika</a:t>
            </a:r>
          </a:p>
          <a:p>
            <a:pPr lvl="1" algn="just"/>
            <a:r>
              <a:rPr lang="hr-HR" sz="2000" dirty="0" smtClean="0"/>
              <a:t>političke </a:t>
            </a:r>
            <a:r>
              <a:rPr lang="hr-HR" sz="2000" dirty="0"/>
              <a:t>stranke i </a:t>
            </a:r>
            <a:r>
              <a:rPr lang="hr-HR" sz="2000" dirty="0" smtClean="0"/>
              <a:t>nezavisni </a:t>
            </a:r>
            <a:r>
              <a:rPr lang="hr-HR" sz="2000" dirty="0"/>
              <a:t>zastupnici ako zajedno imaju najmanje 3 zastupnika</a:t>
            </a:r>
          </a:p>
          <a:p>
            <a:pPr lvl="1" algn="just"/>
            <a:r>
              <a:rPr lang="hr-HR" sz="2000" dirty="0" smtClean="0"/>
              <a:t>zastupnici </a:t>
            </a:r>
            <a:r>
              <a:rPr lang="hr-HR" sz="2000" dirty="0"/>
              <a:t>iz reda </a:t>
            </a:r>
            <a:r>
              <a:rPr lang="hr-HR" sz="2000" dirty="0" smtClean="0"/>
              <a:t>nacionalnih </a:t>
            </a:r>
            <a:r>
              <a:rPr lang="hr-HR" sz="2000" dirty="0"/>
              <a:t>manjina</a:t>
            </a:r>
          </a:p>
          <a:p>
            <a:pPr algn="just"/>
            <a:r>
              <a:rPr lang="hr-HR" dirty="0" smtClean="0"/>
              <a:t>Zastupnik </a:t>
            </a:r>
            <a:r>
              <a:rPr lang="hr-HR" dirty="0"/>
              <a:t>može biti član samo </a:t>
            </a:r>
            <a:r>
              <a:rPr lang="hr-HR" dirty="0" smtClean="0"/>
              <a:t>jednog </a:t>
            </a:r>
            <a:r>
              <a:rPr lang="hr-HR" dirty="0"/>
              <a:t>kluba, osim </a:t>
            </a:r>
            <a:r>
              <a:rPr lang="hr-HR" dirty="0" smtClean="0"/>
              <a:t>zastupnika iz reda nacionalnih </a:t>
            </a:r>
            <a:r>
              <a:rPr lang="hr-HR" dirty="0"/>
              <a:t>manjina koji može </a:t>
            </a:r>
            <a:r>
              <a:rPr lang="hr-HR" dirty="0" smtClean="0"/>
              <a:t>osim kluba nacionalnih manjina biti član još jednog kluba, uz </a:t>
            </a:r>
            <a:r>
              <a:rPr lang="hr-HR" dirty="0"/>
              <a:t>pristanak tog </a:t>
            </a:r>
            <a:r>
              <a:rPr lang="hr-HR" dirty="0" smtClean="0"/>
              <a:t>kluba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80482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Radna tijela </a:t>
            </a:r>
            <a:br>
              <a:rPr lang="hr-HR" sz="2400" dirty="0" smtClean="0"/>
            </a:br>
            <a:r>
              <a:rPr lang="hr-HR" sz="2400" dirty="0" smtClean="0"/>
              <a:t>hrvatskoga sabora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1795549"/>
            <a:ext cx="10353762" cy="434033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r-HR" dirty="0" smtClean="0"/>
              <a:t>Radna tijela Sabora su odbori i povjerenstva (29), osnovani Poslovnikom Hrvatskoga sabora</a:t>
            </a:r>
          </a:p>
          <a:p>
            <a:pPr algn="just"/>
            <a:r>
              <a:rPr lang="hr-HR" dirty="0" smtClean="0"/>
              <a:t>U Saboru djeluje 28 odbora </a:t>
            </a:r>
            <a:r>
              <a:rPr lang="hr-HR" dirty="0"/>
              <a:t>i </a:t>
            </a:r>
            <a:r>
              <a:rPr lang="hr-HR" dirty="0" smtClean="0"/>
              <a:t>Mandatno-imunitetno povjerenstvo</a:t>
            </a:r>
          </a:p>
          <a:p>
            <a:pPr algn="just"/>
            <a:r>
              <a:rPr lang="hr-HR" dirty="0" smtClean="0"/>
              <a:t>Radno tijelo prati, u okviru svog djelokruga, rad Vlade i drugih tijela čiji rad nadzire Sabor</a:t>
            </a:r>
          </a:p>
          <a:p>
            <a:pPr algn="just"/>
            <a:r>
              <a:rPr lang="hr-HR" dirty="0" smtClean="0"/>
              <a:t>Matično radno tijelo je svako radno tijelo Sabora koje prati, raspravlja i zauzima stajališta o pitanjima iz svog djelokruga</a:t>
            </a:r>
            <a:endParaRPr lang="hr-HR" dirty="0"/>
          </a:p>
          <a:p>
            <a:pPr algn="just"/>
            <a:r>
              <a:rPr lang="hr-HR" dirty="0" smtClean="0"/>
              <a:t>U radnom tijelu </a:t>
            </a:r>
            <a:r>
              <a:rPr lang="hr-HR" dirty="0"/>
              <a:t>raspravlja </a:t>
            </a:r>
            <a:r>
              <a:rPr lang="hr-HR" dirty="0" smtClean="0"/>
              <a:t>se o </a:t>
            </a:r>
            <a:r>
              <a:rPr lang="hr-HR" dirty="0"/>
              <a:t>prijedlozima i poticajima za donošenje zakona i drugih akata te o </a:t>
            </a:r>
            <a:r>
              <a:rPr lang="hr-HR" dirty="0" smtClean="0"/>
              <a:t>drugim </a:t>
            </a:r>
            <a:r>
              <a:rPr lang="hr-HR" dirty="0"/>
              <a:t>pitanjima iz djelokruga </a:t>
            </a:r>
            <a:r>
              <a:rPr lang="hr-HR" dirty="0" smtClean="0"/>
              <a:t>Sabora</a:t>
            </a:r>
          </a:p>
          <a:p>
            <a:pPr algn="just"/>
            <a:r>
              <a:rPr lang="hr-HR" dirty="0" smtClean="0"/>
              <a:t>Radno tijelo obvezno je o svojim mišljenjima, stajalištima, primjedbama i prijedlozima izvijestiti Sabor</a:t>
            </a:r>
          </a:p>
          <a:p>
            <a:pPr algn="just"/>
            <a:r>
              <a:rPr lang="hr-HR" dirty="0" smtClean="0"/>
              <a:t>Kad podnosi izvješće Saboru, radno tijelo određuje izvjestitelja koji će na sjednici obrazložiti stajalište ili prijedlog radnog tijela</a:t>
            </a:r>
            <a:endParaRPr lang="hr-HR" dirty="0"/>
          </a:p>
          <a:p>
            <a:pPr algn="just"/>
            <a:r>
              <a:rPr lang="hr-HR" dirty="0" smtClean="0"/>
              <a:t>Radna </a:t>
            </a:r>
            <a:r>
              <a:rPr lang="hr-HR" dirty="0"/>
              <a:t>tijela </a:t>
            </a:r>
            <a:r>
              <a:rPr lang="hr-HR" dirty="0" smtClean="0"/>
              <a:t>podudaraju se s </a:t>
            </a:r>
            <a:r>
              <a:rPr lang="hr-HR" dirty="0"/>
              <a:t>Vladinim resorima ili pokrivaju </a:t>
            </a:r>
            <a:r>
              <a:rPr lang="hr-HR" dirty="0" smtClean="0"/>
              <a:t>posebno </a:t>
            </a:r>
            <a:r>
              <a:rPr lang="hr-HR" dirty="0"/>
              <a:t>značajna tematska </a:t>
            </a:r>
            <a:r>
              <a:rPr lang="hr-HR" dirty="0" smtClean="0"/>
              <a:t>područja</a:t>
            </a:r>
            <a:endParaRPr lang="hr-HR" dirty="0"/>
          </a:p>
          <a:p>
            <a:pPr algn="just"/>
            <a:r>
              <a:rPr lang="hr-HR" dirty="0"/>
              <a:t>U</a:t>
            </a:r>
            <a:r>
              <a:rPr lang="hr-HR" dirty="0" smtClean="0"/>
              <a:t> </a:t>
            </a:r>
            <a:r>
              <a:rPr lang="hr-HR" dirty="0"/>
              <a:t>pravilu imaju 13 </a:t>
            </a:r>
            <a:r>
              <a:rPr lang="hr-HR" dirty="0" smtClean="0"/>
              <a:t>članova (predsjednik, potpredsjednik i 11 članova)</a:t>
            </a:r>
          </a:p>
          <a:p>
            <a:pPr algn="just"/>
            <a:r>
              <a:rPr lang="hr-HR" dirty="0" smtClean="0"/>
              <a:t>Sastav radnog tijela u pravilu odgovara stranačkom sastavu Sabora</a:t>
            </a:r>
            <a:endParaRPr lang="hr-HR" dirty="0"/>
          </a:p>
          <a:p>
            <a:pPr algn="just"/>
            <a:r>
              <a:rPr lang="hr-HR" dirty="0" smtClean="0"/>
              <a:t>Zastupnici </a:t>
            </a:r>
            <a:r>
              <a:rPr lang="hr-HR" dirty="0"/>
              <a:t>mogu biti članovi više radnih tijela </a:t>
            </a:r>
            <a:r>
              <a:rPr lang="hr-HR" dirty="0" smtClean="0"/>
              <a:t>istovremeno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1229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Hrvatski sabor: </a:t>
            </a:r>
            <a:br>
              <a:rPr lang="hr-HR" sz="2400" dirty="0" smtClean="0"/>
            </a:br>
            <a:r>
              <a:rPr lang="hr-HR" sz="2400" dirty="0" smtClean="0"/>
              <a:t>ustavne ovlasti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98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r-HR" dirty="0" smtClean="0"/>
              <a:t>Ovlasti Hrvatskoga sabora:</a:t>
            </a:r>
            <a:endParaRPr lang="hr-HR" dirty="0"/>
          </a:p>
          <a:p>
            <a:pPr lvl="1" algn="just"/>
            <a:r>
              <a:rPr lang="hr-HR" dirty="0"/>
              <a:t>odlučuje o donošenju i promjeni Ustava</a:t>
            </a:r>
          </a:p>
          <a:p>
            <a:pPr lvl="1" algn="just"/>
            <a:r>
              <a:rPr lang="hr-HR" dirty="0"/>
              <a:t>donosi zakone </a:t>
            </a:r>
            <a:endParaRPr lang="hr-HR" dirty="0" smtClean="0"/>
          </a:p>
          <a:p>
            <a:pPr lvl="1" algn="just"/>
            <a:r>
              <a:rPr lang="hr-HR" dirty="0" smtClean="0"/>
              <a:t>donosi državni </a:t>
            </a:r>
            <a:r>
              <a:rPr lang="hr-HR" dirty="0"/>
              <a:t>proračun</a:t>
            </a:r>
          </a:p>
          <a:p>
            <a:pPr lvl="1" algn="just"/>
            <a:r>
              <a:rPr lang="hr-HR" dirty="0"/>
              <a:t>odlučuje o ratu i miru</a:t>
            </a:r>
          </a:p>
          <a:p>
            <a:pPr lvl="1" algn="just"/>
            <a:r>
              <a:rPr lang="hr-HR" dirty="0"/>
              <a:t>donosi akte kojima izražava politiku </a:t>
            </a:r>
            <a:r>
              <a:rPr lang="hr-HR" dirty="0" smtClean="0"/>
              <a:t>Hrvatskoga sabora</a:t>
            </a:r>
            <a:endParaRPr lang="hr-HR" dirty="0"/>
          </a:p>
          <a:p>
            <a:pPr lvl="1" algn="just"/>
            <a:r>
              <a:rPr lang="hr-HR" dirty="0"/>
              <a:t>donosi Strategiju nacionalne sigurnosti i Strategiju obrane RH</a:t>
            </a:r>
          </a:p>
          <a:p>
            <a:pPr lvl="1" algn="just"/>
            <a:r>
              <a:rPr lang="hr-HR" dirty="0"/>
              <a:t>ostvaruje građanski nadzor nad oružanim snagama i službama sigurnosti RH</a:t>
            </a:r>
          </a:p>
          <a:p>
            <a:pPr lvl="1" algn="just"/>
            <a:r>
              <a:rPr lang="hr-HR" dirty="0"/>
              <a:t>odlučuje o promjeni granica RH</a:t>
            </a:r>
          </a:p>
          <a:p>
            <a:pPr lvl="1" algn="just"/>
            <a:r>
              <a:rPr lang="hr-HR" dirty="0"/>
              <a:t>raspisuje referendum</a:t>
            </a:r>
          </a:p>
          <a:p>
            <a:pPr lvl="1" algn="just"/>
            <a:r>
              <a:rPr lang="hr-HR" dirty="0"/>
              <a:t>obavlja izbore, imenovanja i razrješenje, u skladu s Ustavom i zakonom</a:t>
            </a:r>
          </a:p>
          <a:p>
            <a:pPr lvl="1" algn="just"/>
            <a:r>
              <a:rPr lang="hr-HR" dirty="0"/>
              <a:t>nadzire rad Vlade i drugih nositelja javnih dužnosti odgovornih Saboru</a:t>
            </a:r>
          </a:p>
          <a:p>
            <a:pPr lvl="1" algn="just"/>
            <a:r>
              <a:rPr lang="hr-HR" dirty="0"/>
              <a:t>daje amnestiju za kaznena djela</a:t>
            </a:r>
          </a:p>
          <a:p>
            <a:pPr lvl="1" algn="just"/>
            <a:r>
              <a:rPr lang="hr-HR" dirty="0"/>
              <a:t>obavlja druge poslove utvrđene Ustavom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0270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Odnos sabora i predsjednika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hr-HR" dirty="0"/>
              <a:t>Predsjednik Republike:</a:t>
            </a:r>
          </a:p>
          <a:p>
            <a:pPr lvl="1" algn="just"/>
            <a:r>
              <a:rPr lang="hr-HR" dirty="0"/>
              <a:t>raspisuje izbore za Hrvatski </a:t>
            </a:r>
            <a:r>
              <a:rPr lang="hr-HR" dirty="0" smtClean="0"/>
              <a:t>sabor i saziva ga na prvo zasjedanje</a:t>
            </a:r>
            <a:endParaRPr lang="hr-HR" dirty="0"/>
          </a:p>
          <a:p>
            <a:pPr lvl="1" algn="just"/>
            <a:r>
              <a:rPr lang="hr-HR" dirty="0" smtClean="0"/>
              <a:t>povjerava </a:t>
            </a:r>
            <a:r>
              <a:rPr lang="hr-HR" dirty="0"/>
              <a:t>mandat za sastavljanje </a:t>
            </a:r>
            <a:r>
              <a:rPr lang="hr-HR" dirty="0" smtClean="0"/>
              <a:t>Vlade osobi koja, na temelju raspodjele zastupničkih mjesta u Hrvatskom saboru i obavljenih konzultacija, uživa povjerenje većine svih zastupnika </a:t>
            </a:r>
            <a:endParaRPr lang="hr-HR" dirty="0"/>
          </a:p>
          <a:p>
            <a:pPr lvl="1" algn="just"/>
            <a:r>
              <a:rPr lang="hr-HR" dirty="0"/>
              <a:t>može raspustiti Sabor </a:t>
            </a:r>
            <a:r>
              <a:rPr lang="hr-HR" dirty="0" smtClean="0"/>
              <a:t>na prijedlog Vlade i uz supotpis predsjednika Vlade, a nakon savjetovanja s predstavnicima klubova zastupnika parlamentarnih stranaka, ako na zahtjev Vlade da se izglasa povjerenje, Hrvatski sabor Vladi izglasa nepovjerenje ili </a:t>
            </a:r>
            <a:r>
              <a:rPr lang="hr-HR" dirty="0"/>
              <a:t>u roku od 120 dana od dana predlaganja ne donese državni </a:t>
            </a:r>
            <a:r>
              <a:rPr lang="hr-HR" dirty="0" smtClean="0"/>
              <a:t>proračun</a:t>
            </a:r>
            <a:endParaRPr lang="hr-HR" dirty="0"/>
          </a:p>
          <a:p>
            <a:pPr lvl="1" algn="just"/>
            <a:endParaRPr lang="hr-HR" dirty="0"/>
          </a:p>
          <a:p>
            <a:pPr algn="just"/>
            <a:r>
              <a:rPr lang="hr-HR" dirty="0"/>
              <a:t>Sabor može pokrenuti postupak za utvrđivanje posebne odgovornosti Predsjednika </a:t>
            </a:r>
            <a:r>
              <a:rPr lang="hr-HR" dirty="0" smtClean="0"/>
              <a:t>Republike za povredu Ustava u obavljanju svojih dužnosti</a:t>
            </a:r>
            <a:endParaRPr lang="hr-HR" dirty="0"/>
          </a:p>
          <a:p>
            <a:pPr lvl="1" algn="just"/>
            <a:r>
              <a:rPr lang="hr-HR" dirty="0" smtClean="0"/>
              <a:t>Prijedlog za pokretanje postupka utvrđivanja posebne odgovornosti Predsjednika Republike Saboru može uputiti jedna petina svih zastupnika Sabora </a:t>
            </a:r>
          </a:p>
          <a:p>
            <a:pPr lvl="1" algn="just"/>
            <a:r>
              <a:rPr lang="hr-HR" dirty="0" smtClean="0"/>
              <a:t>Odluku </a:t>
            </a:r>
            <a:r>
              <a:rPr lang="hr-HR" dirty="0"/>
              <a:t>o pokretanju postupka </a:t>
            </a:r>
            <a:r>
              <a:rPr lang="hr-HR" dirty="0" smtClean="0"/>
              <a:t>odgovornosti Predsjednika Republike Sabor </a:t>
            </a:r>
            <a:r>
              <a:rPr lang="hr-HR" dirty="0"/>
              <a:t>donosi 2/3 većinom svih zastupnika </a:t>
            </a:r>
            <a:r>
              <a:rPr lang="hr-HR" dirty="0" smtClean="0"/>
              <a:t>  </a:t>
            </a:r>
          </a:p>
          <a:p>
            <a:pPr lvl="1" algn="just"/>
            <a:r>
              <a:rPr lang="hr-HR" dirty="0" smtClean="0"/>
              <a:t>O odgovornosti Predsjednika Republike odlučuje Ustavni sud 2/3 većinom svih sudaca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6997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Odnos sabora i vlade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1629294"/>
            <a:ext cx="10353762" cy="4655127"/>
          </a:xfrm>
        </p:spPr>
        <p:txBody>
          <a:bodyPr>
            <a:normAutofit fontScale="77500" lnSpcReduction="20000"/>
          </a:bodyPr>
          <a:lstStyle/>
          <a:p>
            <a:pPr lvl="1"/>
            <a:endParaRPr lang="hr-HR" dirty="0" smtClean="0"/>
          </a:p>
          <a:p>
            <a:pPr lvl="1" algn="just"/>
            <a:r>
              <a:rPr lang="hr-HR" dirty="0" smtClean="0"/>
              <a:t>Vlada obavlja izvršnu vlast u skladu s Ustavom i zakonom.</a:t>
            </a:r>
          </a:p>
          <a:p>
            <a:pPr lvl="1" algn="just"/>
            <a:r>
              <a:rPr lang="hr-HR" dirty="0" smtClean="0"/>
              <a:t>Članove Vlade predlaže osoba kojoj je Predsjednik Republike povjerio mandat za sastav Vlade.</a:t>
            </a:r>
          </a:p>
          <a:p>
            <a:pPr lvl="1" algn="just"/>
            <a:r>
              <a:rPr lang="hr-HR" dirty="0" smtClean="0"/>
              <a:t>Mandatar je dužan program Vlade i Vladu predstaviti Hrvatskom saboru i zatražiti glasovanje o povjerenju.</a:t>
            </a:r>
          </a:p>
          <a:p>
            <a:pPr lvl="1" algn="just"/>
            <a:r>
              <a:rPr lang="hr-HR" dirty="0" smtClean="0"/>
              <a:t>Vlada stupa na dužnost kada joj povjerenje iskaže većina svih zastupnika u Hrvatskom saboru.</a:t>
            </a:r>
          </a:p>
          <a:p>
            <a:pPr lvl="1" algn="just"/>
            <a:r>
              <a:rPr lang="hr-HR" dirty="0" smtClean="0"/>
              <a:t>Vlada je odgovorna Hrvatskom saboru za svoj rad i odluke koje donosi. </a:t>
            </a:r>
          </a:p>
          <a:p>
            <a:pPr lvl="1" algn="just"/>
            <a:r>
              <a:rPr lang="hr-HR" dirty="0" smtClean="0"/>
              <a:t>Na prijedlog najmanje jedne petine ukupnog broja zastupnika u Saboru može se pokrenuti pitanje povjerenja predsjedniku Vlade, pojedinom njezinu članu ili Vladi u cjelini. </a:t>
            </a:r>
          </a:p>
          <a:p>
            <a:pPr lvl="1" algn="just"/>
            <a:r>
              <a:rPr lang="hr-HR" dirty="0" smtClean="0"/>
              <a:t>Odluka o nepovjerenju je donijeta ako je za nju glasovala većina od ukupnog broja zastupnika u Hrvatskom saboru. </a:t>
            </a:r>
          </a:p>
          <a:p>
            <a:pPr lvl="1" algn="just"/>
            <a:r>
              <a:rPr lang="hr-HR" dirty="0" smtClean="0"/>
              <a:t>Ako se izglasa nepovjerenje predsjedniku Vlade ili Vladi u cjelini, predsjednik Vlade i Vlada podnose ostavku.</a:t>
            </a:r>
          </a:p>
          <a:p>
            <a:pPr lvl="1" algn="just"/>
            <a:r>
              <a:rPr lang="hr-HR" dirty="0" smtClean="0"/>
              <a:t>Ako se izglasa nepovjerenje pojedinom članu Vlade, predsjednik Vlade može umjesto njega predložiti drugog člana Saboru da mu izglasa povjerenje ili predsjednik Vlade i Vlada mogu podnijeti ostavku.</a:t>
            </a:r>
          </a:p>
          <a:p>
            <a:pPr lvl="1" algn="just"/>
            <a:r>
              <a:rPr lang="hr-HR" dirty="0" smtClean="0"/>
              <a:t>Nadležnosti Vlade: - predlaže zakone i druge akte Saboru; - predlaže državni proračun i završni račun, - provodi zakone i druge odluke Sabora, - donosi uredbe za izvršenje zakona, - vodi vanjsku i unutarnju politiku, - usmjerava i nadzire rad državne uprave, - brine o gospodarskom razvitku zemlje, - usmjerava djelovanje i razvitak javnih službi i dr. </a:t>
            </a:r>
          </a:p>
          <a:p>
            <a:pPr lvl="1"/>
            <a:endParaRPr lang="hr-HR" dirty="0" smtClean="0"/>
          </a:p>
          <a:p>
            <a:pPr lvl="1"/>
            <a:endParaRPr lang="hr-HR" dirty="0"/>
          </a:p>
          <a:p>
            <a:pPr lvl="1"/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27986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Sredstva </a:t>
            </a:r>
            <a:br>
              <a:rPr lang="hr-HR" sz="2400" dirty="0" smtClean="0"/>
            </a:br>
            <a:r>
              <a:rPr lang="hr-HR" sz="2400" dirty="0" smtClean="0"/>
              <a:t>parlamentarnog nadzora vlade 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2272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hr-HR" dirty="0" smtClean="0"/>
              <a:t>1.) Zastupnička pitanja: zastupnici Hrvatskoga sabora imaju pravo postavljati Vladi Republike Hrvatske i pojedinim ministrima zastupnička pitanja </a:t>
            </a:r>
          </a:p>
          <a:p>
            <a:pPr algn="just"/>
            <a:r>
              <a:rPr lang="hr-HR" dirty="0" smtClean="0"/>
              <a:t>2.) Interpelacija: najmanje 1/10 zastupnika Hrvatskoga sabora može podnijeti interpelaciju o radu Vlade RH ili pojedinog njezinog člana. Interpelacijom se na sjednici Sabora otvara rasprava o radu Vlade u cjelini ili o pojedinim odlukama Vlade ili ministarstva ako one odstupaju od općeg stajališta Vlade ili ministarstva u provođenju zakona ili utvrđene politike. </a:t>
            </a:r>
          </a:p>
          <a:p>
            <a:pPr algn="just"/>
            <a:r>
              <a:rPr lang="hr-HR" dirty="0" smtClean="0"/>
              <a:t> 3.) Glasovanje o povjerenju Vladi: na prijedlog najmanje 1/5 zastupnika u Hrvatskom saboru može se pokrenuti pitanje povjerenja predsjedniku Vlade, pojedinom njezinom članu ili Vladi u cjelini. </a:t>
            </a:r>
          </a:p>
          <a:p>
            <a:pPr algn="just"/>
            <a:r>
              <a:rPr lang="hr-HR" dirty="0" smtClean="0"/>
              <a:t>Određujuće strukturno načelo koje razlikuje polupredsjednički od parlamentarnog sustava vlasti je dvostruka politička odgovornost vlade kako parlamentu, tako i predsjedniku države u polupredsjedničkom sustavu (u RH od 1990. -2000.), za razliku od isključive odgovornosti vlade parlamentu u parlamentarnom sustavu vlasti (u RH od promjene Ustava 2000.).</a:t>
            </a:r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7053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Akti sabora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9816"/>
          </a:xfrm>
        </p:spPr>
        <p:txBody>
          <a:bodyPr/>
          <a:lstStyle/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Sabor, na temelju prava i ovlaštenja utvrđenih Ustavom i Poslovnikom Sabora donosi: Ustav, ustavne zakone, zakonike, zakone, državni proračun, odluke, deklaracije, rezolucije, povelje, preporuke i zaključke te daje vjerodostojna tumačenja pojedinih odredaba zakona. </a:t>
            </a: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Tekst zakona i druge akte Sabora potpisuje predsjednik Sabora. </a:t>
            </a: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Zaključke i druge akte koje u okviru svog djelokruga donosi radno tijelo Sabora potpisuje predsjednik tog radnog tijela.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9941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547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Uspostavljanje samostalne </a:t>
            </a:r>
            <a:br>
              <a:rPr lang="hr-HR" sz="2400" dirty="0" smtClean="0"/>
            </a:br>
            <a:r>
              <a:rPr lang="hr-HR" sz="2400" dirty="0" smtClean="0"/>
              <a:t>republike hrvatske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3981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r-HR" dirty="0"/>
              <a:t>U proljeće 1990. g. provedeni prvi višestranački demokratski izbori u RH</a:t>
            </a:r>
          </a:p>
          <a:p>
            <a:pPr algn="just"/>
            <a:r>
              <a:rPr lang="hr-HR" dirty="0"/>
              <a:t>30. 5. 1990. konstituiran prvi demokratski višestranački </a:t>
            </a:r>
            <a:r>
              <a:rPr lang="hr-HR" dirty="0" smtClean="0"/>
              <a:t>Sabor Republike Hrvatske</a:t>
            </a:r>
            <a:endParaRPr lang="hr-HR" dirty="0"/>
          </a:p>
          <a:p>
            <a:pPr algn="just"/>
            <a:r>
              <a:rPr lang="hr-HR" dirty="0"/>
              <a:t>Sabor </a:t>
            </a:r>
            <a:r>
              <a:rPr lang="hr-HR" dirty="0" smtClean="0"/>
              <a:t>RH donio </a:t>
            </a:r>
            <a:r>
              <a:rPr lang="hr-HR" dirty="0"/>
              <a:t>i proglasio Ustav Republike Hrvatske 22. 12. 1990</a:t>
            </a:r>
            <a:r>
              <a:rPr lang="hr-HR" dirty="0" smtClean="0"/>
              <a:t>. (NN 56/90)</a:t>
            </a:r>
            <a:endParaRPr lang="hr-HR" dirty="0"/>
          </a:p>
          <a:p>
            <a:pPr lvl="1" algn="just"/>
            <a:r>
              <a:rPr lang="hr-HR" dirty="0"/>
              <a:t>Sabor Republike Hrvatske po Ustavu ima dva doma:</a:t>
            </a:r>
          </a:p>
          <a:p>
            <a:pPr lvl="2" algn="just"/>
            <a:r>
              <a:rPr lang="hr-HR" sz="1800" dirty="0"/>
              <a:t>1) Zastupnički</a:t>
            </a:r>
          </a:p>
          <a:p>
            <a:pPr lvl="2" algn="just"/>
            <a:r>
              <a:rPr lang="hr-HR" sz="1800" dirty="0"/>
              <a:t>2) Županijski</a:t>
            </a:r>
          </a:p>
          <a:p>
            <a:pPr algn="just"/>
            <a:r>
              <a:rPr lang="hr-HR" dirty="0" smtClean="0"/>
              <a:t>1997</a:t>
            </a:r>
            <a:r>
              <a:rPr lang="hr-HR" dirty="0"/>
              <a:t>. g.  </a:t>
            </a:r>
            <a:r>
              <a:rPr lang="hr-HR" dirty="0" smtClean="0"/>
              <a:t>mijenja </a:t>
            </a:r>
            <a:r>
              <a:rPr lang="hr-HR" dirty="0"/>
              <a:t>se naziv </a:t>
            </a:r>
            <a:r>
              <a:rPr lang="hr-HR" dirty="0" smtClean="0"/>
              <a:t>Sabora RH u </a:t>
            </a:r>
            <a:r>
              <a:rPr lang="hr-HR" dirty="0"/>
              <a:t>Hrvatski državni </a:t>
            </a:r>
            <a:r>
              <a:rPr lang="hr-HR" dirty="0" smtClean="0"/>
              <a:t>sabor (Promjene Ustava, NN 135/97)</a:t>
            </a:r>
            <a:endParaRPr lang="hr-HR" dirty="0"/>
          </a:p>
          <a:p>
            <a:pPr algn="just"/>
            <a:r>
              <a:rPr lang="hr-HR" dirty="0"/>
              <a:t>2000.  g. mijenja se naziv u Hrvatski sabor (današnji naziv</a:t>
            </a:r>
            <a:r>
              <a:rPr lang="hr-HR" dirty="0" smtClean="0"/>
              <a:t>), polupredsjednički sustav u kojem Vladu imenuje i razrješuje Predsjednik Republike, a Vlada odgovara Predsjedniku Republike i Saboru RH, mijenja se u parlamentarni sustav u kojem se Vlada bira u Saboru i odgovara jedino Saboru (</a:t>
            </a:r>
            <a:r>
              <a:rPr lang="hr-HR" smtClean="0"/>
              <a:t>Promjene Ustava, </a:t>
            </a:r>
            <a:r>
              <a:rPr lang="hr-HR" dirty="0" smtClean="0"/>
              <a:t>NN 113/2000)</a:t>
            </a:r>
            <a:endParaRPr lang="hr-HR" dirty="0"/>
          </a:p>
          <a:p>
            <a:pPr algn="just"/>
            <a:r>
              <a:rPr lang="hr-HR" dirty="0"/>
              <a:t>2001. g. ukida se Županijski dom i Sabor postaje </a:t>
            </a:r>
            <a:r>
              <a:rPr lang="hr-HR" dirty="0" smtClean="0"/>
              <a:t>jednodoman (Promjene Ustava, NN 28/2001)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162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Zakonodavni postupak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1579418"/>
            <a:ext cx="10353762" cy="477150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Pravo predlagati zakone ima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: svaki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zastupnik, klubovi zastupnika, radna tijela Sabora,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Vlada Republike Hrvatske = ovlašteni predlagatelji zakona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Najčešći predlagatelj zakona je Vlada Republike Hrvatske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Tri vrste zakona: 1) koji se uz natpolovični kvorum donose većinom nazočnih zastupnika, 2) koji se donose kvalificiranom i to apsolutnom većinom glasova svih zastupnika, 3) kojima se uređuju prava nacionalnih manjina, donose se 2/3 većinom glasova svih zastupnika</a:t>
            </a:r>
          </a:p>
          <a:p>
            <a:pPr algn="just"/>
            <a:r>
              <a:rPr lang="hr-HR" dirty="0" smtClean="0"/>
              <a:t>Pokretanje </a:t>
            </a:r>
            <a:r>
              <a:rPr lang="hr-HR" dirty="0"/>
              <a:t>postupka donošenja zakona</a:t>
            </a:r>
          </a:p>
          <a:p>
            <a:pPr lvl="1" algn="just"/>
            <a:r>
              <a:rPr lang="hr-HR" dirty="0"/>
              <a:t>pokreće se dostavom prijedloga zakona predsjedniku Sabora</a:t>
            </a:r>
          </a:p>
          <a:p>
            <a:pPr lvl="2" algn="just"/>
            <a:r>
              <a:rPr lang="hr-HR" sz="1800" dirty="0"/>
              <a:t>predsjednik Sabora ga zatim upućuje predsjednicima svih radnih tijela i svim saborskim zastupnicima te predsjedniku Vlade ako Vlada nije predlagatelj </a:t>
            </a:r>
          </a:p>
          <a:p>
            <a:pPr lvl="2" algn="just"/>
            <a:endParaRPr lang="hr-HR" sz="1800" dirty="0"/>
          </a:p>
          <a:p>
            <a:pPr lvl="1" algn="just"/>
            <a:r>
              <a:rPr lang="hr-HR" sz="2000" dirty="0"/>
              <a:t>Sadržaj prijedloga zakona:</a:t>
            </a:r>
          </a:p>
          <a:p>
            <a:pPr lvl="2" algn="just"/>
            <a:r>
              <a:rPr lang="hr-HR" sz="1800" dirty="0"/>
              <a:t>ustavna osnova donošenja zakona</a:t>
            </a:r>
          </a:p>
          <a:p>
            <a:pPr lvl="2" algn="just"/>
            <a:r>
              <a:rPr lang="hr-HR" sz="1800" dirty="0"/>
              <a:t>ocjena stanja i osnovna pitanja koja se trebaju urediti zakonom te posljedice koje će donošenjem zakona proisteći</a:t>
            </a:r>
          </a:p>
          <a:p>
            <a:pPr lvl="2" algn="just"/>
            <a:r>
              <a:rPr lang="hr-HR" sz="1800" dirty="0"/>
              <a:t>ocjena i izvori potrebnih sredstava za provođenje zakona</a:t>
            </a:r>
          </a:p>
          <a:p>
            <a:pPr lvl="2" algn="just"/>
            <a:r>
              <a:rPr lang="hr-HR" sz="1800" dirty="0"/>
              <a:t>tekst prijedloga zakona, s obrazloženjem</a:t>
            </a:r>
          </a:p>
          <a:p>
            <a:pPr lvl="2" algn="just"/>
            <a:r>
              <a:rPr lang="hr-HR" sz="1800" dirty="0"/>
              <a:t>tekst odredbi važećeg zakona koje se mijenjaju, odnosno dopunjuju, ako se predlaže izmjena ili dopuna zakona</a:t>
            </a:r>
          </a:p>
          <a:p>
            <a:pPr lvl="2" algn="just"/>
            <a:r>
              <a:rPr lang="hr-HR" sz="1800" dirty="0" smtClean="0"/>
              <a:t>uz </a:t>
            </a:r>
            <a:r>
              <a:rPr lang="hr-HR" sz="1800" dirty="0"/>
              <a:t>prijedlog zakona predlagatelj može dostaviti i stručna mišljenja, prihvaćene međunarodne ugovore i druge akte kojima obrazlože svoj prijedlog </a:t>
            </a:r>
          </a:p>
          <a:p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440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Redovni postupak </a:t>
            </a:r>
            <a:br>
              <a:rPr lang="hr-HR" sz="2400" dirty="0" smtClean="0"/>
            </a:br>
            <a:r>
              <a:rPr lang="hr-HR" sz="2400" dirty="0" smtClean="0"/>
              <a:t>donošenja zakona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22725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Redovni postupak donošenja zakona - rasprava u dva čitanja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Pokretanje postupka: dostava Prijedloga zakona predsjedniku Sabora 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Predsjednik Sabora upućuje Prijedlog zakona: svim zastupnicima, predsjednicima svih radnih tijela, predsjedniku Vlade kada Vlada nije predlagatelj 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Razmatranje Prijedloga zakona u radnim tijelima koja podnose izvješća Saboru u kojima iznose svoja mišljenja, stajališta, primjedbe i prijedloge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Rasprava o Prijedlogu zakona u prvom čitanju na sjednici Sabora i glasovanje o prihvaćanju Prijedloga zakona. Sva mišljenja, primjedbe i prijedlozi upućuju se predlagatelju radi pripreme konačnog prijedloga zakona. 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Konačni prijedlog donosi se u obliku u kojem se donosi zakon u roku od 6 mjeseci od dana prihvaćanja Prijedloga zakona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Konačni prijedlog zakona predlagatelj dostavlja predsjedniku Sabora koji ga upućuje na razmatranje u radnim tijelima 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Rasprava o Konačnom prijedlogu zakona u drugom čitanju na sjednici Sabora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Odlučivanje o amandmanima: prijedlog za izmjenu ili dopunu Konačnog prijedloga zakona koji može podnijeti svaki ovlašteni predlagatelj zakona (svaki zastupnik, radna tijela, klubovi zastupnika, Vlada RH)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Nakon provedene rasprave u drugom čitanju i odlučivanja o amandmanima zaključuje se rasprava i odlučuje se o donošenju zakona.</a:t>
            </a:r>
          </a:p>
          <a:p>
            <a:pPr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31974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Hitni postupak </a:t>
            </a:r>
            <a:br>
              <a:rPr lang="hr-HR" sz="2400" dirty="0" smtClean="0"/>
            </a:br>
            <a:r>
              <a:rPr lang="hr-HR" sz="2400" dirty="0" smtClean="0"/>
              <a:t>donošenja zakona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22725"/>
          </a:xfrm>
        </p:spPr>
        <p:txBody>
          <a:bodyPr/>
          <a:lstStyle/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Iznimno, kad to zahtijevaju osobito opravdani razlozi, zakon se može donijeti po hitnom postupku. </a:t>
            </a: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U hitnom postupku objedinjuje se prvo i drugo čitanje. </a:t>
            </a: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Prijedlog se podnosi predsjedniku Sabora najkasnije 24 sata prije utvrđivanja dnevnog reda na sjednici. 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Usklađivanje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sa dokumentima EU: Po hitnom postupku donose se zakoni koji se usklađuju sa dokumentima EU ako to zatraži predlagatelj, Vlada RH. 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2331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Odlučivanje i glasovanje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2272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Ako Ustavom nije drugačije određeno, Hrvatski sabor donosi odluke </a:t>
            </a:r>
            <a:r>
              <a:rPr lang="hr-HR" i="1" dirty="0">
                <a:latin typeface="Times New Roman" pitchFamily="18" charset="0"/>
                <a:cs typeface="Times New Roman" pitchFamily="18" charset="0"/>
              </a:rPr>
              <a:t>većinom glasova,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ukoliko je na sjednici nazočna većina zastupnika. Zastupnici glasuju osobno.</a:t>
            </a:r>
          </a:p>
          <a:p>
            <a:pPr algn="just"/>
            <a:r>
              <a:rPr lang="hr-HR" i="1" dirty="0">
                <a:latin typeface="Times New Roman" pitchFamily="18" charset="0"/>
                <a:cs typeface="Times New Roman" pitchFamily="18" charset="0"/>
              </a:rPr>
              <a:t>Većinom glasova svih zastupnika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, Sabor donosi: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odluku da se pristupi promjeni Ustava, kao i utvrđivanje nacrta promjene Ustava, -zakone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(organski zakoni) kojima se razrađuju Ustavom utvrđena ljudska prava i temeljne slobode, izborni sustav, ustrojstvo, djelokrug i način rada državnih tijela te ustrojstvo i djelokrug lokalne i područne samouprave;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 odluku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o davanju povjerenja predsjedniku i članovima Vlade, odnosno o iskazivanju nepovjerenja predsjedniku Vlade, Vladi u cjelini ili pojedinom članu Vlade;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državni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proračun;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Poslovnik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Sabora;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odluku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o raspuštanju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Sabora.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i="1" dirty="0">
                <a:latin typeface="Times New Roman" pitchFamily="18" charset="0"/>
                <a:cs typeface="Times New Roman" pitchFamily="18" charset="0"/>
              </a:rPr>
              <a:t>Dvotrećinskom većinom glasova svih zastupnika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, Sabor donosi: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Ustav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promjenu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Ustava;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zakone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(organski zakoni) kojima se uređuju prava nacionalnih manjina;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ustavni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zakon o Ustavnom sudu;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odluku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o promjeni granica;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prethodnu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odluku o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udruživanju Republike Hrvatske odnosno njenu razdruživanju; - odluku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o pokretanju postupka za utvrđivanje posebne odgovornosti Predsjednika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Republike; - bira suce Ustavnog suda; - potvrđuje međunarodne ugovore kojima se međunarodnoj organizaciji ili savezu daju ovlasti izvedene iz Ustava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Glasovanje je </a:t>
            </a:r>
            <a:r>
              <a:rPr lang="hr-HR" i="1" dirty="0">
                <a:latin typeface="Times New Roman" pitchFamily="18" charset="0"/>
                <a:cs typeface="Times New Roman" pitchFamily="18" charset="0"/>
              </a:rPr>
              <a:t>javno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r-HR" i="1" dirty="0"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 kad je Poslovnikom određeno da se glasuje 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tajno,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 pravilu pri izboru odnosno imenovanju kad je broj predloženih kandidata veći od broja koji se bira, odnosno imenuje.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Javno glasovanje može se provesti dizanjem ruke ili elektroničkim glasovanjem.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88180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sazivanje sjednice </a:t>
            </a:r>
            <a:br>
              <a:rPr lang="hr-HR" sz="2400" dirty="0" smtClean="0"/>
            </a:br>
            <a:r>
              <a:rPr lang="hr-HR" sz="2400" dirty="0" smtClean="0"/>
              <a:t>i zasjedanje sabora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2272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r-HR" dirty="0" smtClean="0"/>
              <a:t>Sabor na zasjedanje (sjednicu) saziva predsjednik Sabora.</a:t>
            </a:r>
          </a:p>
          <a:p>
            <a:pPr algn="just"/>
            <a:r>
              <a:rPr lang="hr-HR" dirty="0" smtClean="0"/>
              <a:t>Sjednicom Sabora predsjeda predsjednik Sabora, a kad je on odsutan ili spriječen, sjednicom predsjeda jedan od potpredsjednika Sabora.</a:t>
            </a:r>
          </a:p>
          <a:p>
            <a:pPr algn="just"/>
            <a:r>
              <a:rPr lang="hr-HR" dirty="0" smtClean="0"/>
              <a:t>Dnevni red sjednice Sabora predlaže predsjednik Sabora, u pravilu u pisanom obliku, a dostavlja se uz poziv na sjednicu. </a:t>
            </a:r>
          </a:p>
          <a:p>
            <a:pPr algn="just"/>
            <a:r>
              <a:rPr lang="hr-HR" dirty="0" smtClean="0"/>
              <a:t>Dnevni red sjednice Sabora utvrđuje se u pravilu na početku sjednice. Nakon utvrđivanja dnevnog reda prelazi se na raspravu o pojedinim temama dnevnog reda, i to redom koji je utvrđen u dnevnom redu. </a:t>
            </a:r>
          </a:p>
          <a:p>
            <a:pPr algn="just"/>
            <a:r>
              <a:rPr lang="hr-HR" dirty="0" smtClean="0"/>
              <a:t>Nitko ne može govoriti na sjednici prije nego što zatraži i dobije riječ od predsjedatelja. Predsjedatelj daje zastupnicima riječ po redoslijedu kojim su se prijavili. Govornik može govoriti samo o temi o kojoj se raspravlja i prema utvrđenom dnevnom redu. U raspravi o temama utvrđenog dnevnog reda svoja stajališta mogu iznijeti i predstavnici klubova zastupnika, s tim da u redoslijedu govornika imaju prednost. </a:t>
            </a:r>
          </a:p>
          <a:p>
            <a:pPr algn="just"/>
            <a:r>
              <a:rPr lang="hr-HR" dirty="0" smtClean="0"/>
              <a:t>Na sjednici se o svakoj temi utvrđenog dnevnog reda najprije raspravlja, a zatim odlučuje, osim ako je Poslovnikom određeno da se odlučuje bez rasprave. </a:t>
            </a:r>
          </a:p>
          <a:p>
            <a:pPr algn="just"/>
            <a:r>
              <a:rPr lang="hr-HR" dirty="0" smtClean="0"/>
              <a:t>Predsjedatelj zaključuje raspravu kada utvrdi da nema više prijavljenih govornika. Predsjedatelj zaključuje sjednicu u pravilu kada se iscrpi utvrđeni dnevni red sjednice.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2849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Proglašenje, objava i stupanje</a:t>
            </a:r>
            <a:br>
              <a:rPr lang="hr-HR" sz="2400" dirty="0" smtClean="0"/>
            </a:br>
            <a:r>
              <a:rPr lang="hr-HR" sz="2400" dirty="0" smtClean="0"/>
              <a:t> na snagu zakona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48362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 smtClean="0"/>
              <a:t>Predsjednik </a:t>
            </a:r>
            <a:r>
              <a:rPr lang="hr-HR" dirty="0"/>
              <a:t>Sabora potpisuje zakone i </a:t>
            </a:r>
            <a:r>
              <a:rPr lang="hr-HR" dirty="0" smtClean="0"/>
              <a:t>druge </a:t>
            </a:r>
            <a:r>
              <a:rPr lang="hr-HR" dirty="0"/>
              <a:t>akte koje donosi Sabor te ih upućuje </a:t>
            </a:r>
            <a:r>
              <a:rPr lang="hr-HR" dirty="0" smtClean="0"/>
              <a:t>Predsjedniku </a:t>
            </a:r>
            <a:r>
              <a:rPr lang="hr-HR" dirty="0"/>
              <a:t>Republike radi proglašenja</a:t>
            </a:r>
          </a:p>
          <a:p>
            <a:pPr algn="just"/>
            <a:r>
              <a:rPr lang="hr-HR" dirty="0" smtClean="0"/>
              <a:t>Predsjednik </a:t>
            </a:r>
            <a:r>
              <a:rPr lang="hr-HR" dirty="0"/>
              <a:t>Republike </a:t>
            </a:r>
            <a:r>
              <a:rPr lang="hr-HR" dirty="0" smtClean="0"/>
              <a:t>proglasit će </a:t>
            </a:r>
            <a:r>
              <a:rPr lang="hr-HR" dirty="0"/>
              <a:t>zakone u roku od 8 dana od </a:t>
            </a:r>
            <a:r>
              <a:rPr lang="hr-HR" dirty="0" smtClean="0"/>
              <a:t>kada su izglasani </a:t>
            </a:r>
            <a:r>
              <a:rPr lang="hr-HR" dirty="0"/>
              <a:t>u </a:t>
            </a:r>
            <a:r>
              <a:rPr lang="hr-HR" dirty="0" smtClean="0"/>
              <a:t>Saboru. Ako Predsjednik Republike smatra da proglašeni zakon nije u skladu s Ustavom, može pokrenuti postupak za ocjenu ustavnosti zakona pred Ustavnim sudom Republike Hrvatske.</a:t>
            </a:r>
            <a:endParaRPr lang="hr-HR" dirty="0"/>
          </a:p>
          <a:p>
            <a:pPr algn="just"/>
            <a:r>
              <a:rPr lang="hr-HR" dirty="0" smtClean="0"/>
              <a:t>Prije nego što stupe na </a:t>
            </a:r>
            <a:r>
              <a:rPr lang="hr-HR" dirty="0"/>
              <a:t>snagu zakoni </a:t>
            </a:r>
            <a:r>
              <a:rPr lang="hr-HR" dirty="0" smtClean="0"/>
              <a:t>se objavljuju </a:t>
            </a:r>
            <a:r>
              <a:rPr lang="hr-HR" dirty="0"/>
              <a:t>u Narodnim </a:t>
            </a:r>
            <a:r>
              <a:rPr lang="hr-HR" dirty="0" smtClean="0"/>
              <a:t>novinama, službenom listu Republike Hrvatske. </a:t>
            </a:r>
          </a:p>
          <a:p>
            <a:pPr algn="just"/>
            <a:r>
              <a:rPr lang="hr-HR" dirty="0" smtClean="0"/>
              <a:t>Zakon stupa na snagu najranije osmi dan od dana njegove objave, osim ako nije zbog osobito opravdanih razloga zakonom drukčije određeno. </a:t>
            </a:r>
            <a:endParaRPr lang="hr-HR" dirty="0"/>
          </a:p>
          <a:p>
            <a:pPr algn="just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861636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Pučki pravobranitelj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227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r-HR" dirty="0"/>
              <a:t>Pučki pravobranitelj</a:t>
            </a:r>
          </a:p>
          <a:p>
            <a:pPr lvl="1" algn="just"/>
            <a:r>
              <a:rPr lang="hr-HR" sz="2000" dirty="0" smtClean="0"/>
              <a:t>Opunomoćenik Hrvatskoga sabora za promicanje i zaštitu ljudskih prava i sloboda utvrđenih Ustavom, zakonima i međunarodnim pravnim aktima o ljudskim pravima i slobodama koje je prihvatila Republika Hrvatska. </a:t>
            </a:r>
          </a:p>
          <a:p>
            <a:pPr lvl="1" algn="just"/>
            <a:r>
              <a:rPr lang="hr-HR" sz="2000" dirty="0" smtClean="0"/>
              <a:t>Svatko može podnijeti pritužbu pučkom pravobranitelju ako smatra da su, uslijed nezakonitog ili nepravilnog rada državnih tijela, tijela lokalne i područne (regionalne) samouprave i tijela s javnim ovlastima, ugrožena ili povrijeđena njegova ustavna ili zakonska prava. </a:t>
            </a:r>
            <a:endParaRPr lang="hr-HR" sz="2000" dirty="0"/>
          </a:p>
          <a:p>
            <a:pPr lvl="1" algn="just"/>
            <a:r>
              <a:rPr lang="hr-HR" sz="2000" dirty="0" smtClean="0"/>
              <a:t>Bira </a:t>
            </a:r>
            <a:r>
              <a:rPr lang="hr-HR" sz="2000" dirty="0"/>
              <a:t>ga Sabor na </a:t>
            </a:r>
            <a:r>
              <a:rPr lang="hr-HR" sz="2000" dirty="0" smtClean="0"/>
              <a:t>vrijeme od 8 godina. Samostalan je i neovisan u svom radu.</a:t>
            </a:r>
            <a:endParaRPr lang="hr-HR" sz="2000" dirty="0"/>
          </a:p>
          <a:p>
            <a:pPr algn="just"/>
            <a:r>
              <a:rPr lang="hr-HR" sz="1800" dirty="0" smtClean="0"/>
              <a:t>Ostali instrumenti </a:t>
            </a:r>
            <a:r>
              <a:rPr lang="hr-HR" sz="1800" dirty="0"/>
              <a:t>zaštite građanskih prava</a:t>
            </a:r>
          </a:p>
          <a:p>
            <a:pPr lvl="1" algn="just"/>
            <a:r>
              <a:rPr lang="hr-HR" dirty="0"/>
              <a:t>Odbor za predstavke i </a:t>
            </a:r>
            <a:r>
              <a:rPr lang="hr-HR" dirty="0" smtClean="0"/>
              <a:t>pritužbe Hrvatskoga sabora </a:t>
            </a:r>
          </a:p>
          <a:p>
            <a:pPr lvl="1" algn="just">
              <a:buFontTx/>
              <a:buChar char="-"/>
            </a:pPr>
            <a:r>
              <a:rPr lang="hr-HR" dirty="0" smtClean="0"/>
              <a:t>razmatra predstavke, pritužbe i prijedloge upućene Saboru te ukazuje nadležnim tijelima na kršenje zakona i prava građana u postupku pred tijelima državne uprave i pravnim osobama koje imaju javne ovlasti; 	</a:t>
            </a:r>
          </a:p>
          <a:p>
            <a:pPr lvl="1" algn="just">
              <a:buFontTx/>
              <a:buChar char="-"/>
            </a:pPr>
            <a:r>
              <a:rPr lang="hr-HR" dirty="0" smtClean="0"/>
              <a:t>jednom godišnje Saboru podnosi izvješće o svom radu.</a:t>
            </a:r>
          </a:p>
          <a:p>
            <a:pPr marL="457200" lvl="1" indent="0" algn="just">
              <a:buNone/>
            </a:pPr>
            <a:endParaRPr lang="hr-HR" dirty="0"/>
          </a:p>
          <a:p>
            <a:pPr lvl="2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94916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Neposredno odlučivanje</a:t>
            </a:r>
            <a:br>
              <a:rPr lang="hr-HR" sz="2400" dirty="0" smtClean="0"/>
            </a:br>
            <a:r>
              <a:rPr lang="hr-HR" sz="2400" dirty="0" smtClean="0"/>
              <a:t> - referendum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3127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Ustav navodi dva oblika ostvarivanja vlasti naroda (narodnog suvereniteta): izborom narodnih predstavnika i neposrednim odlučivanjem.</a:t>
            </a: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hr-HR" i="1" dirty="0">
                <a:latin typeface="Times New Roman" pitchFamily="18" charset="0"/>
                <a:cs typeface="Times New Roman" pitchFamily="18" charset="0"/>
              </a:rPr>
              <a:t>U RH vlast proizlazi iz naroda i pripada narodu kao zajednici slobodnih i ravnopravnih državljana. Narod ostvaruje vlast izborom svojih predstavnika i neposrednim odlučivanjem”. (čl. 1. st. 2. i 3. Ustava 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RH, NN 85/10)  </a:t>
            </a:r>
            <a:endParaRPr lang="hr-HR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Referendum je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temeljni oblik neposrednog odlučivanja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te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drugi način ostvarivanja narodnog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suvereniteta odnosno vlasti naroda kao zajednice slobodnih i ravnopravnih državljana u RH.</a:t>
            </a:r>
          </a:p>
          <a:p>
            <a:pPr marL="0" indent="0" algn="just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Referendum se može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raspisati o: - prijedlogu za promjenu Ustava, - prijedlogu zakona, - drugom pitanju iz djelokruga Sabora, - pitanju za koje Predsjednik drži da je važno za neovisnost, jedinstvenost i opstojnost RH </a:t>
            </a:r>
            <a:r>
              <a:rPr lang="hr-HR" i="1" dirty="0">
                <a:latin typeface="Times New Roman" pitchFamily="18" charset="0"/>
                <a:cs typeface="Times New Roman" pitchFamily="18" charset="0"/>
              </a:rPr>
              <a:t>(čl. 87. 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Ustava RH, NN 85/10)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Ustavotvorni i zakonodavni referendum može raspisati: - Hrvatski sabor, svojom odlukom ili na zahtjev 10% ukupnog broja birača, - Predsjednik RH, na prijedlog Vlade i uz supotpis predsjednika Vlade</a:t>
            </a: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Građanska (narodna) inicijativa za raspisivanje referenduma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može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se primijeniti za svaku izmjenu Ustava, kao i za svako pitanje iz zakonodavne nadležnosti Sabora te za drugo pitanje koje birači smatraju važnim za neovisnost, jedinstvenost i opstojnost RH </a:t>
            </a: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Odluka na referendumu donosi se većinom birača koji su pristupili referendumu.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Obvezujuća je</a:t>
            </a:r>
            <a:r>
              <a:rPr lang="hr-HR" b="1" dirty="0" smtClean="0"/>
              <a:t>. </a:t>
            </a:r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69777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Europski poslovi </a:t>
            </a:r>
            <a:br>
              <a:rPr lang="hr-HR" sz="2400" dirty="0" smtClean="0"/>
            </a:br>
            <a:r>
              <a:rPr lang="hr-HR" sz="2400" dirty="0" smtClean="0"/>
              <a:t>hrvatskoga sabora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31271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hr-HR" dirty="0" smtClean="0"/>
              <a:t>Glava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hr-HR" dirty="0" smtClean="0"/>
              <a:t>VIII</a:t>
            </a:r>
            <a:r>
              <a:rPr lang="hr-HR" dirty="0"/>
              <a:t>. Ustava RH „Europska unija”, </a:t>
            </a:r>
            <a:r>
              <a:rPr lang="hr-HR" dirty="0" smtClean="0"/>
              <a:t>čl. </a:t>
            </a:r>
            <a:r>
              <a:rPr lang="hr-HR" dirty="0"/>
              <a:t>144. </a:t>
            </a:r>
            <a:r>
              <a:rPr lang="hr-HR" dirty="0" smtClean="0"/>
              <a:t>st. 2., 3. i 4. glase:</a:t>
            </a:r>
            <a:endParaRPr lang="hr-HR" dirty="0"/>
          </a:p>
          <a:p>
            <a:pPr algn="just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	(2)Hrvatski sabor sudjeluje u europskom zakonodavnom postupku u skladu s Ugovorima na kojima se temelji EU.</a:t>
            </a:r>
          </a:p>
          <a:p>
            <a:pPr algn="just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	(3)Vlada RH izvješćuje Hrvatski sabor o prijedlozima pravnih propisa i odluka u čijem donošenju sudjeluje u institucijama EU. Hrvatski sabor može o tim prijedlozima donositi zaključke na osnovi kojih Vlada djeluje u institucijama EU. 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    (4) Nadzor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Hrvatskoga sabora nad djelovanjem Vlade u institucijama EU uređuje se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Zakonom (NN 85/10). 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Pravni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okvir za odvijanje europskih poslova u Sabora definiraju dva propisa koja je Sabor donio neposredno pred ulazak u članstvo EU, a koja su stupila na snagu 1. 7. 2013., na dan kad je Hrvatska ušla u članstvo EU: Poslovnik Hrvatskoga sabora (NN 81/13) i Zakon o suradnji Hrvatskoga sabora i Vlade RH u europskim poslovima (NN 28/13). 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Europski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poslovi u Saboru podrazumijevaju sudjelovanje u procesu donošenja odluka na razini EU. Ovlasti Sabora izvršava Odbor za europske poslove, osim za pitanja zajedničke vanjske i sigurnosne politike EU za koje je nadležan Odbor za vanjsku politiku. 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Nacionalni parlamenti država članica EU, tako i Hrvatski sabor, sudjeluju u procesu donošenja odluka u EU na dva glavna načina: nadzorom nad djelovanjem nacionalnih vlada u institucijama EU te provjerom poštivanja načela supsidijarnosti u prijedlozima zakonodavnih akata EU, u skladu sa Protokolom (br. 1) o ulozi nacionalnih parlamenata u EU te Protokolom (br. 2) o primjeni načela supsidijarnosti i proporcionalnosti.  </a:t>
            </a:r>
          </a:p>
        </p:txBody>
      </p:sp>
    </p:spTree>
    <p:extLst>
      <p:ext uri="{BB962C8B-B14F-4D97-AF65-F5344CB8AC3E}">
        <p14:creationId xmlns:p14="http://schemas.microsoft.com/office/powerpoint/2010/main" val="15013245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Usklađivanje </a:t>
            </a:r>
            <a:r>
              <a:rPr lang="hr-HR" sz="2400" dirty="0" smtClean="0"/>
              <a:t>nacionalnog</a:t>
            </a:r>
            <a:br>
              <a:rPr lang="hr-HR" sz="2400" dirty="0" smtClean="0"/>
            </a:br>
            <a:r>
              <a:rPr lang="hr-HR" sz="2400" dirty="0" smtClean="0"/>
              <a:t> </a:t>
            </a:r>
            <a:r>
              <a:rPr lang="hr-HR" sz="2400" dirty="0"/>
              <a:t>zakonodavstva s pravnom stečevinom EU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981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r-HR" dirty="0" smtClean="0"/>
              <a:t>Hrvatska </a:t>
            </a:r>
            <a:r>
              <a:rPr lang="hr-HR" dirty="0"/>
              <a:t>ima obvezu preuzimanja europske pravne stečevine u nacionalno zakonodavstvo, što je propisano čl. 145. st. 2. Ustava RH koji glasi: „Pravni akti i odluke koje je Hrvatska prihvatila u institucijama EU primjenjuju se u RH u skladu s pravnom stečevinom EU” (NN 85/2010). </a:t>
            </a:r>
          </a:p>
          <a:p>
            <a:pPr algn="just"/>
            <a:r>
              <a:rPr lang="hr-HR" dirty="0"/>
              <a:t>Hrvatski sabor od ulaska RH u članstvo EU (1. 7. 2013.) </a:t>
            </a:r>
            <a:r>
              <a:rPr lang="hr-HR" dirty="0" smtClean="0"/>
              <a:t>donosi zakone usklađene s pravnom stečevinom EU u </a:t>
            </a:r>
            <a:r>
              <a:rPr lang="hr-HR" dirty="0"/>
              <a:t>istom postupku koji je primjenjivan na usklađivanje </a:t>
            </a:r>
            <a:r>
              <a:rPr lang="hr-HR" dirty="0" smtClean="0"/>
              <a:t>u </a:t>
            </a:r>
            <a:r>
              <a:rPr lang="hr-HR" dirty="0" err="1" smtClean="0"/>
              <a:t>pretpristupnom</a:t>
            </a:r>
            <a:r>
              <a:rPr lang="hr-HR" dirty="0" smtClean="0"/>
              <a:t> </a:t>
            </a:r>
            <a:r>
              <a:rPr lang="hr-HR" dirty="0"/>
              <a:t>razdoblju, s </a:t>
            </a:r>
            <a:r>
              <a:rPr lang="hr-HR" dirty="0" smtClean="0"/>
              <a:t>bitnom razlikom </a:t>
            </a:r>
            <a:r>
              <a:rPr lang="hr-HR" dirty="0"/>
              <a:t>da od trenutka ulaska u članstvo EU Hrvatska postaje jedan od stvaraoca europskog zakonodavstva zajedno s drugim državama.   </a:t>
            </a:r>
            <a:endParaRPr lang="hr-HR" dirty="0" smtClean="0"/>
          </a:p>
          <a:p>
            <a:pPr algn="just"/>
            <a:r>
              <a:rPr lang="hr-HR" dirty="0" smtClean="0"/>
              <a:t>Svi prijedlozi zakona kojima se usklađuje hrvatsko zakonodavstvo s europskim nose oznaku „P.Z.E.” i donose se po hitnom postupku, ako to zatraži predlagatelj.</a:t>
            </a:r>
            <a:endParaRPr lang="hr-HR" dirty="0"/>
          </a:p>
          <a:p>
            <a:pPr algn="just"/>
            <a:r>
              <a:rPr lang="hr-HR" dirty="0" smtClean="0"/>
              <a:t>Kontinuiranim </a:t>
            </a:r>
            <a:r>
              <a:rPr lang="hr-HR" dirty="0"/>
              <a:t>usklađivanjem hrvatsko će zakonodavstvo biti u potpunosti </a:t>
            </a:r>
            <a:r>
              <a:rPr lang="hr-HR" dirty="0" smtClean="0"/>
              <a:t>komplementarno </a:t>
            </a:r>
            <a:r>
              <a:rPr lang="hr-HR" dirty="0"/>
              <a:t>važećoj pravnoj stečevini EU. </a:t>
            </a:r>
          </a:p>
          <a:p>
            <a:pPr algn="just"/>
            <a:r>
              <a:rPr lang="hr-HR" dirty="0"/>
              <a:t>Sabor svake </a:t>
            </a:r>
            <a:r>
              <a:rPr lang="hr-HR" dirty="0" smtClean="0"/>
              <a:t>godine raspravlja </a:t>
            </a:r>
            <a:r>
              <a:rPr lang="hr-HR" dirty="0"/>
              <a:t>o Vladinom godišnjem programu za preuzimanje i provedbu pravne stečevine te usvaja </a:t>
            </a:r>
            <a:r>
              <a:rPr lang="hr-HR" dirty="0" smtClean="0"/>
              <a:t>Plan </a:t>
            </a:r>
            <a:r>
              <a:rPr lang="hr-HR" dirty="0"/>
              <a:t>usklađivanja hrvatskog </a:t>
            </a:r>
            <a:r>
              <a:rPr lang="hr-HR" dirty="0" smtClean="0"/>
              <a:t>zakonodavstva.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105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Predstavnička demokracija – </a:t>
            </a:r>
            <a:br>
              <a:rPr lang="hr-HR" sz="2400" dirty="0" smtClean="0"/>
            </a:br>
            <a:r>
              <a:rPr lang="hr-HR" sz="2400" dirty="0" smtClean="0"/>
              <a:t>temelj funkcioniranja </a:t>
            </a:r>
            <a:br>
              <a:rPr lang="hr-HR" sz="2400" dirty="0" smtClean="0"/>
            </a:br>
            <a:r>
              <a:rPr lang="hr-HR" sz="2400" dirty="0" smtClean="0"/>
              <a:t>Republike Hrvatske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1271"/>
          </a:xfrm>
        </p:spPr>
        <p:txBody>
          <a:bodyPr/>
          <a:lstStyle/>
          <a:p>
            <a:pPr algn="just"/>
            <a:r>
              <a:rPr lang="hr-HR" dirty="0" smtClean="0"/>
              <a:t>Čl. 1. st. 2. i 3. Ustava RH: „U Republici Hrvatskoj vlast proizlazi iz naroda i pripada narodu kao zajednici slobodnih i ravnopravnih državljana. Narod ostvaruje vlast izborom svojih predstavnika i neposrednim odlučivanjem”.(NN 85/10)</a:t>
            </a:r>
          </a:p>
          <a:p>
            <a:pPr algn="just"/>
            <a:r>
              <a:rPr lang="hr-HR" dirty="0" smtClean="0"/>
              <a:t>Čl. 2. st. 4. Ustava RH: „Hrvatski sabor ili narod neposredno, samostalno, u skladu s Ustavom i zakonom, odlučuje: - o uređivanju gospodarskih, pravnih i političkih odnosa u Republici Hrvatskoj; - o očuvanju prirodnog i kulturnog bogatstva i korištenja njime; - o udruživanju u saveze sa drugim državama”.(85/10)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9762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Unutarnje ustrojstvo i način rada</a:t>
            </a:r>
            <a:br>
              <a:rPr lang="hr-HR" sz="2400" dirty="0" smtClean="0"/>
            </a:br>
            <a:r>
              <a:rPr lang="hr-HR" sz="2400" dirty="0" smtClean="0"/>
              <a:t> hrvatskoga sabora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98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Čl. 80. st. 2. i 3. Ustava RH: „ Unutarnje ustrojstvo i način rada Hrvatskoga sabora uređuje se Poslovnikom. Poslovnik se donosi većinom glasova svih zastupnika. (NN 85/10)</a:t>
            </a:r>
          </a:p>
          <a:p>
            <a:pPr algn="just"/>
            <a:r>
              <a:rPr lang="hr-HR" dirty="0" smtClean="0"/>
              <a:t>Poslove Stručne službe obavljaju službenici razvrstani u unutarnje ustrojstvene jedinice: Tajništvo, Ured predsjednika Sabora, Ured potpredsjednika Sabora (5), Ured za protokol Sabora, Ured za međunarodne i europske poslove</a:t>
            </a:r>
          </a:p>
          <a:p>
            <a:pPr algn="just"/>
            <a:r>
              <a:rPr lang="hr-HR" dirty="0" smtClean="0"/>
              <a:t>Tajništvo Sabora poslove i zadaće obavlja putem sljedećih zasebnih jedinica: Ured tajnika Sabora, Služba radnih tijela, Služba klubova zastupnika, Služba za pripremu i obradu sjednica Sabora, Služba za pripremu akata Sabora za objavu zakona, Služba za pravne poslove i ljudske potencijale, Služba za medije, Služba za građane, Informacijsko-dokumentacijska služba, istraživanje i mrežne informacije, Knjižnica, Služba za opće poslove, Straža.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173429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Javnost rada </a:t>
            </a:r>
            <a:br>
              <a:rPr lang="hr-HR" sz="2400" dirty="0" smtClean="0"/>
            </a:br>
            <a:r>
              <a:rPr lang="hr-HR" sz="2400" dirty="0" smtClean="0"/>
              <a:t>hrvatskoga sabora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31271"/>
          </a:xfrm>
        </p:spPr>
        <p:txBody>
          <a:bodyPr/>
          <a:lstStyle/>
          <a:p>
            <a:pPr algn="just"/>
            <a:r>
              <a:rPr lang="hr-HR" dirty="0" smtClean="0"/>
              <a:t>Čl. 84. Ustava RH: „Sjednice su Hrvatskoga sabora javne” (NN 85/10).</a:t>
            </a:r>
          </a:p>
          <a:p>
            <a:pPr algn="just"/>
            <a:r>
              <a:rPr lang="hr-HR" dirty="0" smtClean="0"/>
              <a:t>Poslovnik Hrvatskoga sabora propisuje da Sabor izvješćuje javnost o svom radu i odlukama koje je donio, kao i o temama o kojima je raspravljao. </a:t>
            </a:r>
          </a:p>
          <a:p>
            <a:pPr algn="just"/>
            <a:r>
              <a:rPr lang="hr-HR" dirty="0" smtClean="0"/>
              <a:t>Sva pitanja u vezi s javnošću rada Sabora propisuje i Pravilnik o javnosti rada Sabora i radnih tijela koji donosi Sabor.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70311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Dioba vlasti: temeljno načelo</a:t>
            </a:r>
            <a:br>
              <a:rPr lang="hr-HR" sz="2400" dirty="0" smtClean="0"/>
            </a:br>
            <a:r>
              <a:rPr lang="hr-HR" sz="2400" dirty="0" smtClean="0"/>
              <a:t> ustrojstva državne vlasti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9816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 smtClean="0"/>
              <a:t>Temeljno načelo ustrojstva državne vlasti = dioba ili podjela vlasti</a:t>
            </a:r>
          </a:p>
          <a:p>
            <a:pPr algn="just"/>
            <a:r>
              <a:rPr lang="hr-HR" dirty="0" smtClean="0"/>
              <a:t>u RH trodioba vlasti: zakonodavna, izvršna i sudbena</a:t>
            </a:r>
          </a:p>
          <a:p>
            <a:pPr algn="just"/>
            <a:r>
              <a:rPr lang="hr-HR" dirty="0" smtClean="0"/>
              <a:t>Čl. 4. Ustava RH: „U RH državna je vlast ustrojena na načelu diobe vlasti na zakonodavnu, izvršnu i sudbenu, a ograničena je Ustavom zajamčenim pravom na lokalnu i područnu (regionalnu) samoupravu. Načelo diobe vlasti uključuje oblike međusobne suradnje i uzajamne provjere nositelja vlasti propisane Ustavom i zakonom”. (NN 85/10)</a:t>
            </a:r>
          </a:p>
          <a:p>
            <a:pPr algn="just"/>
            <a:r>
              <a:rPr lang="hr-HR" dirty="0" smtClean="0"/>
              <a:t>Smisao primjene diobe vlasti – omogućiti uzajamnu provjeru i ravnotežu između nositelja najviših državnih vlasti</a:t>
            </a:r>
          </a:p>
          <a:p>
            <a:pPr algn="just"/>
            <a:r>
              <a:rPr lang="hr-HR" dirty="0" smtClean="0"/>
              <a:t>Dioba vlasti kao instrument njena ograničavanja</a:t>
            </a:r>
          </a:p>
        </p:txBody>
      </p:sp>
    </p:spTree>
    <p:extLst>
      <p:ext uri="{BB962C8B-B14F-4D97-AF65-F5344CB8AC3E}">
        <p14:creationId xmlns:p14="http://schemas.microsoft.com/office/powerpoint/2010/main" val="377090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Hrvatski sabor: najviše</a:t>
            </a:r>
            <a:br>
              <a:rPr lang="hr-HR" sz="2400" dirty="0" smtClean="0"/>
            </a:br>
            <a:r>
              <a:rPr lang="hr-HR" sz="2400" dirty="0" smtClean="0"/>
              <a:t> predstavničko i  zakonodavno tijelo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31271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/>
              <a:t>Čl. 71. Ustava RH: „Hrvatski sabor je </a:t>
            </a:r>
            <a:r>
              <a:rPr lang="hr-HR" dirty="0"/>
              <a:t>predstavničko tijelo građana i nositelj zakonodavne vlasti u </a:t>
            </a:r>
            <a:r>
              <a:rPr lang="hr-HR" dirty="0" smtClean="0"/>
              <a:t>Republici Hrvatskoj”. (NN 85/10)</a:t>
            </a:r>
            <a:endParaRPr lang="hr-HR" dirty="0"/>
          </a:p>
          <a:p>
            <a:pPr algn="just"/>
            <a:r>
              <a:rPr lang="hr-HR" dirty="0" smtClean="0"/>
              <a:t>Ustav određuje da Sabor ima najmanje 100, a najviše </a:t>
            </a:r>
            <a:r>
              <a:rPr lang="hr-HR" dirty="0"/>
              <a:t>160 </a:t>
            </a:r>
            <a:r>
              <a:rPr lang="hr-HR" dirty="0" smtClean="0"/>
              <a:t>zastupnika koji se na temelju općeg i jednakoga biračkog prava biraju neposredno tajnim glasovanjem.</a:t>
            </a:r>
          </a:p>
          <a:p>
            <a:pPr algn="just"/>
            <a:r>
              <a:rPr lang="hr-HR" dirty="0" smtClean="0"/>
              <a:t>Sabor redovito </a:t>
            </a:r>
            <a:r>
              <a:rPr lang="hr-HR" dirty="0"/>
              <a:t>zasjeda dva puta godišnje: </a:t>
            </a:r>
            <a:r>
              <a:rPr lang="hr-HR" dirty="0" smtClean="0"/>
              <a:t>od 15.1. do 15.7</a:t>
            </a:r>
            <a:r>
              <a:rPr lang="hr-HR" dirty="0"/>
              <a:t>. i </a:t>
            </a:r>
            <a:r>
              <a:rPr lang="hr-HR" dirty="0" smtClean="0"/>
              <a:t>od 15.9. do 15.12</a:t>
            </a:r>
            <a:r>
              <a:rPr lang="hr-HR" dirty="0"/>
              <a:t>.</a:t>
            </a:r>
          </a:p>
          <a:p>
            <a:pPr algn="just"/>
            <a:r>
              <a:rPr lang="hr-HR" dirty="0" smtClean="0"/>
              <a:t>Sabor izvanredno </a:t>
            </a:r>
            <a:r>
              <a:rPr lang="hr-HR" dirty="0"/>
              <a:t>zasjeda na </a:t>
            </a:r>
            <a:r>
              <a:rPr lang="hr-HR" dirty="0" smtClean="0"/>
              <a:t>zahtjev: </a:t>
            </a:r>
            <a:r>
              <a:rPr lang="hr-HR" dirty="0"/>
              <a:t>Predsjednika Republike, Vlade ili većine zastupnika</a:t>
            </a:r>
          </a:p>
          <a:p>
            <a:pPr algn="just"/>
            <a:r>
              <a:rPr lang="hr-HR" dirty="0"/>
              <a:t>Predsjednik Sabora može uz prethodno pribavljeno mišljenje klubova zastupnika </a:t>
            </a:r>
            <a:r>
              <a:rPr lang="hr-HR" dirty="0" smtClean="0"/>
              <a:t>parlamentarnih stranaka sazvati </a:t>
            </a:r>
            <a:r>
              <a:rPr lang="hr-HR" dirty="0"/>
              <a:t>Sabor na izvanredno zasjedanje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921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Izbori za</a:t>
            </a:r>
            <a:br>
              <a:rPr lang="hr-HR" sz="2400" dirty="0" smtClean="0"/>
            </a:br>
            <a:r>
              <a:rPr lang="hr-HR" sz="2400" dirty="0" smtClean="0"/>
              <a:t> zastupnike u hrvatski sabor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48362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/>
              <a:t>Zastupnici se u Hrvatski sabor biraju na vrijeme od 4 godine. </a:t>
            </a:r>
          </a:p>
          <a:p>
            <a:pPr algn="just"/>
            <a:r>
              <a:rPr lang="hr-HR" dirty="0" smtClean="0"/>
              <a:t>Predsjednik Republike raspisuje izbore za Hrvatski sabor i saziva ga na prvo zasjedanje. </a:t>
            </a:r>
          </a:p>
          <a:p>
            <a:pPr algn="just"/>
            <a:r>
              <a:rPr lang="hr-HR" dirty="0" smtClean="0"/>
              <a:t>Izbori za zastupnike u Hrvatski sabor održavaju se najkasnije 60 dana nakon isteka mandata ili raspuštanja Hrvatskoga sabora. </a:t>
            </a:r>
          </a:p>
          <a:p>
            <a:pPr algn="just"/>
            <a:r>
              <a:rPr lang="hr-HR" dirty="0" smtClean="0"/>
              <a:t>Prvo zasjedanje Hrvatskoga sabora održava se najkasnije 20 dana nakon provedenih izbora. </a:t>
            </a:r>
          </a:p>
          <a:p>
            <a:pPr algn="just"/>
            <a:r>
              <a:rPr lang="hr-HR" dirty="0" smtClean="0"/>
              <a:t>Hrvatski sabor konstituira se izborom predsjednika na prvoj sjednici na kojoj je nazočna većina zastupnika.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018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Biračko pravo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9816"/>
          </a:xfrm>
        </p:spPr>
        <p:txBody>
          <a:bodyPr/>
          <a:lstStyle/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Biračko pravo – temeljno ljudsko pravo koje štiti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čl. 45. Ustava Republike Hrvatske (NN 85/10) 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Hrvatski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državljani sa navršenih 18 godina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(birači) imaju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opće i jednako biračko pravo u izborima za Hrvatski sabor, Predsjednika Republike i Europski parlament te u postupku odlučivanja na državnom referendumu, a ostvaruju ga na neposrednim izborima tajnim glasovanjem, pri čemu birači koji nemaju prebivalište u RH ostvaruju biračko pravo na biračkim mjestima u sjedištima diplomatsko-konzularnih predstavništava RH u stranoj državi u kojoj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prebivaju i imaju pravo izabrati tri zastupnika, u skladu sa zakonom.</a:t>
            </a: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Pripadnici nacionalnih manjina u Republici Hrvatskoj imaju pravo birati osam zastupnika u Sabor koji se biraju u posebnoj izbornoj jedinici koju čini područje Republike Hrvatske.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474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Kako se biraju zastupnici </a:t>
            </a:r>
            <a:br>
              <a:rPr lang="hr-HR" sz="2400" dirty="0" smtClean="0"/>
            </a:br>
            <a:r>
              <a:rPr lang="hr-HR" sz="2400" dirty="0" smtClean="0"/>
              <a:t>u hrvatski sabor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981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hr-HR" dirty="0" smtClean="0"/>
              <a:t>Izbor zastupnika u Hrvatski sabor uređuje se Zakonom o izborima zastupnika u Hrvatski sabor. </a:t>
            </a:r>
          </a:p>
          <a:p>
            <a:pPr algn="just"/>
            <a:r>
              <a:rPr lang="hr-HR" dirty="0" smtClean="0"/>
              <a:t>151 zastupnik bira se na način:</a:t>
            </a:r>
          </a:p>
          <a:p>
            <a:pPr algn="just"/>
            <a:r>
              <a:rPr lang="hr-HR" dirty="0" smtClean="0"/>
              <a:t>140 zastupnika bira se sa stranačkih ili nezavisnih lista u 10 izbornih jedinica te se u svakoj bira po 14 zastupnika, temeljem proporcionalne zastupljenosti i preferencijskog glasovanja.  </a:t>
            </a:r>
          </a:p>
          <a:p>
            <a:pPr algn="just"/>
            <a:r>
              <a:rPr lang="hr-HR" dirty="0" smtClean="0"/>
              <a:t>Birač može glasovati samo za jednu listu kandidata, a na glasačkom listiću može označiti jednog kandidata koji ima prednost pred ostalim kandidatima na listi za koju je glasovao (preferirani glas).</a:t>
            </a:r>
          </a:p>
          <a:p>
            <a:pPr algn="just"/>
            <a:r>
              <a:rPr lang="hr-HR" dirty="0"/>
              <a:t>3 zastupnika biraju hrvatski državljani s prebivalištem izvan RH u </a:t>
            </a:r>
            <a:r>
              <a:rPr lang="hr-HR" dirty="0" smtClean="0"/>
              <a:t>XI. </a:t>
            </a:r>
            <a:r>
              <a:rPr lang="hr-HR" dirty="0"/>
              <a:t>i</a:t>
            </a:r>
            <a:r>
              <a:rPr lang="hr-HR" dirty="0" smtClean="0"/>
              <a:t>zbornoj </a:t>
            </a:r>
            <a:r>
              <a:rPr lang="hr-HR" dirty="0"/>
              <a:t>jedinici </a:t>
            </a:r>
          </a:p>
          <a:p>
            <a:pPr algn="just"/>
            <a:r>
              <a:rPr lang="hr-HR" dirty="0" smtClean="0"/>
              <a:t>8 zastupnika nacionalnih manjina bira se u posebnoj, XII. izbornoj jedinici koju čini područje Republike Hrvatske većinskim izborom pojedinačnog kandidata. </a:t>
            </a:r>
          </a:p>
        </p:txBody>
      </p:sp>
    </p:spTree>
    <p:extLst>
      <p:ext uri="{BB962C8B-B14F-4D97-AF65-F5344CB8AC3E}">
        <p14:creationId xmlns:p14="http://schemas.microsoft.com/office/powerpoint/2010/main" val="1849211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Kako se pretvaraju glasovi </a:t>
            </a:r>
            <a:br>
              <a:rPr lang="hr-HR" sz="2400" dirty="0" smtClean="0"/>
            </a:br>
            <a:r>
              <a:rPr lang="hr-HR" sz="2400" dirty="0" smtClean="0"/>
              <a:t>u </a:t>
            </a:r>
            <a:r>
              <a:rPr lang="hr-HR" sz="2400" dirty="0" err="1" smtClean="0"/>
              <a:t>mandatE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3981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hr-HR" dirty="0" smtClean="0"/>
              <a:t>Broj zastupnika u Sabor koji će biti izabran sa svake liste izborne jedinice utvrđuje se na sljedeći način: </a:t>
            </a:r>
          </a:p>
          <a:p>
            <a:pPr algn="just">
              <a:buFontTx/>
              <a:buChar char="-"/>
            </a:pPr>
            <a:r>
              <a:rPr lang="hr-HR" dirty="0" smtClean="0"/>
              <a:t>Ukupan broj važećih glasova koji je dobila svaka lista dijeli se sa brojevima od 1 do zaključno 14, pri čemu se uvažavaju i decimalni ostaci. Svaka od tih lista dobiva onoliki broj zastupničkih mjesta u Saboru koliko je postigla pojedinačnih rezultata među 14 brojčano najvećih rezultata. </a:t>
            </a:r>
          </a:p>
          <a:p>
            <a:pPr algn="just">
              <a:buFontTx/>
              <a:buChar char="-"/>
            </a:pPr>
            <a:r>
              <a:rPr lang="hr-HR" dirty="0" smtClean="0"/>
              <a:t>Preferirani glasovi za pojedine kandidate uvažavaju se ako broj preferiranih glasova pojedinog kandidata iznosi najmanje 10% glasova koje je osvojila pojedina lista.</a:t>
            </a:r>
          </a:p>
          <a:p>
            <a:pPr algn="just">
              <a:buFontTx/>
              <a:buChar char="-"/>
            </a:pPr>
            <a:r>
              <a:rPr lang="hr-HR" dirty="0" smtClean="0"/>
              <a:t>Izabrani su oni kandidati sa svake liste koji su dobili najveći broj preferiranih glasova. Na preostala mjesta na toj listi određuju se zastupnici po redoslijedu na listi. </a:t>
            </a:r>
          </a:p>
          <a:p>
            <a:pPr algn="just">
              <a:buFontTx/>
              <a:buChar char="-"/>
            </a:pPr>
            <a:r>
              <a:rPr lang="hr-HR" dirty="0" smtClean="0"/>
              <a:t>Pravo na sudjelovanje u diobi zastupničkih mjesta u izbornoj jedinici ostvaruju liste koje na izborima dobiju najmanje 5% važećih glasova birača.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08641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0</TotalTime>
  <Words>4396</Words>
  <Application>Microsoft Office PowerPoint</Application>
  <PresentationFormat>Widescreen</PresentationFormat>
  <Paragraphs>250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Bookman Old Style</vt:lpstr>
      <vt:lpstr>Calibri</vt:lpstr>
      <vt:lpstr>Rockwell</vt:lpstr>
      <vt:lpstr>Times New Roman</vt:lpstr>
      <vt:lpstr>Damask</vt:lpstr>
      <vt:lpstr>Hrvatski sabor </vt:lpstr>
      <vt:lpstr>Uspostavljanje samostalne  republike hrvatske</vt:lpstr>
      <vt:lpstr>Predstavnička demokracija –  temelj funkcioniranja  Republike Hrvatske</vt:lpstr>
      <vt:lpstr>Dioba vlasti: temeljno načelo  ustrojstva državne vlasti</vt:lpstr>
      <vt:lpstr>Hrvatski sabor: najviše  predstavničko i  zakonodavno tijelo</vt:lpstr>
      <vt:lpstr>Izbori za  zastupnike u hrvatski sabor</vt:lpstr>
      <vt:lpstr>Biračko pravo</vt:lpstr>
      <vt:lpstr>Kako se biraju zastupnici  u hrvatski sabor</vt:lpstr>
      <vt:lpstr>Kako se pretvaraju glasovi  u mandatE</vt:lpstr>
      <vt:lpstr>Zastupnički mandat i  imunitet zastupnika</vt:lpstr>
      <vt:lpstr>Predsjednik, potpredsjednici i  predsjedništvo Hrvatskoga sabora</vt:lpstr>
      <vt:lpstr>Prava i dužnosti zastupnika</vt:lpstr>
      <vt:lpstr>Klubovi zastupnika</vt:lpstr>
      <vt:lpstr>Radna tijela  hrvatskoga sabora</vt:lpstr>
      <vt:lpstr>Hrvatski sabor:  ustavne ovlasti</vt:lpstr>
      <vt:lpstr>Odnos sabora i predsjednika</vt:lpstr>
      <vt:lpstr>Odnos sabora i vlade</vt:lpstr>
      <vt:lpstr>Sredstva  parlamentarnog nadzora vlade </vt:lpstr>
      <vt:lpstr>Akti sabora</vt:lpstr>
      <vt:lpstr>Zakonodavni postupak</vt:lpstr>
      <vt:lpstr>Redovni postupak  donošenja zakona</vt:lpstr>
      <vt:lpstr>Hitni postupak  donošenja zakona</vt:lpstr>
      <vt:lpstr>Odlučivanje i glasovanje</vt:lpstr>
      <vt:lpstr>sazivanje sjednice  i zasjedanje sabora</vt:lpstr>
      <vt:lpstr>Proglašenje, objava i stupanje  na snagu zakona</vt:lpstr>
      <vt:lpstr>Pučki pravobranitelj</vt:lpstr>
      <vt:lpstr>Neposredno odlučivanje  - referendum</vt:lpstr>
      <vt:lpstr>Europski poslovi  hrvatskoga sabora</vt:lpstr>
      <vt:lpstr>Usklađivanje nacionalnog  zakonodavstva s pravnom stečevinom EU</vt:lpstr>
      <vt:lpstr>Unutarnje ustrojstvo i način rada  hrvatskoga sabora</vt:lpstr>
      <vt:lpstr>Javnost rada  hrvatskoga sabora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2020-11-13T09:17:10Z</dcterms:created>
  <dcterms:modified xsi:type="dcterms:W3CDTF">2020-11-13T09:17:26Z</dcterms:modified>
</cp:coreProperties>
</file>